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7"/>
  </p:notesMasterIdLst>
  <p:sldIdLst>
    <p:sldId id="256" r:id="rId3"/>
    <p:sldId id="295" r:id="rId4"/>
    <p:sldId id="320" r:id="rId5"/>
    <p:sldId id="323" r:id="rId6"/>
    <p:sldId id="314" r:id="rId7"/>
    <p:sldId id="319" r:id="rId8"/>
    <p:sldId id="317" r:id="rId9"/>
    <p:sldId id="318" r:id="rId10"/>
    <p:sldId id="296" r:id="rId11"/>
    <p:sldId id="322" r:id="rId12"/>
    <p:sldId id="270" r:id="rId13"/>
    <p:sldId id="298" r:id="rId14"/>
    <p:sldId id="316" r:id="rId15"/>
    <p:sldId id="325" r:id="rId16"/>
    <p:sldId id="326" r:id="rId17"/>
    <p:sldId id="327" r:id="rId18"/>
    <p:sldId id="328" r:id="rId19"/>
    <p:sldId id="329" r:id="rId20"/>
    <p:sldId id="330" r:id="rId21"/>
    <p:sldId id="331" r:id="rId22"/>
    <p:sldId id="332" r:id="rId23"/>
    <p:sldId id="333" r:id="rId24"/>
    <p:sldId id="334" r:id="rId25"/>
    <p:sldId id="292"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ED1"/>
    <a:srgbClr val="2795B4"/>
    <a:srgbClr val="03C1DB"/>
    <a:srgbClr val="2794B4"/>
    <a:srgbClr val="33CCCC"/>
    <a:srgbClr val="00C1EE"/>
    <a:srgbClr val="00CCFF"/>
    <a:srgbClr val="00FFFF"/>
    <a:srgbClr val="217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402" autoAdjust="0"/>
    <p:restoredTop sz="69440" autoAdjust="0"/>
  </p:normalViewPr>
  <p:slideViewPr>
    <p:cSldViewPr snapToGrid="0">
      <p:cViewPr varScale="1">
        <p:scale>
          <a:sx n="51" d="100"/>
          <a:sy n="51" d="100"/>
        </p:scale>
        <p:origin x="13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48"/>
    </p:cViewPr>
  </p:sorterViewPr>
  <p:notesViewPr>
    <p:cSldViewPr snapToGrid="0">
      <p:cViewPr varScale="1">
        <p:scale>
          <a:sx n="47" d="100"/>
          <a:sy n="47" d="100"/>
        </p:scale>
        <p:origin x="2410"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B7196-B3CE-419E-B6CC-32BAA3D9D1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583B7066-7C51-440F-9175-54D9F803E284}">
      <dgm:prSet phldrT="[Text]" custT="1"/>
      <dgm:spPr>
        <a:solidFill>
          <a:srgbClr val="03C1DB"/>
        </a:solidFill>
      </dgm:spPr>
      <dgm:t>
        <a:bodyPr/>
        <a:lstStyle/>
        <a:p>
          <a:r>
            <a:rPr lang="en-GB" sz="1600" b="1" dirty="0">
              <a:latin typeface="Century Gothic" panose="020B0502020202020204" pitchFamily="34" charset="0"/>
            </a:rPr>
            <a:t>  Who We Are and What We Do </a:t>
          </a:r>
        </a:p>
      </dgm:t>
    </dgm:pt>
    <dgm:pt modelId="{C314E0AA-7AB5-495A-90F1-0F4381DFC1CD}" type="parTrans" cxnId="{8AFC2467-F5AA-480E-826E-DC4E1D15A8CF}">
      <dgm:prSet/>
      <dgm:spPr/>
      <dgm:t>
        <a:bodyPr/>
        <a:lstStyle/>
        <a:p>
          <a:endParaRPr lang="en-GB" sz="1200" b="1">
            <a:latin typeface="Gotham Rounded Bold"/>
          </a:endParaRPr>
        </a:p>
      </dgm:t>
    </dgm:pt>
    <dgm:pt modelId="{518FE307-497F-4A90-BFD2-79B9B3A5B634}" type="sibTrans" cxnId="{8AFC2467-F5AA-480E-826E-DC4E1D15A8CF}">
      <dgm:prSet/>
      <dgm:spPr/>
      <dgm:t>
        <a:bodyPr/>
        <a:lstStyle/>
        <a:p>
          <a:endParaRPr lang="en-GB" sz="1200" b="1">
            <a:latin typeface="Gotham Rounded Bold"/>
          </a:endParaRPr>
        </a:p>
      </dgm:t>
    </dgm:pt>
    <dgm:pt modelId="{A1FF003F-D1E8-47CA-B16C-EEA65F4915FD}">
      <dgm:prSet phldrT="[Text]" custT="1"/>
      <dgm:spPr>
        <a:solidFill>
          <a:srgbClr val="03C1DB"/>
        </a:solidFill>
      </dgm:spPr>
      <dgm:t>
        <a:bodyPr/>
        <a:lstStyle/>
        <a:p>
          <a:r>
            <a:rPr lang="en-GB" sz="1600" b="1" dirty="0">
              <a:latin typeface="Century Gothic" panose="020B0502020202020204" pitchFamily="34" charset="0"/>
            </a:rPr>
            <a:t>   AppCheck,  ReCheck  &amp; FraudHub </a:t>
          </a:r>
        </a:p>
      </dgm:t>
    </dgm:pt>
    <dgm:pt modelId="{38670A26-974F-4295-A52E-C284D2179EF5}" type="parTrans" cxnId="{6CE8FBF9-EAFB-45EB-95AB-8FC66C5657A7}">
      <dgm:prSet/>
      <dgm:spPr/>
      <dgm:t>
        <a:bodyPr/>
        <a:lstStyle/>
        <a:p>
          <a:endParaRPr lang="en-GB" sz="1200" b="1">
            <a:latin typeface="Gotham Rounded Bold"/>
          </a:endParaRPr>
        </a:p>
      </dgm:t>
    </dgm:pt>
    <dgm:pt modelId="{C5F52F45-3C51-433C-96BE-3AE2475F5E1A}" type="sibTrans" cxnId="{6CE8FBF9-EAFB-45EB-95AB-8FC66C5657A7}">
      <dgm:prSet/>
      <dgm:spPr/>
      <dgm:t>
        <a:bodyPr/>
        <a:lstStyle/>
        <a:p>
          <a:endParaRPr lang="en-GB" sz="1200" b="1">
            <a:latin typeface="Gotham Rounded Bold"/>
          </a:endParaRPr>
        </a:p>
      </dgm:t>
    </dgm:pt>
    <dgm:pt modelId="{B3ACA152-A305-4F31-8B99-98DFC8D95C5B}">
      <dgm:prSet phldrT="[Text]" custT="1"/>
      <dgm:spPr>
        <a:solidFill>
          <a:srgbClr val="03C1DB"/>
        </a:solidFill>
      </dgm:spPr>
      <dgm:t>
        <a:bodyPr/>
        <a:lstStyle/>
        <a:p>
          <a:r>
            <a:rPr lang="en-GB" sz="1600" b="1" dirty="0">
              <a:latin typeface="Century Gothic" panose="020B0502020202020204" pitchFamily="34" charset="0"/>
            </a:rPr>
            <a:t>   The National Fraud Initiative </a:t>
          </a:r>
        </a:p>
      </dgm:t>
    </dgm:pt>
    <dgm:pt modelId="{819E8040-A29F-4525-A3ED-3AF65A1B403B}" type="sibTrans" cxnId="{7F0DEB1A-5034-43EB-BD7A-B6269E1C1AFF}">
      <dgm:prSet/>
      <dgm:spPr>
        <a:ln>
          <a:solidFill>
            <a:srgbClr val="007398"/>
          </a:solidFill>
        </a:ln>
      </dgm:spPr>
      <dgm:t>
        <a:bodyPr/>
        <a:lstStyle/>
        <a:p>
          <a:endParaRPr lang="en-GB" sz="1200" b="1">
            <a:latin typeface="Gotham Rounded Bold"/>
          </a:endParaRPr>
        </a:p>
      </dgm:t>
    </dgm:pt>
    <dgm:pt modelId="{752DDEEC-DC1D-4306-919B-CBD31872192D}" type="parTrans" cxnId="{7F0DEB1A-5034-43EB-BD7A-B6269E1C1AFF}">
      <dgm:prSet/>
      <dgm:spPr/>
      <dgm:t>
        <a:bodyPr/>
        <a:lstStyle/>
        <a:p>
          <a:endParaRPr lang="en-GB" sz="1200" b="1">
            <a:latin typeface="Gotham Rounded Bold"/>
          </a:endParaRPr>
        </a:p>
      </dgm:t>
    </dgm:pt>
    <dgm:pt modelId="{AC9919AB-7866-4C90-8056-00A567C7D2BF}" type="pres">
      <dgm:prSet presAssocID="{1E5B7196-B3CE-419E-B6CC-32BAA3D9D10E}" presName="Name0" presStyleCnt="0">
        <dgm:presLayoutVars>
          <dgm:chMax val="7"/>
          <dgm:chPref val="7"/>
          <dgm:dir/>
        </dgm:presLayoutVars>
      </dgm:prSet>
      <dgm:spPr/>
      <dgm:t>
        <a:bodyPr/>
        <a:lstStyle/>
        <a:p>
          <a:endParaRPr lang="en-US"/>
        </a:p>
      </dgm:t>
    </dgm:pt>
    <dgm:pt modelId="{0E677AF7-C6FE-4E83-B114-882A9E546007}" type="pres">
      <dgm:prSet presAssocID="{1E5B7196-B3CE-419E-B6CC-32BAA3D9D10E}" presName="Name1" presStyleCnt="0"/>
      <dgm:spPr/>
    </dgm:pt>
    <dgm:pt modelId="{1C2B0C3B-4482-4A34-A72D-845D8CF38732}" type="pres">
      <dgm:prSet presAssocID="{1E5B7196-B3CE-419E-B6CC-32BAA3D9D10E}" presName="cycle" presStyleCnt="0"/>
      <dgm:spPr/>
    </dgm:pt>
    <dgm:pt modelId="{C70D747F-76AC-404B-BD46-E7BA57DAE0DA}" type="pres">
      <dgm:prSet presAssocID="{1E5B7196-B3CE-419E-B6CC-32BAA3D9D10E}" presName="srcNode" presStyleLbl="node1" presStyleIdx="0" presStyleCnt="3"/>
      <dgm:spPr/>
    </dgm:pt>
    <dgm:pt modelId="{9392192E-CAEB-4218-810A-DDF26767F806}" type="pres">
      <dgm:prSet presAssocID="{1E5B7196-B3CE-419E-B6CC-32BAA3D9D10E}" presName="conn" presStyleLbl="parChTrans1D2" presStyleIdx="0" presStyleCnt="1"/>
      <dgm:spPr/>
      <dgm:t>
        <a:bodyPr/>
        <a:lstStyle/>
        <a:p>
          <a:endParaRPr lang="en-US"/>
        </a:p>
      </dgm:t>
    </dgm:pt>
    <dgm:pt modelId="{48D6D337-A737-4498-8015-A4385D89F18F}" type="pres">
      <dgm:prSet presAssocID="{1E5B7196-B3CE-419E-B6CC-32BAA3D9D10E}" presName="extraNode" presStyleLbl="node1" presStyleIdx="0" presStyleCnt="3"/>
      <dgm:spPr/>
    </dgm:pt>
    <dgm:pt modelId="{E5673EE7-D252-4D14-AF55-EFABDD9A062E}" type="pres">
      <dgm:prSet presAssocID="{1E5B7196-B3CE-419E-B6CC-32BAA3D9D10E}" presName="dstNode" presStyleLbl="node1" presStyleIdx="0" presStyleCnt="3"/>
      <dgm:spPr/>
    </dgm:pt>
    <dgm:pt modelId="{B557A3C0-8B96-493B-9DC5-E828BABF7E3E}" type="pres">
      <dgm:prSet presAssocID="{B3ACA152-A305-4F31-8B99-98DFC8D95C5B}" presName="text_1" presStyleLbl="node1" presStyleIdx="0" presStyleCnt="3" custScaleY="125393" custLinFactY="37341" custLinFactNeighborX="895" custLinFactNeighborY="100000">
        <dgm:presLayoutVars>
          <dgm:bulletEnabled val="1"/>
        </dgm:presLayoutVars>
      </dgm:prSet>
      <dgm:spPr/>
      <dgm:t>
        <a:bodyPr/>
        <a:lstStyle/>
        <a:p>
          <a:endParaRPr lang="en-US"/>
        </a:p>
      </dgm:t>
    </dgm:pt>
    <dgm:pt modelId="{A483A3EB-212C-42DE-B97B-A44D2110843E}" type="pres">
      <dgm:prSet presAssocID="{B3ACA152-A305-4F31-8B99-98DFC8D95C5B}" presName="accent_1" presStyleCnt="0"/>
      <dgm:spPr/>
    </dgm:pt>
    <dgm:pt modelId="{394671DF-531F-43FF-92CE-BDBE62A0FAA3}" type="pres">
      <dgm:prSet presAssocID="{B3ACA152-A305-4F31-8B99-98DFC8D95C5B}" presName="accentRepeatNode" presStyleLbl="solidFgAcc1" presStyleIdx="0" presStyleCnt="3" custScaleY="83831" custLinFactY="200000" custLinFactNeighborX="-85164" custLinFactNeighborY="211115"/>
      <dgm:spPr>
        <a:noFill/>
        <a:ln>
          <a:noFill/>
        </a:ln>
      </dgm:spPr>
    </dgm:pt>
    <dgm:pt modelId="{DB525264-9347-4884-AF79-E5735201E678}" type="pres">
      <dgm:prSet presAssocID="{583B7066-7C51-440F-9175-54D9F803E284}" presName="text_2" presStyleLbl="node1" presStyleIdx="1" presStyleCnt="3" custScaleX="105540" custScaleY="126130" custLinFactY="-66857" custLinFactNeighborX="-1896" custLinFactNeighborY="-100000">
        <dgm:presLayoutVars>
          <dgm:bulletEnabled val="1"/>
        </dgm:presLayoutVars>
      </dgm:prSet>
      <dgm:spPr/>
      <dgm:t>
        <a:bodyPr/>
        <a:lstStyle/>
        <a:p>
          <a:endParaRPr lang="en-US"/>
        </a:p>
      </dgm:t>
    </dgm:pt>
    <dgm:pt modelId="{34B66CE5-A7A8-4F60-833F-4CC2ECAFA53C}" type="pres">
      <dgm:prSet presAssocID="{583B7066-7C51-440F-9175-54D9F803E284}" presName="accent_2" presStyleCnt="0"/>
      <dgm:spPr/>
    </dgm:pt>
    <dgm:pt modelId="{A8F352FC-F8EC-414C-BD69-DA7FF84C402D}" type="pres">
      <dgm:prSet presAssocID="{583B7066-7C51-440F-9175-54D9F803E284}" presName="accentRepeatNode" presStyleLbl="solidFgAcc1" presStyleIdx="1" presStyleCnt="3" custScaleX="119662" custScaleY="111455" custLinFactNeighborX="-30315" custLinFactNeighborY="-3135"/>
      <dgm:spPr>
        <a:blipFill rotWithShape="0">
          <a:blip xmlns:r="http://schemas.openxmlformats.org/officeDocument/2006/relationships" r:embed="rId1"/>
          <a:stretch>
            <a:fillRect/>
          </a:stretch>
        </a:blipFill>
        <a:ln>
          <a:solidFill>
            <a:srgbClr val="007398"/>
          </a:solidFill>
        </a:ln>
      </dgm:spPr>
    </dgm:pt>
    <dgm:pt modelId="{4194ABAE-61B9-48D0-89B3-40B7C70BA402}" type="pres">
      <dgm:prSet presAssocID="{A1FF003F-D1E8-47CA-B16C-EEA65F4915FD}" presName="text_3" presStyleLbl="node1" presStyleIdx="2" presStyleCnt="3" custScaleX="103796" custScaleY="125057">
        <dgm:presLayoutVars>
          <dgm:bulletEnabled val="1"/>
        </dgm:presLayoutVars>
      </dgm:prSet>
      <dgm:spPr/>
      <dgm:t>
        <a:bodyPr/>
        <a:lstStyle/>
        <a:p>
          <a:endParaRPr lang="en-US"/>
        </a:p>
      </dgm:t>
    </dgm:pt>
    <dgm:pt modelId="{F408CBEA-B294-41BF-9C59-8347870C3E10}" type="pres">
      <dgm:prSet presAssocID="{A1FF003F-D1E8-47CA-B16C-EEA65F4915FD}" presName="accent_3" presStyleCnt="0"/>
      <dgm:spPr/>
    </dgm:pt>
    <dgm:pt modelId="{785AAD76-BC96-41BE-B956-AEEE840E0876}" type="pres">
      <dgm:prSet presAssocID="{A1FF003F-D1E8-47CA-B16C-EEA65F4915FD}" presName="accentRepeatNode" presStyleLbl="solidFgAcc1" presStyleIdx="2" presStyleCnt="3" custScaleX="117188" custScaleY="113409"/>
      <dgm:spPr>
        <a:blipFill rotWithShape="0">
          <a:blip xmlns:r="http://schemas.openxmlformats.org/officeDocument/2006/relationships" r:embed="rId2"/>
          <a:stretch>
            <a:fillRect/>
          </a:stretch>
        </a:blipFill>
        <a:ln>
          <a:solidFill>
            <a:srgbClr val="007398"/>
          </a:solidFill>
        </a:ln>
      </dgm:spPr>
    </dgm:pt>
  </dgm:ptLst>
  <dgm:cxnLst>
    <dgm:cxn modelId="{5E3463C1-5543-41D9-A669-F96237274153}" type="presOf" srcId="{1E5B7196-B3CE-419E-B6CC-32BAA3D9D10E}" destId="{AC9919AB-7866-4C90-8056-00A567C7D2BF}" srcOrd="0" destOrd="0" presId="urn:microsoft.com/office/officeart/2008/layout/VerticalCurvedList"/>
    <dgm:cxn modelId="{780E7A53-E704-45AE-869F-62D206204902}" type="presOf" srcId="{583B7066-7C51-440F-9175-54D9F803E284}" destId="{DB525264-9347-4884-AF79-E5735201E678}" srcOrd="0" destOrd="0" presId="urn:microsoft.com/office/officeart/2008/layout/VerticalCurvedList"/>
    <dgm:cxn modelId="{7F0DEB1A-5034-43EB-BD7A-B6269E1C1AFF}" srcId="{1E5B7196-B3CE-419E-B6CC-32BAA3D9D10E}" destId="{B3ACA152-A305-4F31-8B99-98DFC8D95C5B}" srcOrd="0" destOrd="0" parTransId="{752DDEEC-DC1D-4306-919B-CBD31872192D}" sibTransId="{819E8040-A29F-4525-A3ED-3AF65A1B403B}"/>
    <dgm:cxn modelId="{8AFC2467-F5AA-480E-826E-DC4E1D15A8CF}" srcId="{1E5B7196-B3CE-419E-B6CC-32BAA3D9D10E}" destId="{583B7066-7C51-440F-9175-54D9F803E284}" srcOrd="1" destOrd="0" parTransId="{C314E0AA-7AB5-495A-90F1-0F4381DFC1CD}" sibTransId="{518FE307-497F-4A90-BFD2-79B9B3A5B634}"/>
    <dgm:cxn modelId="{6CE8FBF9-EAFB-45EB-95AB-8FC66C5657A7}" srcId="{1E5B7196-B3CE-419E-B6CC-32BAA3D9D10E}" destId="{A1FF003F-D1E8-47CA-B16C-EEA65F4915FD}" srcOrd="2" destOrd="0" parTransId="{38670A26-974F-4295-A52E-C284D2179EF5}" sibTransId="{C5F52F45-3C51-433C-96BE-3AE2475F5E1A}"/>
    <dgm:cxn modelId="{250340B6-85BD-47FF-9FCE-590F337740EF}" type="presOf" srcId="{B3ACA152-A305-4F31-8B99-98DFC8D95C5B}" destId="{B557A3C0-8B96-493B-9DC5-E828BABF7E3E}" srcOrd="0" destOrd="0" presId="urn:microsoft.com/office/officeart/2008/layout/VerticalCurvedList"/>
    <dgm:cxn modelId="{8BF27B22-E73A-4001-8878-B40BD484E47E}" type="presOf" srcId="{A1FF003F-D1E8-47CA-B16C-EEA65F4915FD}" destId="{4194ABAE-61B9-48D0-89B3-40B7C70BA402}" srcOrd="0" destOrd="0" presId="urn:microsoft.com/office/officeart/2008/layout/VerticalCurvedList"/>
    <dgm:cxn modelId="{EAE69DE3-D704-4E81-B0A7-E3190AA60A72}" type="presOf" srcId="{819E8040-A29F-4525-A3ED-3AF65A1B403B}" destId="{9392192E-CAEB-4218-810A-DDF26767F806}" srcOrd="0" destOrd="0" presId="urn:microsoft.com/office/officeart/2008/layout/VerticalCurvedList"/>
    <dgm:cxn modelId="{1F7BA4BB-D153-458E-9AE0-0C4651E078A0}" type="presParOf" srcId="{AC9919AB-7866-4C90-8056-00A567C7D2BF}" destId="{0E677AF7-C6FE-4E83-B114-882A9E546007}" srcOrd="0" destOrd="0" presId="urn:microsoft.com/office/officeart/2008/layout/VerticalCurvedList"/>
    <dgm:cxn modelId="{9C34C98C-9E25-498B-B81D-2B18573F7931}" type="presParOf" srcId="{0E677AF7-C6FE-4E83-B114-882A9E546007}" destId="{1C2B0C3B-4482-4A34-A72D-845D8CF38732}" srcOrd="0" destOrd="0" presId="urn:microsoft.com/office/officeart/2008/layout/VerticalCurvedList"/>
    <dgm:cxn modelId="{807FA26D-49CE-49D3-ADCA-8CD3EB516897}" type="presParOf" srcId="{1C2B0C3B-4482-4A34-A72D-845D8CF38732}" destId="{C70D747F-76AC-404B-BD46-E7BA57DAE0DA}" srcOrd="0" destOrd="0" presId="urn:microsoft.com/office/officeart/2008/layout/VerticalCurvedList"/>
    <dgm:cxn modelId="{0E964C69-3F43-4565-A360-CD3784CD5FFB}" type="presParOf" srcId="{1C2B0C3B-4482-4A34-A72D-845D8CF38732}" destId="{9392192E-CAEB-4218-810A-DDF26767F806}" srcOrd="1" destOrd="0" presId="urn:microsoft.com/office/officeart/2008/layout/VerticalCurvedList"/>
    <dgm:cxn modelId="{F4D133A8-C2A4-4CAD-92FF-444A9B697EEE}" type="presParOf" srcId="{1C2B0C3B-4482-4A34-A72D-845D8CF38732}" destId="{48D6D337-A737-4498-8015-A4385D89F18F}" srcOrd="2" destOrd="0" presId="urn:microsoft.com/office/officeart/2008/layout/VerticalCurvedList"/>
    <dgm:cxn modelId="{DFA0848C-9A4F-4324-9464-7F7C8E3296E3}" type="presParOf" srcId="{1C2B0C3B-4482-4A34-A72D-845D8CF38732}" destId="{E5673EE7-D252-4D14-AF55-EFABDD9A062E}" srcOrd="3" destOrd="0" presId="urn:microsoft.com/office/officeart/2008/layout/VerticalCurvedList"/>
    <dgm:cxn modelId="{39B334D6-4F00-4C13-B12B-A5A43B05C25B}" type="presParOf" srcId="{0E677AF7-C6FE-4E83-B114-882A9E546007}" destId="{B557A3C0-8B96-493B-9DC5-E828BABF7E3E}" srcOrd="1" destOrd="0" presId="urn:microsoft.com/office/officeart/2008/layout/VerticalCurvedList"/>
    <dgm:cxn modelId="{CD026E71-16F9-41A1-B37F-688578900CFD}" type="presParOf" srcId="{0E677AF7-C6FE-4E83-B114-882A9E546007}" destId="{A483A3EB-212C-42DE-B97B-A44D2110843E}" srcOrd="2" destOrd="0" presId="urn:microsoft.com/office/officeart/2008/layout/VerticalCurvedList"/>
    <dgm:cxn modelId="{FBF321A5-D918-4A8D-9BA5-82D4D5418574}" type="presParOf" srcId="{A483A3EB-212C-42DE-B97B-A44D2110843E}" destId="{394671DF-531F-43FF-92CE-BDBE62A0FAA3}" srcOrd="0" destOrd="0" presId="urn:microsoft.com/office/officeart/2008/layout/VerticalCurvedList"/>
    <dgm:cxn modelId="{B9C10D1B-16CC-4D24-9C4C-31BAA3DAE9B2}" type="presParOf" srcId="{0E677AF7-C6FE-4E83-B114-882A9E546007}" destId="{DB525264-9347-4884-AF79-E5735201E678}" srcOrd="3" destOrd="0" presId="urn:microsoft.com/office/officeart/2008/layout/VerticalCurvedList"/>
    <dgm:cxn modelId="{BE19250B-5C7A-4027-A819-C46431AFDF80}" type="presParOf" srcId="{0E677AF7-C6FE-4E83-B114-882A9E546007}" destId="{34B66CE5-A7A8-4F60-833F-4CC2ECAFA53C}" srcOrd="4" destOrd="0" presId="urn:microsoft.com/office/officeart/2008/layout/VerticalCurvedList"/>
    <dgm:cxn modelId="{98BAD393-88CF-4B3E-B76C-B071BFCAF3D4}" type="presParOf" srcId="{34B66CE5-A7A8-4F60-833F-4CC2ECAFA53C}" destId="{A8F352FC-F8EC-414C-BD69-DA7FF84C402D}" srcOrd="0" destOrd="0" presId="urn:microsoft.com/office/officeart/2008/layout/VerticalCurvedList"/>
    <dgm:cxn modelId="{BE856672-FE83-4DD6-B92F-3A4ED6AB74FE}" type="presParOf" srcId="{0E677AF7-C6FE-4E83-B114-882A9E546007}" destId="{4194ABAE-61B9-48D0-89B3-40B7C70BA402}" srcOrd="5" destOrd="0" presId="urn:microsoft.com/office/officeart/2008/layout/VerticalCurvedList"/>
    <dgm:cxn modelId="{C633733C-49CA-46B2-84EB-EED6E128BD3A}" type="presParOf" srcId="{0E677AF7-C6FE-4E83-B114-882A9E546007}" destId="{F408CBEA-B294-41BF-9C59-8347870C3E10}" srcOrd="6" destOrd="0" presId="urn:microsoft.com/office/officeart/2008/layout/VerticalCurvedList"/>
    <dgm:cxn modelId="{0AC60453-B218-436A-A13F-07914F403F2D}" type="presParOf" srcId="{F408CBEA-B294-41BF-9C59-8347870C3E10}" destId="{785AAD76-BC96-41BE-B956-AEEE840E0876}"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D4FAB-33CD-4444-8012-F4662A0E5F25}" type="doc">
      <dgm:prSet loTypeId="urn:microsoft.com/office/officeart/2005/8/layout/vList4#1" loCatId="list" qsTypeId="urn:microsoft.com/office/officeart/2005/8/quickstyle/simple4" qsCatId="simple" csTypeId="urn:microsoft.com/office/officeart/2005/8/colors/accent1_5" csCatId="accent1" phldr="1"/>
      <dgm:spPr/>
      <dgm:t>
        <a:bodyPr/>
        <a:lstStyle/>
        <a:p>
          <a:endParaRPr lang="en-US"/>
        </a:p>
      </dgm:t>
    </dgm:pt>
    <dgm:pt modelId="{A3042462-4CB4-4BC7-B7E9-E93D414FF311}">
      <dgm:prSet phldrT="[Text]"/>
      <dgm:spPr>
        <a:solidFill>
          <a:srgbClr val="6AD1E3"/>
        </a:solidFill>
      </dgm:spPr>
      <dgm:t>
        <a:bodyPr/>
        <a:lstStyle/>
        <a:p>
          <a:r>
            <a:rPr lang="en-GB" i="0" dirty="0"/>
            <a:t>We deploy systems in the UK and across multiple international markets</a:t>
          </a:r>
          <a:endParaRPr lang="en-US" dirty="0"/>
        </a:p>
      </dgm:t>
    </dgm:pt>
    <dgm:pt modelId="{EC334586-F8D3-4AFB-96F3-0ECCD611F73D}">
      <dgm:prSet phldrT="[Text]"/>
      <dgm:spPr>
        <a:solidFill>
          <a:srgbClr val="6AD1E3"/>
        </a:solidFill>
      </dgm:spPr>
      <dgm:t>
        <a:bodyPr/>
        <a:lstStyle/>
        <a:p>
          <a:r>
            <a:rPr lang="en-GB" dirty="0"/>
            <a:t>We run data centre operations in the UK and USA, with full disaster recovery capability</a:t>
          </a:r>
          <a:endParaRPr lang="en-US" dirty="0"/>
        </a:p>
      </dgm:t>
    </dgm:pt>
    <dgm:pt modelId="{C6AA3F3F-621C-4B24-9D5F-019FD7316C1B}">
      <dgm:prSet phldrT="[Text]"/>
      <dgm:spPr>
        <a:solidFill>
          <a:srgbClr val="6AD1E3"/>
        </a:solidFill>
      </dgm:spPr>
      <dgm:t>
        <a:bodyPr/>
        <a:lstStyle/>
        <a:p>
          <a:r>
            <a:rPr lang="en-GB" dirty="0"/>
            <a:t>Independent data management company and </a:t>
          </a:r>
          <a:br>
            <a:rPr lang="en-GB" dirty="0"/>
          </a:br>
          <a:r>
            <a:rPr lang="en-GB" dirty="0"/>
            <a:t>specified anti-fraud organisation (SAFO).</a:t>
          </a:r>
          <a:endParaRPr lang="en-US" dirty="0"/>
        </a:p>
      </dgm:t>
    </dgm:pt>
    <dgm:pt modelId="{D1022CDE-080A-4CFA-AE7D-00ACB17366BC}">
      <dgm:prSet phldrT="[Text]"/>
      <dgm:spPr>
        <a:solidFill>
          <a:srgbClr val="6AD1E3"/>
        </a:solidFill>
      </dgm:spPr>
      <dgm:t>
        <a:bodyPr/>
        <a:lstStyle/>
        <a:p>
          <a:r>
            <a:rPr lang="en-GB" dirty="0"/>
            <a:t>Established in 1992</a:t>
          </a:r>
          <a:endParaRPr lang="en-US" dirty="0"/>
        </a:p>
      </dgm:t>
    </dgm:pt>
    <dgm:pt modelId="{453A6B3E-7B3D-4FC3-BB40-A034B04229EC}" type="sibTrans" cxnId="{838E0046-B0E9-40E1-B07C-6220E2B21BC6}">
      <dgm:prSet/>
      <dgm:spPr/>
      <dgm:t>
        <a:bodyPr/>
        <a:lstStyle/>
        <a:p>
          <a:endParaRPr lang="en-US"/>
        </a:p>
      </dgm:t>
    </dgm:pt>
    <dgm:pt modelId="{2CDC3790-4827-452F-8110-2D21209ACE73}" type="parTrans" cxnId="{838E0046-B0E9-40E1-B07C-6220E2B21BC6}">
      <dgm:prSet/>
      <dgm:spPr/>
      <dgm:t>
        <a:bodyPr/>
        <a:lstStyle/>
        <a:p>
          <a:endParaRPr lang="en-US"/>
        </a:p>
      </dgm:t>
    </dgm:pt>
    <dgm:pt modelId="{3BCAFF4D-51FC-435C-ACE5-52865BCF3F80}" type="sibTrans" cxnId="{5F95BFDC-D12B-48ED-AD4D-3178651E0B81}">
      <dgm:prSet/>
      <dgm:spPr/>
      <dgm:t>
        <a:bodyPr/>
        <a:lstStyle/>
        <a:p>
          <a:endParaRPr lang="en-GB"/>
        </a:p>
      </dgm:t>
    </dgm:pt>
    <dgm:pt modelId="{9255ABD0-5AA8-4D55-8C80-BD4C13FF2547}" type="parTrans" cxnId="{5F95BFDC-D12B-48ED-AD4D-3178651E0B81}">
      <dgm:prSet/>
      <dgm:spPr/>
      <dgm:t>
        <a:bodyPr/>
        <a:lstStyle/>
        <a:p>
          <a:endParaRPr lang="en-GB"/>
        </a:p>
      </dgm:t>
    </dgm:pt>
    <dgm:pt modelId="{62165719-EBCC-4577-943C-0FB0FE6E5FA9}" type="sibTrans" cxnId="{D57AE7F6-F71A-4E49-9316-FB869801DB24}">
      <dgm:prSet/>
      <dgm:spPr/>
      <dgm:t>
        <a:bodyPr/>
        <a:lstStyle/>
        <a:p>
          <a:endParaRPr lang="en-GB"/>
        </a:p>
      </dgm:t>
    </dgm:pt>
    <dgm:pt modelId="{B90E0A98-10BE-4906-ACA7-D000544B9580}" type="parTrans" cxnId="{D57AE7F6-F71A-4E49-9316-FB869801DB24}">
      <dgm:prSet/>
      <dgm:spPr/>
      <dgm:t>
        <a:bodyPr/>
        <a:lstStyle/>
        <a:p>
          <a:endParaRPr lang="en-GB"/>
        </a:p>
      </dgm:t>
    </dgm:pt>
    <dgm:pt modelId="{F13AC1E5-9C6C-4E82-9656-9F94AB994510}" type="sibTrans" cxnId="{4B15ED60-D900-45C5-9FD6-6AF506D2A522}">
      <dgm:prSet/>
      <dgm:spPr/>
      <dgm:t>
        <a:bodyPr/>
        <a:lstStyle/>
        <a:p>
          <a:endParaRPr lang="en-US"/>
        </a:p>
      </dgm:t>
    </dgm:pt>
    <dgm:pt modelId="{52B2C84E-EA1C-4E4C-8C9B-F725A5A8D8C7}" type="parTrans" cxnId="{4B15ED60-D900-45C5-9FD6-6AF506D2A522}">
      <dgm:prSet/>
      <dgm:spPr/>
      <dgm:t>
        <a:bodyPr/>
        <a:lstStyle/>
        <a:p>
          <a:endParaRPr lang="en-US"/>
        </a:p>
      </dgm:t>
    </dgm:pt>
    <dgm:pt modelId="{8F9E60C2-F4A0-474B-A50E-6ABA6E4B03ED}">
      <dgm:prSet phldrT="[Text]"/>
      <dgm:spPr>
        <a:solidFill>
          <a:srgbClr val="6AD1E3"/>
        </a:solidFill>
      </dgm:spPr>
      <dgm:t>
        <a:bodyPr/>
        <a:lstStyle/>
        <a:p>
          <a:r>
            <a:rPr lang="en-US" dirty="0"/>
            <a:t>Our business operates according to industry standards, including ITILv3 and accreditation to ISO27001</a:t>
          </a:r>
        </a:p>
      </dgm:t>
    </dgm:pt>
    <dgm:pt modelId="{96CA1C06-5937-4C42-A3A1-E2B2F21580BA}" type="parTrans" cxnId="{B2402404-ADB2-4ACE-B5C1-F3A90BB74805}">
      <dgm:prSet/>
      <dgm:spPr/>
      <dgm:t>
        <a:bodyPr/>
        <a:lstStyle/>
        <a:p>
          <a:endParaRPr lang="en-GB"/>
        </a:p>
      </dgm:t>
    </dgm:pt>
    <dgm:pt modelId="{01E51559-7F8F-4E08-8FD7-EDB058827FB9}" type="sibTrans" cxnId="{B2402404-ADB2-4ACE-B5C1-F3A90BB74805}">
      <dgm:prSet/>
      <dgm:spPr/>
      <dgm:t>
        <a:bodyPr/>
        <a:lstStyle/>
        <a:p>
          <a:endParaRPr lang="en-GB"/>
        </a:p>
      </dgm:t>
    </dgm:pt>
    <dgm:pt modelId="{8570A8EF-F894-4687-9163-B38BFF146E71}" type="pres">
      <dgm:prSet presAssocID="{B21D4FAB-33CD-4444-8012-F4662A0E5F25}" presName="linear" presStyleCnt="0">
        <dgm:presLayoutVars>
          <dgm:dir/>
          <dgm:resizeHandles val="exact"/>
        </dgm:presLayoutVars>
      </dgm:prSet>
      <dgm:spPr/>
      <dgm:t>
        <a:bodyPr/>
        <a:lstStyle/>
        <a:p>
          <a:endParaRPr lang="en-US"/>
        </a:p>
      </dgm:t>
    </dgm:pt>
    <dgm:pt modelId="{64EFF443-7425-4058-ABCD-92BBF65647CD}" type="pres">
      <dgm:prSet presAssocID="{D1022CDE-080A-4CFA-AE7D-00ACB17366BC}" presName="comp" presStyleCnt="0"/>
      <dgm:spPr/>
    </dgm:pt>
    <dgm:pt modelId="{3D64A2CC-F268-4DE3-9434-06396D2AB7A5}" type="pres">
      <dgm:prSet presAssocID="{D1022CDE-080A-4CFA-AE7D-00ACB17366BC}" presName="box" presStyleLbl="node1" presStyleIdx="0" presStyleCnt="5"/>
      <dgm:spPr/>
      <dgm:t>
        <a:bodyPr/>
        <a:lstStyle/>
        <a:p>
          <a:endParaRPr lang="en-US"/>
        </a:p>
      </dgm:t>
    </dgm:pt>
    <dgm:pt modelId="{8010AC0A-88C1-48A0-96B2-55B164758DA4}" type="pres">
      <dgm:prSet presAssocID="{D1022CDE-080A-4CFA-AE7D-00ACB17366BC}" presName="img" presStyleLbl="fgImgPlace1" presStyleIdx="0" presStyleCnt="5"/>
      <dgm:spPr>
        <a:blipFill rotWithShape="0">
          <a:blip xmlns:r="http://schemas.openxmlformats.org/officeDocument/2006/relationships" r:embed="rId1"/>
          <a:stretch>
            <a:fillRect/>
          </a:stretch>
        </a:blipFill>
      </dgm:spPr>
    </dgm:pt>
    <dgm:pt modelId="{E0C1B675-473D-44EE-9699-609CCFEC3B80}" type="pres">
      <dgm:prSet presAssocID="{D1022CDE-080A-4CFA-AE7D-00ACB17366BC}" presName="text" presStyleLbl="node1" presStyleIdx="0" presStyleCnt="5">
        <dgm:presLayoutVars>
          <dgm:bulletEnabled val="1"/>
        </dgm:presLayoutVars>
      </dgm:prSet>
      <dgm:spPr/>
      <dgm:t>
        <a:bodyPr/>
        <a:lstStyle/>
        <a:p>
          <a:endParaRPr lang="en-US"/>
        </a:p>
      </dgm:t>
    </dgm:pt>
    <dgm:pt modelId="{86A72288-3A3D-4A07-87BD-23C5B9370D92}" type="pres">
      <dgm:prSet presAssocID="{453A6B3E-7B3D-4FC3-BB40-A034B04229EC}" presName="spacer" presStyleCnt="0"/>
      <dgm:spPr/>
    </dgm:pt>
    <dgm:pt modelId="{7F19269D-65E5-4BD0-8869-1CE9910DDFFB}" type="pres">
      <dgm:prSet presAssocID="{C6AA3F3F-621C-4B24-9D5F-019FD7316C1B}" presName="comp" presStyleCnt="0"/>
      <dgm:spPr/>
    </dgm:pt>
    <dgm:pt modelId="{765C05AF-C5E6-4CE2-AD1F-34B80471EF52}" type="pres">
      <dgm:prSet presAssocID="{C6AA3F3F-621C-4B24-9D5F-019FD7316C1B}" presName="box" presStyleLbl="node1" presStyleIdx="1" presStyleCnt="5"/>
      <dgm:spPr/>
      <dgm:t>
        <a:bodyPr/>
        <a:lstStyle/>
        <a:p>
          <a:endParaRPr lang="en-US"/>
        </a:p>
      </dgm:t>
    </dgm:pt>
    <dgm:pt modelId="{F6BBEE7A-9EDE-49E3-9E78-1824ABBA0A0B}" type="pres">
      <dgm:prSet presAssocID="{C6AA3F3F-621C-4B24-9D5F-019FD7316C1B}" presName="img" presStyleLbl="fgImgPlace1" presStyleIdx="1" presStyleCnt="5"/>
      <dgm:spPr>
        <a:blipFill rotWithShape="0">
          <a:blip xmlns:r="http://schemas.openxmlformats.org/officeDocument/2006/relationships" r:embed="rId2"/>
          <a:stretch>
            <a:fillRect/>
          </a:stretch>
        </a:blipFill>
      </dgm:spPr>
    </dgm:pt>
    <dgm:pt modelId="{B8457AA7-8614-475B-9478-C575CE447C73}" type="pres">
      <dgm:prSet presAssocID="{C6AA3F3F-621C-4B24-9D5F-019FD7316C1B}" presName="text" presStyleLbl="node1" presStyleIdx="1" presStyleCnt="5">
        <dgm:presLayoutVars>
          <dgm:bulletEnabled val="1"/>
        </dgm:presLayoutVars>
      </dgm:prSet>
      <dgm:spPr/>
      <dgm:t>
        <a:bodyPr/>
        <a:lstStyle/>
        <a:p>
          <a:endParaRPr lang="en-US"/>
        </a:p>
      </dgm:t>
    </dgm:pt>
    <dgm:pt modelId="{686BED72-60C0-4C57-9301-0303CBB60A21}" type="pres">
      <dgm:prSet presAssocID="{F13AC1E5-9C6C-4E82-9656-9F94AB994510}" presName="spacer" presStyleCnt="0"/>
      <dgm:spPr/>
    </dgm:pt>
    <dgm:pt modelId="{2F8288B7-F634-4B79-84D4-CE3C92C98C17}" type="pres">
      <dgm:prSet presAssocID="{EC334586-F8D3-4AFB-96F3-0ECCD611F73D}" presName="comp" presStyleCnt="0"/>
      <dgm:spPr/>
    </dgm:pt>
    <dgm:pt modelId="{E8FA629D-2DAB-4A89-830F-01211BECD5B0}" type="pres">
      <dgm:prSet presAssocID="{EC334586-F8D3-4AFB-96F3-0ECCD611F73D}" presName="box" presStyleLbl="node1" presStyleIdx="2" presStyleCnt="5"/>
      <dgm:spPr/>
      <dgm:t>
        <a:bodyPr/>
        <a:lstStyle/>
        <a:p>
          <a:endParaRPr lang="en-US"/>
        </a:p>
      </dgm:t>
    </dgm:pt>
    <dgm:pt modelId="{9BD918D0-BB60-4D4D-B406-B9F9BE395900}" type="pres">
      <dgm:prSet presAssocID="{EC334586-F8D3-4AFB-96F3-0ECCD611F73D}" presName="img" presStyleLbl="fgImgPlace1" presStyleIdx="2" presStyleCnt="5"/>
      <dgm:spPr>
        <a:blipFill rotWithShape="0">
          <a:blip xmlns:r="http://schemas.openxmlformats.org/officeDocument/2006/relationships" r:embed="rId3"/>
          <a:stretch>
            <a:fillRect/>
          </a:stretch>
        </a:blipFill>
      </dgm:spPr>
    </dgm:pt>
    <dgm:pt modelId="{5C263912-5799-43BA-A0CA-C81D6D8BCE52}" type="pres">
      <dgm:prSet presAssocID="{EC334586-F8D3-4AFB-96F3-0ECCD611F73D}" presName="text" presStyleLbl="node1" presStyleIdx="2" presStyleCnt="5">
        <dgm:presLayoutVars>
          <dgm:bulletEnabled val="1"/>
        </dgm:presLayoutVars>
      </dgm:prSet>
      <dgm:spPr/>
      <dgm:t>
        <a:bodyPr/>
        <a:lstStyle/>
        <a:p>
          <a:endParaRPr lang="en-US"/>
        </a:p>
      </dgm:t>
    </dgm:pt>
    <dgm:pt modelId="{94C0E530-56C1-40E8-A16F-0CEF5CBE0BBB}" type="pres">
      <dgm:prSet presAssocID="{62165719-EBCC-4577-943C-0FB0FE6E5FA9}" presName="spacer" presStyleCnt="0"/>
      <dgm:spPr/>
    </dgm:pt>
    <dgm:pt modelId="{125A589F-C678-47E8-8C88-AD104660A152}" type="pres">
      <dgm:prSet presAssocID="{A3042462-4CB4-4BC7-B7E9-E93D414FF311}" presName="comp" presStyleCnt="0"/>
      <dgm:spPr/>
    </dgm:pt>
    <dgm:pt modelId="{05FFE513-883A-4BA8-8C87-E2F69EE5D85C}" type="pres">
      <dgm:prSet presAssocID="{A3042462-4CB4-4BC7-B7E9-E93D414FF311}" presName="box" presStyleLbl="node1" presStyleIdx="3" presStyleCnt="5"/>
      <dgm:spPr/>
      <dgm:t>
        <a:bodyPr/>
        <a:lstStyle/>
        <a:p>
          <a:endParaRPr lang="en-US"/>
        </a:p>
      </dgm:t>
    </dgm:pt>
    <dgm:pt modelId="{88759C19-619B-4B98-857A-8679756C5702}" type="pres">
      <dgm:prSet presAssocID="{A3042462-4CB4-4BC7-B7E9-E93D414FF311}" presName="img" presStyleLbl="fgImgPlace1" presStyleIdx="3" presStyleCnt="5"/>
      <dgm:spPr>
        <a:blipFill rotWithShape="0">
          <a:blip xmlns:r="http://schemas.openxmlformats.org/officeDocument/2006/relationships" r:embed="rId4"/>
          <a:stretch>
            <a:fillRect/>
          </a:stretch>
        </a:blipFill>
      </dgm:spPr>
    </dgm:pt>
    <dgm:pt modelId="{1714EA2B-ACD1-4075-94A7-F5C189BC5D67}" type="pres">
      <dgm:prSet presAssocID="{A3042462-4CB4-4BC7-B7E9-E93D414FF311}" presName="text" presStyleLbl="node1" presStyleIdx="3" presStyleCnt="5">
        <dgm:presLayoutVars>
          <dgm:bulletEnabled val="1"/>
        </dgm:presLayoutVars>
      </dgm:prSet>
      <dgm:spPr/>
      <dgm:t>
        <a:bodyPr/>
        <a:lstStyle/>
        <a:p>
          <a:endParaRPr lang="en-US"/>
        </a:p>
      </dgm:t>
    </dgm:pt>
    <dgm:pt modelId="{3BEE40D0-9D1D-4EDB-9040-D8267D92D708}" type="pres">
      <dgm:prSet presAssocID="{3BCAFF4D-51FC-435C-ACE5-52865BCF3F80}" presName="spacer" presStyleCnt="0"/>
      <dgm:spPr/>
    </dgm:pt>
    <dgm:pt modelId="{E9766831-45B2-40A0-B9ED-F707B6E3942B}" type="pres">
      <dgm:prSet presAssocID="{8F9E60C2-F4A0-474B-A50E-6ABA6E4B03ED}" presName="comp" presStyleCnt="0"/>
      <dgm:spPr/>
    </dgm:pt>
    <dgm:pt modelId="{06A9B560-0B22-48A3-B99D-03EDD3B97575}" type="pres">
      <dgm:prSet presAssocID="{8F9E60C2-F4A0-474B-A50E-6ABA6E4B03ED}" presName="box" presStyleLbl="node1" presStyleIdx="4" presStyleCnt="5"/>
      <dgm:spPr/>
      <dgm:t>
        <a:bodyPr/>
        <a:lstStyle/>
        <a:p>
          <a:endParaRPr lang="en-US"/>
        </a:p>
      </dgm:t>
    </dgm:pt>
    <dgm:pt modelId="{D1AB7443-DE28-44BF-9CE0-BBDE90B74214}" type="pres">
      <dgm:prSet presAssocID="{8F9E60C2-F4A0-474B-A50E-6ABA6E4B03ED}" presName="img" presStyleLbl="fgImgPlace1" presStyleIdx="4" presStyleCnt="5"/>
      <dgm:spPr>
        <a:blipFill rotWithShape="1">
          <a:blip xmlns:r="http://schemas.openxmlformats.org/officeDocument/2006/relationships" r:embed="rId5"/>
          <a:stretch>
            <a:fillRect/>
          </a:stretch>
        </a:blipFill>
      </dgm:spPr>
    </dgm:pt>
    <dgm:pt modelId="{A9D75EC5-2BE4-42D7-9257-02F816AE98F9}" type="pres">
      <dgm:prSet presAssocID="{8F9E60C2-F4A0-474B-A50E-6ABA6E4B03ED}" presName="text" presStyleLbl="node1" presStyleIdx="4" presStyleCnt="5">
        <dgm:presLayoutVars>
          <dgm:bulletEnabled val="1"/>
        </dgm:presLayoutVars>
      </dgm:prSet>
      <dgm:spPr/>
      <dgm:t>
        <a:bodyPr/>
        <a:lstStyle/>
        <a:p>
          <a:endParaRPr lang="en-US"/>
        </a:p>
      </dgm:t>
    </dgm:pt>
  </dgm:ptLst>
  <dgm:cxnLst>
    <dgm:cxn modelId="{4B15ED60-D900-45C5-9FD6-6AF506D2A522}" srcId="{B21D4FAB-33CD-4444-8012-F4662A0E5F25}" destId="{C6AA3F3F-621C-4B24-9D5F-019FD7316C1B}" srcOrd="1" destOrd="0" parTransId="{52B2C84E-EA1C-4E4C-8C9B-F725A5A8D8C7}" sibTransId="{F13AC1E5-9C6C-4E82-9656-9F94AB994510}"/>
    <dgm:cxn modelId="{E04A53A7-8617-46F9-9F93-C51BB3DB3634}" type="presOf" srcId="{EC334586-F8D3-4AFB-96F3-0ECCD611F73D}" destId="{E8FA629D-2DAB-4A89-830F-01211BECD5B0}" srcOrd="0" destOrd="0" presId="urn:microsoft.com/office/officeart/2005/8/layout/vList4#1"/>
    <dgm:cxn modelId="{D57AE7F6-F71A-4E49-9316-FB869801DB24}" srcId="{B21D4FAB-33CD-4444-8012-F4662A0E5F25}" destId="{EC334586-F8D3-4AFB-96F3-0ECCD611F73D}" srcOrd="2" destOrd="0" parTransId="{B90E0A98-10BE-4906-ACA7-D000544B9580}" sibTransId="{62165719-EBCC-4577-943C-0FB0FE6E5FA9}"/>
    <dgm:cxn modelId="{59159BF1-CF59-49B2-A637-AD5DC072C630}" type="presOf" srcId="{B21D4FAB-33CD-4444-8012-F4662A0E5F25}" destId="{8570A8EF-F894-4687-9163-B38BFF146E71}" srcOrd="0" destOrd="0" presId="urn:microsoft.com/office/officeart/2005/8/layout/vList4#1"/>
    <dgm:cxn modelId="{D2DBED77-1811-41C2-95C9-6AD286E3A136}" type="presOf" srcId="{A3042462-4CB4-4BC7-B7E9-E93D414FF311}" destId="{05FFE513-883A-4BA8-8C87-E2F69EE5D85C}" srcOrd="0" destOrd="0" presId="urn:microsoft.com/office/officeart/2005/8/layout/vList4#1"/>
    <dgm:cxn modelId="{E1F21C67-0CE9-46CB-BD1A-EB08A30A965C}" type="presOf" srcId="{D1022CDE-080A-4CFA-AE7D-00ACB17366BC}" destId="{3D64A2CC-F268-4DE3-9434-06396D2AB7A5}" srcOrd="0" destOrd="0" presId="urn:microsoft.com/office/officeart/2005/8/layout/vList4#1"/>
    <dgm:cxn modelId="{18A4F900-3F8D-43DE-BFD7-0CCC0FFA466A}" type="presOf" srcId="{8F9E60C2-F4A0-474B-A50E-6ABA6E4B03ED}" destId="{06A9B560-0B22-48A3-B99D-03EDD3B97575}" srcOrd="0" destOrd="0" presId="urn:microsoft.com/office/officeart/2005/8/layout/vList4#1"/>
    <dgm:cxn modelId="{F7291FE4-FC6C-48A5-95AF-AA9A781B95D2}" type="presOf" srcId="{C6AA3F3F-621C-4B24-9D5F-019FD7316C1B}" destId="{765C05AF-C5E6-4CE2-AD1F-34B80471EF52}" srcOrd="0" destOrd="0" presId="urn:microsoft.com/office/officeart/2005/8/layout/vList4#1"/>
    <dgm:cxn modelId="{AAB7172D-56E1-496E-9626-FA3D52134960}" type="presOf" srcId="{8F9E60C2-F4A0-474B-A50E-6ABA6E4B03ED}" destId="{A9D75EC5-2BE4-42D7-9257-02F816AE98F9}" srcOrd="1" destOrd="0" presId="urn:microsoft.com/office/officeart/2005/8/layout/vList4#1"/>
    <dgm:cxn modelId="{2CBA9418-09D3-454A-9614-6B22AE7DFEFE}" type="presOf" srcId="{C6AA3F3F-621C-4B24-9D5F-019FD7316C1B}" destId="{B8457AA7-8614-475B-9478-C575CE447C73}" srcOrd="1" destOrd="0" presId="urn:microsoft.com/office/officeart/2005/8/layout/vList4#1"/>
    <dgm:cxn modelId="{B2402404-ADB2-4ACE-B5C1-F3A90BB74805}" srcId="{B21D4FAB-33CD-4444-8012-F4662A0E5F25}" destId="{8F9E60C2-F4A0-474B-A50E-6ABA6E4B03ED}" srcOrd="4" destOrd="0" parTransId="{96CA1C06-5937-4C42-A3A1-E2B2F21580BA}" sibTransId="{01E51559-7F8F-4E08-8FD7-EDB058827FB9}"/>
    <dgm:cxn modelId="{838E0046-B0E9-40E1-B07C-6220E2B21BC6}" srcId="{B21D4FAB-33CD-4444-8012-F4662A0E5F25}" destId="{D1022CDE-080A-4CFA-AE7D-00ACB17366BC}" srcOrd="0" destOrd="0" parTransId="{2CDC3790-4827-452F-8110-2D21209ACE73}" sibTransId="{453A6B3E-7B3D-4FC3-BB40-A034B04229EC}"/>
    <dgm:cxn modelId="{ED0F75ED-D695-4B39-B38D-72A4D7E68113}" type="presOf" srcId="{D1022CDE-080A-4CFA-AE7D-00ACB17366BC}" destId="{E0C1B675-473D-44EE-9699-609CCFEC3B80}" srcOrd="1" destOrd="0" presId="urn:microsoft.com/office/officeart/2005/8/layout/vList4#1"/>
    <dgm:cxn modelId="{0CCD4E58-6148-44AA-B0F7-851D17296C44}" type="presOf" srcId="{A3042462-4CB4-4BC7-B7E9-E93D414FF311}" destId="{1714EA2B-ACD1-4075-94A7-F5C189BC5D67}" srcOrd="1" destOrd="0" presId="urn:microsoft.com/office/officeart/2005/8/layout/vList4#1"/>
    <dgm:cxn modelId="{5F95BFDC-D12B-48ED-AD4D-3178651E0B81}" srcId="{B21D4FAB-33CD-4444-8012-F4662A0E5F25}" destId="{A3042462-4CB4-4BC7-B7E9-E93D414FF311}" srcOrd="3" destOrd="0" parTransId="{9255ABD0-5AA8-4D55-8C80-BD4C13FF2547}" sibTransId="{3BCAFF4D-51FC-435C-ACE5-52865BCF3F80}"/>
    <dgm:cxn modelId="{68AC3192-EEA5-45B8-A0F0-7AA59EC6E9F2}" type="presOf" srcId="{EC334586-F8D3-4AFB-96F3-0ECCD611F73D}" destId="{5C263912-5799-43BA-A0CA-C81D6D8BCE52}" srcOrd="1" destOrd="0" presId="urn:microsoft.com/office/officeart/2005/8/layout/vList4#1"/>
    <dgm:cxn modelId="{2F5F7067-EDA4-4FA8-9AB7-C8BDC45CCFE3}" type="presParOf" srcId="{8570A8EF-F894-4687-9163-B38BFF146E71}" destId="{64EFF443-7425-4058-ABCD-92BBF65647CD}" srcOrd="0" destOrd="0" presId="urn:microsoft.com/office/officeart/2005/8/layout/vList4#1"/>
    <dgm:cxn modelId="{3BB3DD26-17E4-47C3-A23F-823717028FF1}" type="presParOf" srcId="{64EFF443-7425-4058-ABCD-92BBF65647CD}" destId="{3D64A2CC-F268-4DE3-9434-06396D2AB7A5}" srcOrd="0" destOrd="0" presId="urn:microsoft.com/office/officeart/2005/8/layout/vList4#1"/>
    <dgm:cxn modelId="{8191FFF4-7861-4E92-A754-11C429F91B4A}" type="presParOf" srcId="{64EFF443-7425-4058-ABCD-92BBF65647CD}" destId="{8010AC0A-88C1-48A0-96B2-55B164758DA4}" srcOrd="1" destOrd="0" presId="urn:microsoft.com/office/officeart/2005/8/layout/vList4#1"/>
    <dgm:cxn modelId="{2AEFA7A0-6D79-4053-9DE5-043229C9A0F5}" type="presParOf" srcId="{64EFF443-7425-4058-ABCD-92BBF65647CD}" destId="{E0C1B675-473D-44EE-9699-609CCFEC3B80}" srcOrd="2" destOrd="0" presId="urn:microsoft.com/office/officeart/2005/8/layout/vList4#1"/>
    <dgm:cxn modelId="{15C234FD-FDA1-43BB-B807-7C4408D80B77}" type="presParOf" srcId="{8570A8EF-F894-4687-9163-B38BFF146E71}" destId="{86A72288-3A3D-4A07-87BD-23C5B9370D92}" srcOrd="1" destOrd="0" presId="urn:microsoft.com/office/officeart/2005/8/layout/vList4#1"/>
    <dgm:cxn modelId="{602BE72A-EFF0-439E-900F-DA3BC55A969A}" type="presParOf" srcId="{8570A8EF-F894-4687-9163-B38BFF146E71}" destId="{7F19269D-65E5-4BD0-8869-1CE9910DDFFB}" srcOrd="2" destOrd="0" presId="urn:microsoft.com/office/officeart/2005/8/layout/vList4#1"/>
    <dgm:cxn modelId="{BE604C5D-49E5-44F3-B12C-AA089E56958E}" type="presParOf" srcId="{7F19269D-65E5-4BD0-8869-1CE9910DDFFB}" destId="{765C05AF-C5E6-4CE2-AD1F-34B80471EF52}" srcOrd="0" destOrd="0" presId="urn:microsoft.com/office/officeart/2005/8/layout/vList4#1"/>
    <dgm:cxn modelId="{AA511EDE-135C-44A1-9BED-783DFCEDB7B8}" type="presParOf" srcId="{7F19269D-65E5-4BD0-8869-1CE9910DDFFB}" destId="{F6BBEE7A-9EDE-49E3-9E78-1824ABBA0A0B}" srcOrd="1" destOrd="0" presId="urn:microsoft.com/office/officeart/2005/8/layout/vList4#1"/>
    <dgm:cxn modelId="{DD7B452C-B472-4A16-A542-1C04783F2477}" type="presParOf" srcId="{7F19269D-65E5-4BD0-8869-1CE9910DDFFB}" destId="{B8457AA7-8614-475B-9478-C575CE447C73}" srcOrd="2" destOrd="0" presId="urn:microsoft.com/office/officeart/2005/8/layout/vList4#1"/>
    <dgm:cxn modelId="{DBE43D71-8E53-48E3-8E0F-246914AF0C0C}" type="presParOf" srcId="{8570A8EF-F894-4687-9163-B38BFF146E71}" destId="{686BED72-60C0-4C57-9301-0303CBB60A21}" srcOrd="3" destOrd="0" presId="urn:microsoft.com/office/officeart/2005/8/layout/vList4#1"/>
    <dgm:cxn modelId="{09D319CF-4D13-4A73-8974-C6FE2BF0EA81}" type="presParOf" srcId="{8570A8EF-F894-4687-9163-B38BFF146E71}" destId="{2F8288B7-F634-4B79-84D4-CE3C92C98C17}" srcOrd="4" destOrd="0" presId="urn:microsoft.com/office/officeart/2005/8/layout/vList4#1"/>
    <dgm:cxn modelId="{8F0336F4-E34F-4797-A9CA-F06306A447B2}" type="presParOf" srcId="{2F8288B7-F634-4B79-84D4-CE3C92C98C17}" destId="{E8FA629D-2DAB-4A89-830F-01211BECD5B0}" srcOrd="0" destOrd="0" presId="urn:microsoft.com/office/officeart/2005/8/layout/vList4#1"/>
    <dgm:cxn modelId="{843CA588-285D-4D0D-9DA1-11DD1365A03B}" type="presParOf" srcId="{2F8288B7-F634-4B79-84D4-CE3C92C98C17}" destId="{9BD918D0-BB60-4D4D-B406-B9F9BE395900}" srcOrd="1" destOrd="0" presId="urn:microsoft.com/office/officeart/2005/8/layout/vList4#1"/>
    <dgm:cxn modelId="{4E23553F-AEB7-489F-ACEF-6383B2D78442}" type="presParOf" srcId="{2F8288B7-F634-4B79-84D4-CE3C92C98C17}" destId="{5C263912-5799-43BA-A0CA-C81D6D8BCE52}" srcOrd="2" destOrd="0" presId="urn:microsoft.com/office/officeart/2005/8/layout/vList4#1"/>
    <dgm:cxn modelId="{8D90D050-2BA4-4372-87DD-D364F6346CE7}" type="presParOf" srcId="{8570A8EF-F894-4687-9163-B38BFF146E71}" destId="{94C0E530-56C1-40E8-A16F-0CEF5CBE0BBB}" srcOrd="5" destOrd="0" presId="urn:microsoft.com/office/officeart/2005/8/layout/vList4#1"/>
    <dgm:cxn modelId="{F022E5CF-B4D9-4504-8D22-DF65A0F51489}" type="presParOf" srcId="{8570A8EF-F894-4687-9163-B38BFF146E71}" destId="{125A589F-C678-47E8-8C88-AD104660A152}" srcOrd="6" destOrd="0" presId="urn:microsoft.com/office/officeart/2005/8/layout/vList4#1"/>
    <dgm:cxn modelId="{21DB3D5D-2DF4-417E-8D4D-7DD847B2EE67}" type="presParOf" srcId="{125A589F-C678-47E8-8C88-AD104660A152}" destId="{05FFE513-883A-4BA8-8C87-E2F69EE5D85C}" srcOrd="0" destOrd="0" presId="urn:microsoft.com/office/officeart/2005/8/layout/vList4#1"/>
    <dgm:cxn modelId="{E230C214-6ACB-4FEF-AB16-73F523DE608D}" type="presParOf" srcId="{125A589F-C678-47E8-8C88-AD104660A152}" destId="{88759C19-619B-4B98-857A-8679756C5702}" srcOrd="1" destOrd="0" presId="urn:microsoft.com/office/officeart/2005/8/layout/vList4#1"/>
    <dgm:cxn modelId="{DD7476EC-1365-45B0-8CE7-2D3280884249}" type="presParOf" srcId="{125A589F-C678-47E8-8C88-AD104660A152}" destId="{1714EA2B-ACD1-4075-94A7-F5C189BC5D67}" srcOrd="2" destOrd="0" presId="urn:microsoft.com/office/officeart/2005/8/layout/vList4#1"/>
    <dgm:cxn modelId="{DEFF872F-1976-4EA4-A3C4-361706C9A565}" type="presParOf" srcId="{8570A8EF-F894-4687-9163-B38BFF146E71}" destId="{3BEE40D0-9D1D-4EDB-9040-D8267D92D708}" srcOrd="7" destOrd="0" presId="urn:microsoft.com/office/officeart/2005/8/layout/vList4#1"/>
    <dgm:cxn modelId="{5D1747FB-765C-4D34-8BF9-A9CB612F52B5}" type="presParOf" srcId="{8570A8EF-F894-4687-9163-B38BFF146E71}" destId="{E9766831-45B2-40A0-B9ED-F707B6E3942B}" srcOrd="8" destOrd="0" presId="urn:microsoft.com/office/officeart/2005/8/layout/vList4#1"/>
    <dgm:cxn modelId="{87308185-F682-4361-BD3F-C0FE97292456}" type="presParOf" srcId="{E9766831-45B2-40A0-B9ED-F707B6E3942B}" destId="{06A9B560-0B22-48A3-B99D-03EDD3B97575}" srcOrd="0" destOrd="0" presId="urn:microsoft.com/office/officeart/2005/8/layout/vList4#1"/>
    <dgm:cxn modelId="{10A68F39-1393-463F-8892-1DB8A715828A}" type="presParOf" srcId="{E9766831-45B2-40A0-B9ED-F707B6E3942B}" destId="{D1AB7443-DE28-44BF-9CE0-BBDE90B74214}" srcOrd="1" destOrd="0" presId="urn:microsoft.com/office/officeart/2005/8/layout/vList4#1"/>
    <dgm:cxn modelId="{9AFBCBFA-AC0D-48B8-9266-28AD2B09C58C}" type="presParOf" srcId="{E9766831-45B2-40A0-B9ED-F707B6E3942B}" destId="{A9D75EC5-2BE4-42D7-9257-02F816AE98F9}"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2192E-CAEB-4218-810A-DDF26767F806}">
      <dsp:nvSpPr>
        <dsp:cNvPr id="0" name=""/>
        <dsp:cNvSpPr/>
      </dsp:nvSpPr>
      <dsp:spPr>
        <a:xfrm>
          <a:off x="-4601096" y="-698981"/>
          <a:ext cx="5430410" cy="5430410"/>
        </a:xfrm>
        <a:prstGeom prst="blockArc">
          <a:avLst>
            <a:gd name="adj1" fmla="val 18900000"/>
            <a:gd name="adj2" fmla="val 2700000"/>
            <a:gd name="adj3" fmla="val 398"/>
          </a:avLst>
        </a:prstGeom>
        <a:noFill/>
        <a:ln w="12700" cap="flat" cmpd="sng" algn="ctr">
          <a:solidFill>
            <a:srgbClr val="007398"/>
          </a:solidFill>
          <a:prstDash val="solid"/>
          <a:miter lim="800000"/>
        </a:ln>
        <a:effectLst/>
      </dsp:spPr>
      <dsp:style>
        <a:lnRef idx="2">
          <a:scrgbClr r="0" g="0" b="0"/>
        </a:lnRef>
        <a:fillRef idx="0">
          <a:scrgbClr r="0" g="0" b="0"/>
        </a:fillRef>
        <a:effectRef idx="0">
          <a:scrgbClr r="0" g="0" b="0"/>
        </a:effectRef>
        <a:fontRef idx="minor"/>
      </dsp:style>
    </dsp:sp>
    <dsp:sp modelId="{B557A3C0-8B96-493B-9DC5-E828BABF7E3E}">
      <dsp:nvSpPr>
        <dsp:cNvPr id="0" name=""/>
        <dsp:cNvSpPr/>
      </dsp:nvSpPr>
      <dsp:spPr>
        <a:xfrm>
          <a:off x="575638" y="1408489"/>
          <a:ext cx="6417173" cy="1011281"/>
        </a:xfrm>
        <a:prstGeom prst="rect">
          <a:avLst/>
        </a:prstGeom>
        <a:solidFill>
          <a:srgbClr val="03C1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151" tIns="40640" rIns="40640" bIns="40640" numCol="1" spcCol="1270" anchor="ctr" anchorCtr="0">
          <a:noAutofit/>
        </a:bodyPr>
        <a:lstStyle/>
        <a:p>
          <a:pPr lvl="0" algn="l" defTabSz="711200">
            <a:lnSpc>
              <a:spcPct val="90000"/>
            </a:lnSpc>
            <a:spcBef>
              <a:spcPct val="0"/>
            </a:spcBef>
            <a:spcAft>
              <a:spcPct val="35000"/>
            </a:spcAft>
          </a:pPr>
          <a:r>
            <a:rPr lang="en-GB" sz="1600" b="1" kern="1200" dirty="0">
              <a:latin typeface="Century Gothic" panose="020B0502020202020204" pitchFamily="34" charset="0"/>
            </a:rPr>
            <a:t>   The National Fraud Initiative </a:t>
          </a:r>
        </a:p>
      </dsp:txBody>
      <dsp:txXfrm>
        <a:off x="575638" y="1408489"/>
        <a:ext cx="6417173" cy="1011281"/>
      </dsp:txXfrm>
    </dsp:sp>
    <dsp:sp modelId="{394671DF-531F-43FF-92CE-BDBE62A0FAA3}">
      <dsp:nvSpPr>
        <dsp:cNvPr id="0" name=""/>
        <dsp:cNvSpPr/>
      </dsp:nvSpPr>
      <dsp:spPr>
        <a:xfrm>
          <a:off x="0" y="3187337"/>
          <a:ext cx="1008112" cy="84511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B525264-9347-4884-AF79-E5735201E678}">
      <dsp:nvSpPr>
        <dsp:cNvPr id="0" name=""/>
        <dsp:cNvSpPr/>
      </dsp:nvSpPr>
      <dsp:spPr>
        <a:xfrm>
          <a:off x="525617" y="161926"/>
          <a:ext cx="6463284" cy="1017225"/>
        </a:xfrm>
        <a:prstGeom prst="rect">
          <a:avLst/>
        </a:prstGeom>
        <a:solidFill>
          <a:srgbClr val="03C1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151" tIns="40640" rIns="40640" bIns="40640" numCol="1" spcCol="1270" anchor="ctr" anchorCtr="0">
          <a:noAutofit/>
        </a:bodyPr>
        <a:lstStyle/>
        <a:p>
          <a:pPr lvl="0" algn="l" defTabSz="711200">
            <a:lnSpc>
              <a:spcPct val="90000"/>
            </a:lnSpc>
            <a:spcBef>
              <a:spcPct val="0"/>
            </a:spcBef>
            <a:spcAft>
              <a:spcPct val="35000"/>
            </a:spcAft>
          </a:pPr>
          <a:r>
            <a:rPr lang="en-GB" sz="1600" b="1" kern="1200" dirty="0">
              <a:latin typeface="Century Gothic" panose="020B0502020202020204" pitchFamily="34" charset="0"/>
            </a:rPr>
            <a:t>  Who We Are and What We Do </a:t>
          </a:r>
        </a:p>
      </dsp:txBody>
      <dsp:txXfrm>
        <a:off x="525617" y="161926"/>
        <a:ext cx="6463284" cy="1017225"/>
      </dsp:txXfrm>
    </dsp:sp>
    <dsp:sp modelId="{A8F352FC-F8EC-414C-BD69-DA7FF84C402D}">
      <dsp:nvSpPr>
        <dsp:cNvPr id="0" name=""/>
        <dsp:cNvSpPr/>
      </dsp:nvSpPr>
      <dsp:spPr>
        <a:xfrm>
          <a:off x="0" y="1422824"/>
          <a:ext cx="1206326" cy="1123591"/>
        </a:xfrm>
        <a:prstGeom prst="ellipse">
          <a:avLst/>
        </a:prstGeom>
        <a:blipFill rotWithShape="0">
          <a:blip xmlns:r="http://schemas.openxmlformats.org/officeDocument/2006/relationships" r:embed="rId1"/>
          <a:stretch>
            <a:fillRect/>
          </a:stretch>
        </a:blipFill>
        <a:ln w="12700" cap="flat" cmpd="sng" algn="ctr">
          <a:solidFill>
            <a:srgbClr val="007398"/>
          </a:solidFill>
          <a:prstDash val="solid"/>
          <a:miter lim="800000"/>
        </a:ln>
        <a:effectLst/>
      </dsp:spPr>
      <dsp:style>
        <a:lnRef idx="2">
          <a:scrgbClr r="0" g="0" b="0"/>
        </a:lnRef>
        <a:fillRef idx="1">
          <a:scrgbClr r="0" g="0" b="0"/>
        </a:fillRef>
        <a:effectRef idx="0">
          <a:scrgbClr r="0" g="0" b="0"/>
        </a:effectRef>
        <a:fontRef idx="minor"/>
      </dsp:style>
    </dsp:sp>
    <dsp:sp modelId="{4194ABAE-61B9-48D0-89B3-40B7C70BA402}">
      <dsp:nvSpPr>
        <dsp:cNvPr id="0" name=""/>
        <dsp:cNvSpPr/>
      </dsp:nvSpPr>
      <dsp:spPr>
        <a:xfrm>
          <a:off x="396406" y="2721672"/>
          <a:ext cx="6660769" cy="1008571"/>
        </a:xfrm>
        <a:prstGeom prst="rect">
          <a:avLst/>
        </a:prstGeom>
        <a:solidFill>
          <a:srgbClr val="03C1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151" tIns="40640" rIns="40640" bIns="40640" numCol="1" spcCol="1270" anchor="ctr" anchorCtr="0">
          <a:noAutofit/>
        </a:bodyPr>
        <a:lstStyle/>
        <a:p>
          <a:pPr lvl="0" algn="l" defTabSz="711200">
            <a:lnSpc>
              <a:spcPct val="90000"/>
            </a:lnSpc>
            <a:spcBef>
              <a:spcPct val="0"/>
            </a:spcBef>
            <a:spcAft>
              <a:spcPct val="35000"/>
            </a:spcAft>
          </a:pPr>
          <a:r>
            <a:rPr lang="en-GB" sz="1600" b="1" kern="1200" dirty="0">
              <a:latin typeface="Century Gothic" panose="020B0502020202020204" pitchFamily="34" charset="0"/>
            </a:rPr>
            <a:t>   AppCheck,  ReCheck  &amp; FraudHub </a:t>
          </a:r>
        </a:p>
      </dsp:txBody>
      <dsp:txXfrm>
        <a:off x="396406" y="2721672"/>
        <a:ext cx="6660769" cy="1008571"/>
      </dsp:txXfrm>
    </dsp:sp>
    <dsp:sp modelId="{785AAD76-BC96-41BE-B956-AEEE840E0876}">
      <dsp:nvSpPr>
        <dsp:cNvPr id="0" name=""/>
        <dsp:cNvSpPr/>
      </dsp:nvSpPr>
      <dsp:spPr>
        <a:xfrm>
          <a:off x="-72488" y="2654313"/>
          <a:ext cx="1181386" cy="1143289"/>
        </a:xfrm>
        <a:prstGeom prst="ellipse">
          <a:avLst/>
        </a:prstGeom>
        <a:blipFill rotWithShape="0">
          <a:blip xmlns:r="http://schemas.openxmlformats.org/officeDocument/2006/relationships" r:embed="rId2"/>
          <a:stretch>
            <a:fillRect/>
          </a:stretch>
        </a:blipFill>
        <a:ln w="12700" cap="flat" cmpd="sng" algn="ctr">
          <a:solidFill>
            <a:srgbClr val="00739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4A2CC-F268-4DE3-9434-06396D2AB7A5}">
      <dsp:nvSpPr>
        <dsp:cNvPr id="0" name=""/>
        <dsp:cNvSpPr/>
      </dsp:nvSpPr>
      <dsp:spPr>
        <a:xfrm>
          <a:off x="0" y="0"/>
          <a:ext cx="7612008" cy="803833"/>
        </a:xfrm>
        <a:prstGeom prst="roundRect">
          <a:avLst>
            <a:gd name="adj" fmla="val 10000"/>
          </a:avLst>
        </a:prstGeom>
        <a:solidFill>
          <a:srgbClr val="6AD1E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Established in 1992</a:t>
          </a:r>
          <a:endParaRPr lang="en-US" sz="2000" kern="1200" dirty="0"/>
        </a:p>
      </dsp:txBody>
      <dsp:txXfrm>
        <a:off x="1602784" y="0"/>
        <a:ext cx="6009223" cy="803833"/>
      </dsp:txXfrm>
    </dsp:sp>
    <dsp:sp modelId="{8010AC0A-88C1-48A0-96B2-55B164758DA4}">
      <dsp:nvSpPr>
        <dsp:cNvPr id="0" name=""/>
        <dsp:cNvSpPr/>
      </dsp:nvSpPr>
      <dsp:spPr>
        <a:xfrm>
          <a:off x="80383" y="80383"/>
          <a:ext cx="1522401" cy="643066"/>
        </a:xfrm>
        <a:prstGeom prst="roundRect">
          <a:avLst>
            <a:gd name="adj" fmla="val 1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765C05AF-C5E6-4CE2-AD1F-34B80471EF52}">
      <dsp:nvSpPr>
        <dsp:cNvPr id="0" name=""/>
        <dsp:cNvSpPr/>
      </dsp:nvSpPr>
      <dsp:spPr>
        <a:xfrm>
          <a:off x="0" y="884216"/>
          <a:ext cx="7612008" cy="803833"/>
        </a:xfrm>
        <a:prstGeom prst="roundRect">
          <a:avLst>
            <a:gd name="adj" fmla="val 10000"/>
          </a:avLst>
        </a:prstGeom>
        <a:solidFill>
          <a:srgbClr val="6AD1E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Independent data management company and </a:t>
          </a:r>
          <a:br>
            <a:rPr lang="en-GB" sz="2000" kern="1200" dirty="0"/>
          </a:br>
          <a:r>
            <a:rPr lang="en-GB" sz="2000" kern="1200" dirty="0"/>
            <a:t>specified anti-fraud organisation (SAFO).</a:t>
          </a:r>
          <a:endParaRPr lang="en-US" sz="2000" kern="1200" dirty="0"/>
        </a:p>
      </dsp:txBody>
      <dsp:txXfrm>
        <a:off x="1602784" y="884216"/>
        <a:ext cx="6009223" cy="803833"/>
      </dsp:txXfrm>
    </dsp:sp>
    <dsp:sp modelId="{F6BBEE7A-9EDE-49E3-9E78-1824ABBA0A0B}">
      <dsp:nvSpPr>
        <dsp:cNvPr id="0" name=""/>
        <dsp:cNvSpPr/>
      </dsp:nvSpPr>
      <dsp:spPr>
        <a:xfrm>
          <a:off x="80383" y="964599"/>
          <a:ext cx="1522401" cy="643066"/>
        </a:xfrm>
        <a:prstGeom prst="roundRect">
          <a:avLst>
            <a:gd name="adj" fmla="val 10000"/>
          </a:avLst>
        </a:prstGeom>
        <a:blipFill rotWithShape="0">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E8FA629D-2DAB-4A89-830F-01211BECD5B0}">
      <dsp:nvSpPr>
        <dsp:cNvPr id="0" name=""/>
        <dsp:cNvSpPr/>
      </dsp:nvSpPr>
      <dsp:spPr>
        <a:xfrm>
          <a:off x="0" y="1768433"/>
          <a:ext cx="7612008" cy="803833"/>
        </a:xfrm>
        <a:prstGeom prst="roundRect">
          <a:avLst>
            <a:gd name="adj" fmla="val 10000"/>
          </a:avLst>
        </a:prstGeom>
        <a:solidFill>
          <a:srgbClr val="6AD1E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We run data centre operations in the UK and USA, with full disaster recovery capability</a:t>
          </a:r>
          <a:endParaRPr lang="en-US" sz="2000" kern="1200" dirty="0"/>
        </a:p>
      </dsp:txBody>
      <dsp:txXfrm>
        <a:off x="1602784" y="1768433"/>
        <a:ext cx="6009223" cy="803833"/>
      </dsp:txXfrm>
    </dsp:sp>
    <dsp:sp modelId="{9BD918D0-BB60-4D4D-B406-B9F9BE395900}">
      <dsp:nvSpPr>
        <dsp:cNvPr id="0" name=""/>
        <dsp:cNvSpPr/>
      </dsp:nvSpPr>
      <dsp:spPr>
        <a:xfrm>
          <a:off x="80383" y="1848816"/>
          <a:ext cx="1522401" cy="643066"/>
        </a:xfrm>
        <a:prstGeom prst="roundRect">
          <a:avLst>
            <a:gd name="adj" fmla="val 10000"/>
          </a:avLst>
        </a:prstGeom>
        <a:blipFill rotWithShape="0">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05FFE513-883A-4BA8-8C87-E2F69EE5D85C}">
      <dsp:nvSpPr>
        <dsp:cNvPr id="0" name=""/>
        <dsp:cNvSpPr/>
      </dsp:nvSpPr>
      <dsp:spPr>
        <a:xfrm>
          <a:off x="0" y="2652649"/>
          <a:ext cx="7612008" cy="803833"/>
        </a:xfrm>
        <a:prstGeom prst="roundRect">
          <a:avLst>
            <a:gd name="adj" fmla="val 10000"/>
          </a:avLst>
        </a:prstGeom>
        <a:solidFill>
          <a:srgbClr val="6AD1E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i="0" kern="1200" dirty="0"/>
            <a:t>We deploy systems in the UK and across multiple international markets</a:t>
          </a:r>
          <a:endParaRPr lang="en-US" sz="2000" kern="1200" dirty="0"/>
        </a:p>
      </dsp:txBody>
      <dsp:txXfrm>
        <a:off x="1602784" y="2652649"/>
        <a:ext cx="6009223" cy="803833"/>
      </dsp:txXfrm>
    </dsp:sp>
    <dsp:sp modelId="{88759C19-619B-4B98-857A-8679756C5702}">
      <dsp:nvSpPr>
        <dsp:cNvPr id="0" name=""/>
        <dsp:cNvSpPr/>
      </dsp:nvSpPr>
      <dsp:spPr>
        <a:xfrm>
          <a:off x="80383" y="2733033"/>
          <a:ext cx="1522401" cy="643066"/>
        </a:xfrm>
        <a:prstGeom prst="roundRect">
          <a:avLst>
            <a:gd name="adj" fmla="val 10000"/>
          </a:avLst>
        </a:prstGeom>
        <a:blipFill rotWithShape="0">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06A9B560-0B22-48A3-B99D-03EDD3B97575}">
      <dsp:nvSpPr>
        <dsp:cNvPr id="0" name=""/>
        <dsp:cNvSpPr/>
      </dsp:nvSpPr>
      <dsp:spPr>
        <a:xfrm>
          <a:off x="0" y="3536866"/>
          <a:ext cx="7612008" cy="803833"/>
        </a:xfrm>
        <a:prstGeom prst="roundRect">
          <a:avLst>
            <a:gd name="adj" fmla="val 10000"/>
          </a:avLst>
        </a:prstGeom>
        <a:solidFill>
          <a:srgbClr val="6AD1E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Our business operates according to industry standards, including ITILv3 and accreditation to ISO27001</a:t>
          </a:r>
        </a:p>
      </dsp:txBody>
      <dsp:txXfrm>
        <a:off x="1602784" y="3536866"/>
        <a:ext cx="6009223" cy="803833"/>
      </dsp:txXfrm>
    </dsp:sp>
    <dsp:sp modelId="{D1AB7443-DE28-44BF-9CE0-BBDE90B74214}">
      <dsp:nvSpPr>
        <dsp:cNvPr id="0" name=""/>
        <dsp:cNvSpPr/>
      </dsp:nvSpPr>
      <dsp:spPr>
        <a:xfrm>
          <a:off x="80383" y="3617249"/>
          <a:ext cx="1522401" cy="643066"/>
        </a:xfrm>
        <a:prstGeom prst="roundRect">
          <a:avLst>
            <a:gd name="adj" fmla="val 10000"/>
          </a:avLst>
        </a:prstGeom>
        <a:blipFill rotWithShape="1">
          <a:blip xmlns:r="http://schemas.openxmlformats.org/officeDocument/2006/relationships" r:embed="rId5"/>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4874E78-DD7B-4980-A1FF-BF24F51AB2CC}" type="datetimeFigureOut">
              <a:rPr lang="en-GB" smtClean="0"/>
              <a:t>04/12/2017</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33F80BF-60EE-4ED9-940D-20B431937BFA}" type="slidenum">
              <a:rPr lang="en-GB" smtClean="0"/>
              <a:t>‹#›</a:t>
            </a:fld>
            <a:endParaRPr lang="en-GB" dirty="0"/>
          </a:p>
        </p:txBody>
      </p:sp>
    </p:spTree>
    <p:extLst>
      <p:ext uri="{BB962C8B-B14F-4D97-AF65-F5344CB8AC3E}">
        <p14:creationId xmlns:p14="http://schemas.microsoft.com/office/powerpoint/2010/main" val="416564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1</a:t>
            </a:fld>
            <a:endParaRPr lang="en-GB" dirty="0"/>
          </a:p>
        </p:txBody>
      </p:sp>
    </p:spTree>
    <p:extLst>
      <p:ext uri="{BB962C8B-B14F-4D97-AF65-F5344CB8AC3E}">
        <p14:creationId xmlns:p14="http://schemas.microsoft.com/office/powerpoint/2010/main" val="2241080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10</a:t>
            </a:fld>
            <a:endParaRPr lang="en-GB" dirty="0"/>
          </a:p>
        </p:txBody>
      </p:sp>
    </p:spTree>
    <p:extLst>
      <p:ext uri="{BB962C8B-B14F-4D97-AF65-F5344CB8AC3E}">
        <p14:creationId xmlns:p14="http://schemas.microsoft.com/office/powerpoint/2010/main" val="345550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11</a:t>
            </a:fld>
            <a:endParaRPr lang="en-GB" dirty="0"/>
          </a:p>
        </p:txBody>
      </p:sp>
    </p:spTree>
    <p:extLst>
      <p:ext uri="{BB962C8B-B14F-4D97-AF65-F5344CB8AC3E}">
        <p14:creationId xmlns:p14="http://schemas.microsoft.com/office/powerpoint/2010/main" val="1794360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12</a:t>
            </a:fld>
            <a:endParaRPr lang="en-GB" dirty="0"/>
          </a:p>
        </p:txBody>
      </p:sp>
    </p:spTree>
    <p:extLst>
      <p:ext uri="{BB962C8B-B14F-4D97-AF65-F5344CB8AC3E}">
        <p14:creationId xmlns:p14="http://schemas.microsoft.com/office/powerpoint/2010/main" val="13748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 </a:t>
            </a:r>
          </a:p>
          <a:p>
            <a:pPr lvl="0"/>
            <a:endParaRPr lang="en-GB" dirty="0"/>
          </a:p>
          <a:p>
            <a:pPr lvl="0"/>
            <a:endParaRPr lang="en-GB" dirty="0"/>
          </a:p>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13</a:t>
            </a:fld>
            <a:endParaRPr lang="en-GB" dirty="0"/>
          </a:p>
        </p:txBody>
      </p:sp>
    </p:spTree>
    <p:extLst>
      <p:ext uri="{BB962C8B-B14F-4D97-AF65-F5344CB8AC3E}">
        <p14:creationId xmlns:p14="http://schemas.microsoft.com/office/powerpoint/2010/main" val="46989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3F80BF-60EE-4ED9-940D-20B431937BFA}" type="slidenum">
              <a:rPr lang="en-GB" smtClean="0"/>
              <a:t>14</a:t>
            </a:fld>
            <a:endParaRPr lang="en-GB" dirty="0"/>
          </a:p>
        </p:txBody>
      </p:sp>
    </p:spTree>
    <p:extLst>
      <p:ext uri="{BB962C8B-B14F-4D97-AF65-F5344CB8AC3E}">
        <p14:creationId xmlns:p14="http://schemas.microsoft.com/office/powerpoint/2010/main" val="3776205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3F80BF-60EE-4ED9-940D-20B431937BFA}" type="slidenum">
              <a:rPr lang="en-GB" smtClean="0"/>
              <a:t>15</a:t>
            </a:fld>
            <a:endParaRPr lang="en-GB" dirty="0"/>
          </a:p>
        </p:txBody>
      </p:sp>
    </p:spTree>
    <p:extLst>
      <p:ext uri="{BB962C8B-B14F-4D97-AF65-F5344CB8AC3E}">
        <p14:creationId xmlns:p14="http://schemas.microsoft.com/office/powerpoint/2010/main" val="525305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3F80BF-60EE-4ED9-940D-20B431937BFA}" type="slidenum">
              <a:rPr lang="en-GB" smtClean="0"/>
              <a:t>16</a:t>
            </a:fld>
            <a:endParaRPr lang="en-GB" dirty="0"/>
          </a:p>
        </p:txBody>
      </p:sp>
    </p:spTree>
    <p:extLst>
      <p:ext uri="{BB962C8B-B14F-4D97-AF65-F5344CB8AC3E}">
        <p14:creationId xmlns:p14="http://schemas.microsoft.com/office/powerpoint/2010/main" val="293164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3F80BF-60EE-4ED9-940D-20B431937BFA}" type="slidenum">
              <a:rPr lang="en-GB" smtClean="0"/>
              <a:t>17</a:t>
            </a:fld>
            <a:endParaRPr lang="en-GB" dirty="0"/>
          </a:p>
        </p:txBody>
      </p:sp>
    </p:spTree>
    <p:extLst>
      <p:ext uri="{BB962C8B-B14F-4D97-AF65-F5344CB8AC3E}">
        <p14:creationId xmlns:p14="http://schemas.microsoft.com/office/powerpoint/2010/main" val="224829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3F80BF-60EE-4ED9-940D-20B431937BFA}" type="slidenum">
              <a:rPr lang="en-GB" smtClean="0"/>
              <a:t>18</a:t>
            </a:fld>
            <a:endParaRPr lang="en-GB" dirty="0"/>
          </a:p>
        </p:txBody>
      </p:sp>
    </p:spTree>
    <p:extLst>
      <p:ext uri="{BB962C8B-B14F-4D97-AF65-F5344CB8AC3E}">
        <p14:creationId xmlns:p14="http://schemas.microsoft.com/office/powerpoint/2010/main" val="1852755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3F80BF-60EE-4ED9-940D-20B431937BFA}" type="slidenum">
              <a:rPr lang="en-GB" smtClean="0"/>
              <a:t>19</a:t>
            </a:fld>
            <a:endParaRPr lang="en-GB" dirty="0"/>
          </a:p>
        </p:txBody>
      </p:sp>
    </p:spTree>
    <p:extLst>
      <p:ext uri="{BB962C8B-B14F-4D97-AF65-F5344CB8AC3E}">
        <p14:creationId xmlns:p14="http://schemas.microsoft.com/office/powerpoint/2010/main" val="148817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2</a:t>
            </a:fld>
            <a:endParaRPr lang="en-GB" dirty="0"/>
          </a:p>
        </p:txBody>
      </p:sp>
    </p:spTree>
    <p:extLst>
      <p:ext uri="{BB962C8B-B14F-4D97-AF65-F5344CB8AC3E}">
        <p14:creationId xmlns:p14="http://schemas.microsoft.com/office/powerpoint/2010/main" val="1400246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3F80BF-60EE-4ED9-940D-20B431937BFA}" type="slidenum">
              <a:rPr lang="en-GB" smtClean="0"/>
              <a:t>20</a:t>
            </a:fld>
            <a:endParaRPr lang="en-GB" dirty="0"/>
          </a:p>
        </p:txBody>
      </p:sp>
    </p:spTree>
    <p:extLst>
      <p:ext uri="{BB962C8B-B14F-4D97-AF65-F5344CB8AC3E}">
        <p14:creationId xmlns:p14="http://schemas.microsoft.com/office/powerpoint/2010/main" val="2864477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21</a:t>
            </a:fld>
            <a:endParaRPr lang="en-GB" dirty="0"/>
          </a:p>
        </p:txBody>
      </p:sp>
    </p:spTree>
    <p:extLst>
      <p:ext uri="{BB962C8B-B14F-4D97-AF65-F5344CB8AC3E}">
        <p14:creationId xmlns:p14="http://schemas.microsoft.com/office/powerpoint/2010/main" val="3778514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22</a:t>
            </a:fld>
            <a:endParaRPr lang="en-GB" dirty="0"/>
          </a:p>
        </p:txBody>
      </p:sp>
    </p:spTree>
    <p:extLst>
      <p:ext uri="{BB962C8B-B14F-4D97-AF65-F5344CB8AC3E}">
        <p14:creationId xmlns:p14="http://schemas.microsoft.com/office/powerpoint/2010/main" val="2024130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3F80BF-60EE-4ED9-940D-20B431937BFA}" type="slidenum">
              <a:rPr lang="en-GB" smtClean="0"/>
              <a:t>23</a:t>
            </a:fld>
            <a:endParaRPr lang="en-GB" dirty="0"/>
          </a:p>
        </p:txBody>
      </p:sp>
    </p:spTree>
    <p:extLst>
      <p:ext uri="{BB962C8B-B14F-4D97-AF65-F5344CB8AC3E}">
        <p14:creationId xmlns:p14="http://schemas.microsoft.com/office/powerpoint/2010/main" val="1390318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24</a:t>
            </a:fld>
            <a:endParaRPr lang="en-GB" dirty="0"/>
          </a:p>
        </p:txBody>
      </p:sp>
    </p:spTree>
    <p:extLst>
      <p:ext uri="{BB962C8B-B14F-4D97-AF65-F5344CB8AC3E}">
        <p14:creationId xmlns:p14="http://schemas.microsoft.com/office/powerpoint/2010/main" val="6981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a:p>
            <a:pPr lvl="0"/>
            <a:endParaRPr lang="en-GB" dirty="0"/>
          </a:p>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3</a:t>
            </a:fld>
            <a:endParaRPr lang="en-GB" dirty="0"/>
          </a:p>
        </p:txBody>
      </p:sp>
    </p:spTree>
    <p:extLst>
      <p:ext uri="{BB962C8B-B14F-4D97-AF65-F5344CB8AC3E}">
        <p14:creationId xmlns:p14="http://schemas.microsoft.com/office/powerpoint/2010/main" val="233249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 </a:t>
            </a:r>
          </a:p>
          <a:p>
            <a:pPr lvl="0"/>
            <a:endParaRPr lang="en-GB" dirty="0"/>
          </a:p>
          <a:p>
            <a:pPr lvl="0"/>
            <a:endParaRPr lang="en-GB" dirty="0"/>
          </a:p>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4</a:t>
            </a:fld>
            <a:endParaRPr lang="en-GB" dirty="0"/>
          </a:p>
        </p:txBody>
      </p:sp>
    </p:spTree>
    <p:extLst>
      <p:ext uri="{BB962C8B-B14F-4D97-AF65-F5344CB8AC3E}">
        <p14:creationId xmlns:p14="http://schemas.microsoft.com/office/powerpoint/2010/main" val="428991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 </a:t>
            </a:r>
          </a:p>
          <a:p>
            <a:pPr lvl="0"/>
            <a:endParaRPr lang="en-GB" dirty="0"/>
          </a:p>
          <a:p>
            <a:pPr lvl="0"/>
            <a:endParaRPr lang="en-GB" dirty="0"/>
          </a:p>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5</a:t>
            </a:fld>
            <a:endParaRPr lang="en-GB" dirty="0"/>
          </a:p>
        </p:txBody>
      </p:sp>
    </p:spTree>
    <p:extLst>
      <p:ext uri="{BB962C8B-B14F-4D97-AF65-F5344CB8AC3E}">
        <p14:creationId xmlns:p14="http://schemas.microsoft.com/office/powerpoint/2010/main" val="207540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6</a:t>
            </a:fld>
            <a:endParaRPr lang="en-GB" dirty="0"/>
          </a:p>
        </p:txBody>
      </p:sp>
    </p:spTree>
    <p:extLst>
      <p:ext uri="{BB962C8B-B14F-4D97-AF65-F5344CB8AC3E}">
        <p14:creationId xmlns:p14="http://schemas.microsoft.com/office/powerpoint/2010/main" val="24896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 </a:t>
            </a:r>
          </a:p>
          <a:p>
            <a:pPr lvl="0"/>
            <a:endParaRPr lang="en-GB" dirty="0"/>
          </a:p>
          <a:p>
            <a:pPr lvl="0"/>
            <a:endParaRPr lang="en-GB" dirty="0"/>
          </a:p>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7</a:t>
            </a:fld>
            <a:endParaRPr lang="en-GB" dirty="0"/>
          </a:p>
        </p:txBody>
      </p:sp>
    </p:spTree>
    <p:extLst>
      <p:ext uri="{BB962C8B-B14F-4D97-AF65-F5344CB8AC3E}">
        <p14:creationId xmlns:p14="http://schemas.microsoft.com/office/powerpoint/2010/main" val="2356590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 </a:t>
            </a:r>
          </a:p>
          <a:p>
            <a:pPr lvl="0"/>
            <a:endParaRPr lang="en-GB" dirty="0"/>
          </a:p>
          <a:p>
            <a:pPr lvl="0"/>
            <a:endParaRPr lang="en-GB" dirty="0"/>
          </a:p>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8</a:t>
            </a:fld>
            <a:endParaRPr lang="en-GB" dirty="0"/>
          </a:p>
        </p:txBody>
      </p:sp>
    </p:spTree>
    <p:extLst>
      <p:ext uri="{BB962C8B-B14F-4D97-AF65-F5344CB8AC3E}">
        <p14:creationId xmlns:p14="http://schemas.microsoft.com/office/powerpoint/2010/main" val="77295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 </a:t>
            </a:r>
          </a:p>
          <a:p>
            <a:pPr lvl="0"/>
            <a:endParaRPr lang="en-GB" dirty="0"/>
          </a:p>
          <a:p>
            <a:pPr lvl="0"/>
            <a:endParaRPr lang="en-GB" dirty="0"/>
          </a:p>
          <a:p>
            <a:endParaRPr lang="en-GB" dirty="0"/>
          </a:p>
        </p:txBody>
      </p:sp>
      <p:sp>
        <p:nvSpPr>
          <p:cNvPr id="4" name="Slide Number Placeholder 3"/>
          <p:cNvSpPr>
            <a:spLocks noGrp="1"/>
          </p:cNvSpPr>
          <p:nvPr>
            <p:ph type="sldNum" sz="quarter" idx="10"/>
          </p:nvPr>
        </p:nvSpPr>
        <p:spPr/>
        <p:txBody>
          <a:bodyPr/>
          <a:lstStyle/>
          <a:p>
            <a:fld id="{A33F80BF-60EE-4ED9-940D-20B431937BFA}" type="slidenum">
              <a:rPr lang="en-GB" smtClean="0"/>
              <a:t>9</a:t>
            </a:fld>
            <a:endParaRPr lang="en-GB" dirty="0"/>
          </a:p>
        </p:txBody>
      </p:sp>
    </p:spTree>
    <p:extLst>
      <p:ext uri="{BB962C8B-B14F-4D97-AF65-F5344CB8AC3E}">
        <p14:creationId xmlns:p14="http://schemas.microsoft.com/office/powerpoint/2010/main" val="369153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8A53-C4EF-424E-B548-70C0B01FFA6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F2C6231-3388-41FB-B5C3-F2D7DB033D8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B4F9B2-6C6C-4CD1-999E-996553372474}"/>
              </a:ext>
            </a:extLst>
          </p:cNvPr>
          <p:cNvSpPr>
            <a:spLocks noGrp="1"/>
          </p:cNvSpPr>
          <p:nvPr>
            <p:ph type="dt" sz="half" idx="10"/>
          </p:nvPr>
        </p:nvSpPr>
        <p:spPr/>
        <p:txBody>
          <a:bodyPr/>
          <a:lstStyle/>
          <a:p>
            <a:fld id="{46747C9C-3E54-4F59-8752-A0ACBA577924}" type="datetimeFigureOut">
              <a:rPr lang="en-GB" smtClean="0"/>
              <a:t>04/12/2017</a:t>
            </a:fld>
            <a:endParaRPr lang="en-GB" dirty="0"/>
          </a:p>
        </p:txBody>
      </p:sp>
      <p:sp>
        <p:nvSpPr>
          <p:cNvPr id="5" name="Footer Placeholder 4">
            <a:extLst>
              <a:ext uri="{FF2B5EF4-FFF2-40B4-BE49-F238E27FC236}">
                <a16:creationId xmlns:a16="http://schemas.microsoft.com/office/drawing/2014/main" id="{E0937A90-B3BF-4163-9572-1AA2CC8C80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181D8A-054C-49E4-9533-EB65C1556021}"/>
              </a:ext>
            </a:extLst>
          </p:cNvPr>
          <p:cNvSpPr>
            <a:spLocks noGrp="1"/>
          </p:cNvSpPr>
          <p:nvPr>
            <p:ph type="sldNum" sz="quarter" idx="12"/>
          </p:nvPr>
        </p:nvSpPr>
        <p:spPr/>
        <p:txBody>
          <a:bodyPr/>
          <a:lstStyle/>
          <a:p>
            <a:fld id="{B598E6E1-1108-42A2-A80E-CBEFF1037477}" type="slidenum">
              <a:rPr lang="en-GB" smtClean="0"/>
              <a:t>‹#›</a:t>
            </a:fld>
            <a:endParaRPr lang="en-GB" dirty="0"/>
          </a:p>
        </p:txBody>
      </p:sp>
    </p:spTree>
    <p:extLst>
      <p:ext uri="{BB962C8B-B14F-4D97-AF65-F5344CB8AC3E}">
        <p14:creationId xmlns:p14="http://schemas.microsoft.com/office/powerpoint/2010/main" val="286176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D83-E35F-4BCB-9C1B-49840B384F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33B39C-A6FD-4DB2-A915-873561E47E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227639-7E8D-48E2-98FA-E6B6EE71F866}"/>
              </a:ext>
            </a:extLst>
          </p:cNvPr>
          <p:cNvSpPr>
            <a:spLocks noGrp="1"/>
          </p:cNvSpPr>
          <p:nvPr>
            <p:ph type="dt" sz="half" idx="10"/>
          </p:nvPr>
        </p:nvSpPr>
        <p:spPr/>
        <p:txBody>
          <a:bodyPr/>
          <a:lstStyle/>
          <a:p>
            <a:fld id="{46747C9C-3E54-4F59-8752-A0ACBA577924}" type="datetimeFigureOut">
              <a:rPr lang="en-GB" smtClean="0"/>
              <a:t>04/12/2017</a:t>
            </a:fld>
            <a:endParaRPr lang="en-GB" dirty="0"/>
          </a:p>
        </p:txBody>
      </p:sp>
      <p:sp>
        <p:nvSpPr>
          <p:cNvPr id="5" name="Footer Placeholder 4">
            <a:extLst>
              <a:ext uri="{FF2B5EF4-FFF2-40B4-BE49-F238E27FC236}">
                <a16:creationId xmlns:a16="http://schemas.microsoft.com/office/drawing/2014/main" id="{1B0A0B8B-D9CF-4836-BB56-CAABEA49E5C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67CE6B-0663-4378-A2B5-B022A25689E2}"/>
              </a:ext>
            </a:extLst>
          </p:cNvPr>
          <p:cNvSpPr>
            <a:spLocks noGrp="1"/>
          </p:cNvSpPr>
          <p:nvPr>
            <p:ph type="sldNum" sz="quarter" idx="12"/>
          </p:nvPr>
        </p:nvSpPr>
        <p:spPr/>
        <p:txBody>
          <a:bodyPr/>
          <a:lstStyle/>
          <a:p>
            <a:fld id="{B598E6E1-1108-42A2-A80E-CBEFF1037477}" type="slidenum">
              <a:rPr lang="en-GB" smtClean="0"/>
              <a:t>‹#›</a:t>
            </a:fld>
            <a:endParaRPr lang="en-GB" dirty="0"/>
          </a:p>
        </p:txBody>
      </p:sp>
    </p:spTree>
    <p:extLst>
      <p:ext uri="{BB962C8B-B14F-4D97-AF65-F5344CB8AC3E}">
        <p14:creationId xmlns:p14="http://schemas.microsoft.com/office/powerpoint/2010/main" val="307189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43765-ECC4-4982-AF0D-E25A338D4C6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70CED-2FA9-41D7-A4EC-EB9506DC6C1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6E9A60-A5BD-46D4-A959-B5605A813020}"/>
              </a:ext>
            </a:extLst>
          </p:cNvPr>
          <p:cNvSpPr>
            <a:spLocks noGrp="1"/>
          </p:cNvSpPr>
          <p:nvPr>
            <p:ph type="dt" sz="half" idx="10"/>
          </p:nvPr>
        </p:nvSpPr>
        <p:spPr/>
        <p:txBody>
          <a:bodyPr/>
          <a:lstStyle/>
          <a:p>
            <a:fld id="{46747C9C-3E54-4F59-8752-A0ACBA577924}" type="datetimeFigureOut">
              <a:rPr lang="en-GB" smtClean="0"/>
              <a:t>04/12/2017</a:t>
            </a:fld>
            <a:endParaRPr lang="en-GB" dirty="0"/>
          </a:p>
        </p:txBody>
      </p:sp>
      <p:sp>
        <p:nvSpPr>
          <p:cNvPr id="5" name="Footer Placeholder 4">
            <a:extLst>
              <a:ext uri="{FF2B5EF4-FFF2-40B4-BE49-F238E27FC236}">
                <a16:creationId xmlns:a16="http://schemas.microsoft.com/office/drawing/2014/main" id="{E22A6D9E-78F2-4A85-84B1-4C780CB8400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4B195C2-E1AF-4E1F-BF99-01EF4FDFBA4A}"/>
              </a:ext>
            </a:extLst>
          </p:cNvPr>
          <p:cNvSpPr>
            <a:spLocks noGrp="1"/>
          </p:cNvSpPr>
          <p:nvPr>
            <p:ph type="sldNum" sz="quarter" idx="12"/>
          </p:nvPr>
        </p:nvSpPr>
        <p:spPr/>
        <p:txBody>
          <a:bodyPr/>
          <a:lstStyle/>
          <a:p>
            <a:fld id="{B598E6E1-1108-42A2-A80E-CBEFF1037477}" type="slidenum">
              <a:rPr lang="en-GB" smtClean="0"/>
              <a:t>‹#›</a:t>
            </a:fld>
            <a:endParaRPr lang="en-GB" dirty="0"/>
          </a:p>
        </p:txBody>
      </p:sp>
    </p:spTree>
    <p:extLst>
      <p:ext uri="{BB962C8B-B14F-4D97-AF65-F5344CB8AC3E}">
        <p14:creationId xmlns:p14="http://schemas.microsoft.com/office/powerpoint/2010/main" val="2984164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0DDA2E-53E3-4E59-9700-7FE53C25BD2B}" type="datetimeFigureOut">
              <a:rPr lang="en-GB" smtClean="0"/>
              <a:t>04/12/2017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0BB34A-283A-4B90-9C9C-C9DC1C88BC96}" type="slidenum">
              <a:rPr lang="en-GB" smtClean="0"/>
              <a:t>‹#›</a:t>
            </a:fld>
            <a:endParaRPr lang="en-GB"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839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0DDA2E-53E3-4E59-9700-7FE53C25BD2B}" type="datetimeFigureOut">
              <a:rPr lang="en-GB" smtClean="0"/>
              <a:t>04/12/2017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0BB34A-283A-4B90-9C9C-C9DC1C88BC96}" type="slidenum">
              <a:rPr lang="en-GB" smtClean="0"/>
              <a:t>‹#›</a:t>
            </a:fld>
            <a:endParaRPr lang="en-GB" dirty="0"/>
          </a:p>
        </p:txBody>
      </p:sp>
    </p:spTree>
    <p:extLst>
      <p:ext uri="{BB962C8B-B14F-4D97-AF65-F5344CB8AC3E}">
        <p14:creationId xmlns:p14="http://schemas.microsoft.com/office/powerpoint/2010/main" val="929590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0DDA2E-53E3-4E59-9700-7FE53C25BD2B}" type="datetimeFigureOut">
              <a:rPr lang="en-GB" smtClean="0"/>
              <a:t>04/12/2017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0BB34A-283A-4B90-9C9C-C9DC1C88BC96}" type="slidenum">
              <a:rPr lang="en-GB" smtClean="0"/>
              <a:t>‹#›</a:t>
            </a:fld>
            <a:endParaRPr lang="en-GB"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760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0DDA2E-53E3-4E59-9700-7FE53C25BD2B}" type="datetimeFigureOut">
              <a:rPr lang="en-GB" smtClean="0"/>
              <a:t>04/12/2017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0BB34A-283A-4B90-9C9C-C9DC1C88BC96}" type="slidenum">
              <a:rPr lang="en-GB" smtClean="0"/>
              <a:t>‹#›</a:t>
            </a:fld>
            <a:endParaRPr lang="en-GB" dirty="0"/>
          </a:p>
        </p:txBody>
      </p:sp>
    </p:spTree>
    <p:extLst>
      <p:ext uri="{BB962C8B-B14F-4D97-AF65-F5344CB8AC3E}">
        <p14:creationId xmlns:p14="http://schemas.microsoft.com/office/powerpoint/2010/main" val="155047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0DDA2E-53E3-4E59-9700-7FE53C25BD2B}" type="datetimeFigureOut">
              <a:rPr lang="en-GB" smtClean="0"/>
              <a:t>04/12/2017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50BB34A-283A-4B90-9C9C-C9DC1C88BC96}" type="slidenum">
              <a:rPr lang="en-GB" smtClean="0"/>
              <a:t>‹#›</a:t>
            </a:fld>
            <a:endParaRPr lang="en-GB" dirty="0"/>
          </a:p>
        </p:txBody>
      </p:sp>
    </p:spTree>
    <p:extLst>
      <p:ext uri="{BB962C8B-B14F-4D97-AF65-F5344CB8AC3E}">
        <p14:creationId xmlns:p14="http://schemas.microsoft.com/office/powerpoint/2010/main" val="39195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0DDA2E-53E3-4E59-9700-7FE53C25BD2B}" type="datetimeFigureOut">
              <a:rPr lang="en-GB" smtClean="0"/>
              <a:t>04/12/2017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50BB34A-283A-4B90-9C9C-C9DC1C88BC96}" type="slidenum">
              <a:rPr lang="en-GB" smtClean="0"/>
              <a:t>‹#›</a:t>
            </a:fld>
            <a:endParaRPr lang="en-GB" dirty="0"/>
          </a:p>
        </p:txBody>
      </p:sp>
    </p:spTree>
    <p:extLst>
      <p:ext uri="{BB962C8B-B14F-4D97-AF65-F5344CB8AC3E}">
        <p14:creationId xmlns:p14="http://schemas.microsoft.com/office/powerpoint/2010/main" val="2760195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0DDA2E-53E3-4E59-9700-7FE53C25BD2B}" type="datetimeFigureOut">
              <a:rPr lang="en-GB" smtClean="0"/>
              <a:t>04/12/2017</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A50BB34A-283A-4B90-9C9C-C9DC1C88BC96}" type="slidenum">
              <a:rPr lang="en-GB" smtClean="0"/>
              <a:t>‹#›</a:t>
            </a:fld>
            <a:endParaRPr lang="en-GB" dirty="0"/>
          </a:p>
        </p:txBody>
      </p:sp>
    </p:spTree>
    <p:extLst>
      <p:ext uri="{BB962C8B-B14F-4D97-AF65-F5344CB8AC3E}">
        <p14:creationId xmlns:p14="http://schemas.microsoft.com/office/powerpoint/2010/main" val="2349563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E0DDA2E-53E3-4E59-9700-7FE53C25BD2B}" type="datetimeFigureOut">
              <a:rPr lang="en-GB" smtClean="0"/>
              <a:t>04/12/2017</a:t>
            </a:fld>
            <a:endParaRPr lang="en-GB"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50BB34A-283A-4B90-9C9C-C9DC1C88BC96}" type="slidenum">
              <a:rPr lang="en-GB" smtClean="0"/>
              <a:t>‹#›</a:t>
            </a:fld>
            <a:endParaRPr lang="en-GB" dirty="0"/>
          </a:p>
        </p:txBody>
      </p:sp>
    </p:spTree>
    <p:extLst>
      <p:ext uri="{BB962C8B-B14F-4D97-AF65-F5344CB8AC3E}">
        <p14:creationId xmlns:p14="http://schemas.microsoft.com/office/powerpoint/2010/main" val="389938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0356-FBDC-48C5-8DC1-6DAE8D3AA8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00AB3-4BD7-4F13-9B6B-D9A38B6F58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67715D-72E9-43A6-8782-F85D17C71DF3}"/>
              </a:ext>
            </a:extLst>
          </p:cNvPr>
          <p:cNvSpPr>
            <a:spLocks noGrp="1"/>
          </p:cNvSpPr>
          <p:nvPr>
            <p:ph type="dt" sz="half" idx="10"/>
          </p:nvPr>
        </p:nvSpPr>
        <p:spPr/>
        <p:txBody>
          <a:bodyPr/>
          <a:lstStyle/>
          <a:p>
            <a:fld id="{46747C9C-3E54-4F59-8752-A0ACBA577924}" type="datetimeFigureOut">
              <a:rPr lang="en-GB" smtClean="0"/>
              <a:t>04/12/2017</a:t>
            </a:fld>
            <a:endParaRPr lang="en-GB" dirty="0"/>
          </a:p>
        </p:txBody>
      </p:sp>
      <p:sp>
        <p:nvSpPr>
          <p:cNvPr id="5" name="Footer Placeholder 4">
            <a:extLst>
              <a:ext uri="{FF2B5EF4-FFF2-40B4-BE49-F238E27FC236}">
                <a16:creationId xmlns:a16="http://schemas.microsoft.com/office/drawing/2014/main" id="{C1FB69B2-BB43-461E-9007-26A2575462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B5C2863-68B3-47CC-8B46-A6D8482EFC48}"/>
              </a:ext>
            </a:extLst>
          </p:cNvPr>
          <p:cNvSpPr>
            <a:spLocks noGrp="1"/>
          </p:cNvSpPr>
          <p:nvPr>
            <p:ph type="sldNum" sz="quarter" idx="12"/>
          </p:nvPr>
        </p:nvSpPr>
        <p:spPr/>
        <p:txBody>
          <a:bodyPr/>
          <a:lstStyle/>
          <a:p>
            <a:fld id="{B598E6E1-1108-42A2-A80E-CBEFF1037477}" type="slidenum">
              <a:rPr lang="en-GB" smtClean="0"/>
              <a:t>‹#›</a:t>
            </a:fld>
            <a:endParaRPr lang="en-GB" dirty="0"/>
          </a:p>
        </p:txBody>
      </p:sp>
    </p:spTree>
    <p:extLst>
      <p:ext uri="{BB962C8B-B14F-4D97-AF65-F5344CB8AC3E}">
        <p14:creationId xmlns:p14="http://schemas.microsoft.com/office/powerpoint/2010/main" val="3121409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0DDA2E-53E3-4E59-9700-7FE53C25BD2B}" type="datetimeFigureOut">
              <a:rPr lang="en-GB" smtClean="0"/>
              <a:t>04/12/2017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0BB34A-283A-4B90-9C9C-C9DC1C88BC96}" type="slidenum">
              <a:rPr lang="en-GB" smtClean="0"/>
              <a:t>‹#›</a:t>
            </a:fld>
            <a:endParaRPr lang="en-GB" dirty="0"/>
          </a:p>
        </p:txBody>
      </p:sp>
    </p:spTree>
    <p:extLst>
      <p:ext uri="{BB962C8B-B14F-4D97-AF65-F5344CB8AC3E}">
        <p14:creationId xmlns:p14="http://schemas.microsoft.com/office/powerpoint/2010/main" val="197812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0DDA2E-53E3-4E59-9700-7FE53C25BD2B}" type="datetimeFigureOut">
              <a:rPr lang="en-GB" smtClean="0"/>
              <a:t>04/12/2017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0BB34A-283A-4B90-9C9C-C9DC1C88BC96}" type="slidenum">
              <a:rPr lang="en-GB" smtClean="0"/>
              <a:t>‹#›</a:t>
            </a:fld>
            <a:endParaRPr lang="en-GB" dirty="0"/>
          </a:p>
        </p:txBody>
      </p:sp>
    </p:spTree>
    <p:extLst>
      <p:ext uri="{BB962C8B-B14F-4D97-AF65-F5344CB8AC3E}">
        <p14:creationId xmlns:p14="http://schemas.microsoft.com/office/powerpoint/2010/main" val="2699052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0DDA2E-53E3-4E59-9700-7FE53C25BD2B}" type="datetimeFigureOut">
              <a:rPr lang="en-GB" smtClean="0"/>
              <a:t>04/12/2017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0BB34A-283A-4B90-9C9C-C9DC1C88BC96}" type="slidenum">
              <a:rPr lang="en-GB" smtClean="0"/>
              <a:t>‹#›</a:t>
            </a:fld>
            <a:endParaRPr lang="en-GB" dirty="0"/>
          </a:p>
        </p:txBody>
      </p:sp>
    </p:spTree>
    <p:extLst>
      <p:ext uri="{BB962C8B-B14F-4D97-AF65-F5344CB8AC3E}">
        <p14:creationId xmlns:p14="http://schemas.microsoft.com/office/powerpoint/2010/main" val="51276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BF82-BBD8-416C-88F7-21F593D0AF7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238D50-57CF-49C3-A52B-9A4E2DA2F5A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98BD1A-A188-45F1-9A2E-67F27BC31884}"/>
              </a:ext>
            </a:extLst>
          </p:cNvPr>
          <p:cNvSpPr>
            <a:spLocks noGrp="1"/>
          </p:cNvSpPr>
          <p:nvPr>
            <p:ph type="dt" sz="half" idx="10"/>
          </p:nvPr>
        </p:nvSpPr>
        <p:spPr/>
        <p:txBody>
          <a:bodyPr/>
          <a:lstStyle/>
          <a:p>
            <a:fld id="{46747C9C-3E54-4F59-8752-A0ACBA577924}" type="datetimeFigureOut">
              <a:rPr lang="en-GB" smtClean="0"/>
              <a:t>04/12/2017</a:t>
            </a:fld>
            <a:endParaRPr lang="en-GB" dirty="0"/>
          </a:p>
        </p:txBody>
      </p:sp>
      <p:sp>
        <p:nvSpPr>
          <p:cNvPr id="5" name="Footer Placeholder 4">
            <a:extLst>
              <a:ext uri="{FF2B5EF4-FFF2-40B4-BE49-F238E27FC236}">
                <a16:creationId xmlns:a16="http://schemas.microsoft.com/office/drawing/2014/main" id="{86891291-0BCB-4C87-BF26-3E2778397D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394CD8E-B789-4A95-9288-401691E5DE6D}"/>
              </a:ext>
            </a:extLst>
          </p:cNvPr>
          <p:cNvSpPr>
            <a:spLocks noGrp="1"/>
          </p:cNvSpPr>
          <p:nvPr>
            <p:ph type="sldNum" sz="quarter" idx="12"/>
          </p:nvPr>
        </p:nvSpPr>
        <p:spPr/>
        <p:txBody>
          <a:bodyPr/>
          <a:lstStyle/>
          <a:p>
            <a:fld id="{B598E6E1-1108-42A2-A80E-CBEFF1037477}" type="slidenum">
              <a:rPr lang="en-GB" smtClean="0"/>
              <a:t>‹#›</a:t>
            </a:fld>
            <a:endParaRPr lang="en-GB" dirty="0"/>
          </a:p>
        </p:txBody>
      </p:sp>
    </p:spTree>
    <p:extLst>
      <p:ext uri="{BB962C8B-B14F-4D97-AF65-F5344CB8AC3E}">
        <p14:creationId xmlns:p14="http://schemas.microsoft.com/office/powerpoint/2010/main" val="54210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DE06-7BCE-48E1-97A2-4D37FBD637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C1BA98-BF48-4D41-AF14-4A05E82747B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224D1D-2F25-4D33-8DD2-8C8434F7734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103506-D1EF-4E19-97A9-076E1DA738E2}"/>
              </a:ext>
            </a:extLst>
          </p:cNvPr>
          <p:cNvSpPr>
            <a:spLocks noGrp="1"/>
          </p:cNvSpPr>
          <p:nvPr>
            <p:ph type="dt" sz="half" idx="10"/>
          </p:nvPr>
        </p:nvSpPr>
        <p:spPr/>
        <p:txBody>
          <a:bodyPr/>
          <a:lstStyle/>
          <a:p>
            <a:fld id="{46747C9C-3E54-4F59-8752-A0ACBA577924}" type="datetimeFigureOut">
              <a:rPr lang="en-GB" smtClean="0"/>
              <a:t>04/12/2017</a:t>
            </a:fld>
            <a:endParaRPr lang="en-GB" dirty="0"/>
          </a:p>
        </p:txBody>
      </p:sp>
      <p:sp>
        <p:nvSpPr>
          <p:cNvPr id="6" name="Footer Placeholder 5">
            <a:extLst>
              <a:ext uri="{FF2B5EF4-FFF2-40B4-BE49-F238E27FC236}">
                <a16:creationId xmlns:a16="http://schemas.microsoft.com/office/drawing/2014/main" id="{F1A9AF8E-8A10-477B-98A4-59CF601C55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A9DB74D-9577-4869-B92A-B31625583844}"/>
              </a:ext>
            </a:extLst>
          </p:cNvPr>
          <p:cNvSpPr>
            <a:spLocks noGrp="1"/>
          </p:cNvSpPr>
          <p:nvPr>
            <p:ph type="sldNum" sz="quarter" idx="12"/>
          </p:nvPr>
        </p:nvSpPr>
        <p:spPr/>
        <p:txBody>
          <a:bodyPr/>
          <a:lstStyle/>
          <a:p>
            <a:fld id="{B598E6E1-1108-42A2-A80E-CBEFF1037477}" type="slidenum">
              <a:rPr lang="en-GB" smtClean="0"/>
              <a:t>‹#›</a:t>
            </a:fld>
            <a:endParaRPr lang="en-GB" dirty="0"/>
          </a:p>
        </p:txBody>
      </p:sp>
    </p:spTree>
    <p:extLst>
      <p:ext uri="{BB962C8B-B14F-4D97-AF65-F5344CB8AC3E}">
        <p14:creationId xmlns:p14="http://schemas.microsoft.com/office/powerpoint/2010/main" val="106298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AF8E-4FDA-44AC-8500-C7593F7291D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8FC2D2-8817-43E5-BF05-3C442E64FF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AE6164E-ED0B-4C79-A48D-DBAE4CBDED3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D1589D-2296-432E-A709-BA304A6063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BEFAD0A-D33A-4E92-B2F0-C6CD628260D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010D7E-E3D1-41A1-BAC4-26CF862226D6}"/>
              </a:ext>
            </a:extLst>
          </p:cNvPr>
          <p:cNvSpPr>
            <a:spLocks noGrp="1"/>
          </p:cNvSpPr>
          <p:nvPr>
            <p:ph type="dt" sz="half" idx="10"/>
          </p:nvPr>
        </p:nvSpPr>
        <p:spPr/>
        <p:txBody>
          <a:bodyPr/>
          <a:lstStyle/>
          <a:p>
            <a:fld id="{46747C9C-3E54-4F59-8752-A0ACBA577924}" type="datetimeFigureOut">
              <a:rPr lang="en-GB" smtClean="0"/>
              <a:t>04/12/2017</a:t>
            </a:fld>
            <a:endParaRPr lang="en-GB" dirty="0"/>
          </a:p>
        </p:txBody>
      </p:sp>
      <p:sp>
        <p:nvSpPr>
          <p:cNvPr id="8" name="Footer Placeholder 7">
            <a:extLst>
              <a:ext uri="{FF2B5EF4-FFF2-40B4-BE49-F238E27FC236}">
                <a16:creationId xmlns:a16="http://schemas.microsoft.com/office/drawing/2014/main" id="{5C882CD3-8491-4F27-831D-695B516F0F4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56EED98-5ACC-4C5A-BBF1-ED14AD676CBA}"/>
              </a:ext>
            </a:extLst>
          </p:cNvPr>
          <p:cNvSpPr>
            <a:spLocks noGrp="1"/>
          </p:cNvSpPr>
          <p:nvPr>
            <p:ph type="sldNum" sz="quarter" idx="12"/>
          </p:nvPr>
        </p:nvSpPr>
        <p:spPr/>
        <p:txBody>
          <a:bodyPr/>
          <a:lstStyle/>
          <a:p>
            <a:fld id="{B598E6E1-1108-42A2-A80E-CBEFF1037477}" type="slidenum">
              <a:rPr lang="en-GB" smtClean="0"/>
              <a:t>‹#›</a:t>
            </a:fld>
            <a:endParaRPr lang="en-GB" dirty="0"/>
          </a:p>
        </p:txBody>
      </p:sp>
    </p:spTree>
    <p:extLst>
      <p:ext uri="{BB962C8B-B14F-4D97-AF65-F5344CB8AC3E}">
        <p14:creationId xmlns:p14="http://schemas.microsoft.com/office/powerpoint/2010/main" val="241744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C462-D520-423D-99FF-BF79BE9DFB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C06B7C-4B57-415D-827D-A746D7E2101C}"/>
              </a:ext>
            </a:extLst>
          </p:cNvPr>
          <p:cNvSpPr>
            <a:spLocks noGrp="1"/>
          </p:cNvSpPr>
          <p:nvPr>
            <p:ph type="dt" sz="half" idx="10"/>
          </p:nvPr>
        </p:nvSpPr>
        <p:spPr/>
        <p:txBody>
          <a:bodyPr/>
          <a:lstStyle/>
          <a:p>
            <a:fld id="{46747C9C-3E54-4F59-8752-A0ACBA577924}" type="datetimeFigureOut">
              <a:rPr lang="en-GB" smtClean="0"/>
              <a:t>04/12/2017</a:t>
            </a:fld>
            <a:endParaRPr lang="en-GB" dirty="0"/>
          </a:p>
        </p:txBody>
      </p:sp>
      <p:sp>
        <p:nvSpPr>
          <p:cNvPr id="4" name="Footer Placeholder 3">
            <a:extLst>
              <a:ext uri="{FF2B5EF4-FFF2-40B4-BE49-F238E27FC236}">
                <a16:creationId xmlns:a16="http://schemas.microsoft.com/office/drawing/2014/main" id="{A9680394-89DA-49FB-AD92-0112AA86DF1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1D76594-1BE9-4399-A4E8-A07F08B71224}"/>
              </a:ext>
            </a:extLst>
          </p:cNvPr>
          <p:cNvSpPr>
            <a:spLocks noGrp="1"/>
          </p:cNvSpPr>
          <p:nvPr>
            <p:ph type="sldNum" sz="quarter" idx="12"/>
          </p:nvPr>
        </p:nvSpPr>
        <p:spPr/>
        <p:txBody>
          <a:bodyPr/>
          <a:lstStyle/>
          <a:p>
            <a:fld id="{B598E6E1-1108-42A2-A80E-CBEFF1037477}" type="slidenum">
              <a:rPr lang="en-GB" smtClean="0"/>
              <a:t>‹#›</a:t>
            </a:fld>
            <a:endParaRPr lang="en-GB" dirty="0"/>
          </a:p>
        </p:txBody>
      </p:sp>
    </p:spTree>
    <p:extLst>
      <p:ext uri="{BB962C8B-B14F-4D97-AF65-F5344CB8AC3E}">
        <p14:creationId xmlns:p14="http://schemas.microsoft.com/office/powerpoint/2010/main" val="401432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BFA412-2D6C-4660-8A31-B8FD0E1AD443}"/>
              </a:ext>
            </a:extLst>
          </p:cNvPr>
          <p:cNvSpPr>
            <a:spLocks noGrp="1"/>
          </p:cNvSpPr>
          <p:nvPr>
            <p:ph type="dt" sz="half" idx="10"/>
          </p:nvPr>
        </p:nvSpPr>
        <p:spPr/>
        <p:txBody>
          <a:bodyPr/>
          <a:lstStyle/>
          <a:p>
            <a:fld id="{46747C9C-3E54-4F59-8752-A0ACBA577924}" type="datetimeFigureOut">
              <a:rPr lang="en-GB" smtClean="0"/>
              <a:t>04/12/2017</a:t>
            </a:fld>
            <a:endParaRPr lang="en-GB" dirty="0"/>
          </a:p>
        </p:txBody>
      </p:sp>
      <p:sp>
        <p:nvSpPr>
          <p:cNvPr id="3" name="Footer Placeholder 2">
            <a:extLst>
              <a:ext uri="{FF2B5EF4-FFF2-40B4-BE49-F238E27FC236}">
                <a16:creationId xmlns:a16="http://schemas.microsoft.com/office/drawing/2014/main" id="{E8612003-4B26-4874-AF29-9ECE462739E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0E7AC6C-7570-4AF7-947B-759F258F8C5B}"/>
              </a:ext>
            </a:extLst>
          </p:cNvPr>
          <p:cNvSpPr>
            <a:spLocks noGrp="1"/>
          </p:cNvSpPr>
          <p:nvPr>
            <p:ph type="sldNum" sz="quarter" idx="12"/>
          </p:nvPr>
        </p:nvSpPr>
        <p:spPr/>
        <p:txBody>
          <a:bodyPr/>
          <a:lstStyle/>
          <a:p>
            <a:fld id="{B598E6E1-1108-42A2-A80E-CBEFF1037477}" type="slidenum">
              <a:rPr lang="en-GB" smtClean="0"/>
              <a:t>‹#›</a:t>
            </a:fld>
            <a:endParaRPr lang="en-GB" dirty="0"/>
          </a:p>
        </p:txBody>
      </p:sp>
    </p:spTree>
    <p:extLst>
      <p:ext uri="{BB962C8B-B14F-4D97-AF65-F5344CB8AC3E}">
        <p14:creationId xmlns:p14="http://schemas.microsoft.com/office/powerpoint/2010/main" val="13423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5F13-C3D7-4B75-BF86-C30BE72A1B9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C8F4D7-376E-4D3D-B617-4DA88BB98E9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7A8268-1F01-4CE4-BDD0-77852D39DDC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F108BE8-CAF4-48D5-A46F-19FFDF584326}"/>
              </a:ext>
            </a:extLst>
          </p:cNvPr>
          <p:cNvSpPr>
            <a:spLocks noGrp="1"/>
          </p:cNvSpPr>
          <p:nvPr>
            <p:ph type="dt" sz="half" idx="10"/>
          </p:nvPr>
        </p:nvSpPr>
        <p:spPr/>
        <p:txBody>
          <a:bodyPr/>
          <a:lstStyle/>
          <a:p>
            <a:fld id="{46747C9C-3E54-4F59-8752-A0ACBA577924}" type="datetimeFigureOut">
              <a:rPr lang="en-GB" smtClean="0"/>
              <a:t>04/12/2017</a:t>
            </a:fld>
            <a:endParaRPr lang="en-GB" dirty="0"/>
          </a:p>
        </p:txBody>
      </p:sp>
      <p:sp>
        <p:nvSpPr>
          <p:cNvPr id="6" name="Footer Placeholder 5">
            <a:extLst>
              <a:ext uri="{FF2B5EF4-FFF2-40B4-BE49-F238E27FC236}">
                <a16:creationId xmlns:a16="http://schemas.microsoft.com/office/drawing/2014/main" id="{7E0A847D-D7F0-4FEC-B9DF-B740EA7C52E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32D3879-D159-4371-B009-A683C09874E0}"/>
              </a:ext>
            </a:extLst>
          </p:cNvPr>
          <p:cNvSpPr>
            <a:spLocks noGrp="1"/>
          </p:cNvSpPr>
          <p:nvPr>
            <p:ph type="sldNum" sz="quarter" idx="12"/>
          </p:nvPr>
        </p:nvSpPr>
        <p:spPr/>
        <p:txBody>
          <a:bodyPr/>
          <a:lstStyle/>
          <a:p>
            <a:fld id="{B598E6E1-1108-42A2-A80E-CBEFF1037477}" type="slidenum">
              <a:rPr lang="en-GB" smtClean="0"/>
              <a:t>‹#›</a:t>
            </a:fld>
            <a:endParaRPr lang="en-GB" dirty="0"/>
          </a:p>
        </p:txBody>
      </p:sp>
    </p:spTree>
    <p:extLst>
      <p:ext uri="{BB962C8B-B14F-4D97-AF65-F5344CB8AC3E}">
        <p14:creationId xmlns:p14="http://schemas.microsoft.com/office/powerpoint/2010/main" val="30661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D6A0-1EFA-40A6-8483-CCB913ECC1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54F08E-0803-4822-84E2-F7EC820D185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1A37F394-A559-4FAC-ACD5-E57F6288E8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4199768-52EB-46C1-BAA6-EDE5AFA05ACB}"/>
              </a:ext>
            </a:extLst>
          </p:cNvPr>
          <p:cNvSpPr>
            <a:spLocks noGrp="1"/>
          </p:cNvSpPr>
          <p:nvPr>
            <p:ph type="dt" sz="half" idx="10"/>
          </p:nvPr>
        </p:nvSpPr>
        <p:spPr/>
        <p:txBody>
          <a:bodyPr/>
          <a:lstStyle/>
          <a:p>
            <a:fld id="{46747C9C-3E54-4F59-8752-A0ACBA577924}" type="datetimeFigureOut">
              <a:rPr lang="en-GB" smtClean="0"/>
              <a:t>04/12/2017</a:t>
            </a:fld>
            <a:endParaRPr lang="en-GB" dirty="0"/>
          </a:p>
        </p:txBody>
      </p:sp>
      <p:sp>
        <p:nvSpPr>
          <p:cNvPr id="6" name="Footer Placeholder 5">
            <a:extLst>
              <a:ext uri="{FF2B5EF4-FFF2-40B4-BE49-F238E27FC236}">
                <a16:creationId xmlns:a16="http://schemas.microsoft.com/office/drawing/2014/main" id="{3B8A891F-F648-4D6A-A1EA-1ED5B3318B7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3527BCC-3A0D-49A7-92D7-AB162934A7B7}"/>
              </a:ext>
            </a:extLst>
          </p:cNvPr>
          <p:cNvSpPr>
            <a:spLocks noGrp="1"/>
          </p:cNvSpPr>
          <p:nvPr>
            <p:ph type="sldNum" sz="quarter" idx="12"/>
          </p:nvPr>
        </p:nvSpPr>
        <p:spPr/>
        <p:txBody>
          <a:bodyPr/>
          <a:lstStyle/>
          <a:p>
            <a:fld id="{B598E6E1-1108-42A2-A80E-CBEFF1037477}" type="slidenum">
              <a:rPr lang="en-GB" smtClean="0"/>
              <a:t>‹#›</a:t>
            </a:fld>
            <a:endParaRPr lang="en-GB" dirty="0"/>
          </a:p>
        </p:txBody>
      </p:sp>
    </p:spTree>
    <p:extLst>
      <p:ext uri="{BB962C8B-B14F-4D97-AF65-F5344CB8AC3E}">
        <p14:creationId xmlns:p14="http://schemas.microsoft.com/office/powerpoint/2010/main" val="119744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15290-8DEB-4401-9058-AE62E1D014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770811-16B9-43E0-B604-070CA86B1C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C9A188-D9BE-4CA8-80E9-D1AF71F1AC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6747C9C-3E54-4F59-8752-A0ACBA577924}" type="datetimeFigureOut">
              <a:rPr lang="en-GB" smtClean="0"/>
              <a:t>04/12/2017</a:t>
            </a:fld>
            <a:endParaRPr lang="en-GB" dirty="0"/>
          </a:p>
        </p:txBody>
      </p:sp>
      <p:sp>
        <p:nvSpPr>
          <p:cNvPr id="5" name="Footer Placeholder 4">
            <a:extLst>
              <a:ext uri="{FF2B5EF4-FFF2-40B4-BE49-F238E27FC236}">
                <a16:creationId xmlns:a16="http://schemas.microsoft.com/office/drawing/2014/main" id="{43C12810-6D72-46DF-9622-3F3A9A74717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D8F6FB5-EF25-4DC9-9C6C-089837DA5B0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8E6E1-1108-42A2-A80E-CBEFF1037477}" type="slidenum">
              <a:rPr lang="en-GB" smtClean="0"/>
              <a:t>‹#›</a:t>
            </a:fld>
            <a:endParaRPr lang="en-GB" dirty="0"/>
          </a:p>
        </p:txBody>
      </p:sp>
    </p:spTree>
    <p:extLst>
      <p:ext uri="{BB962C8B-B14F-4D97-AF65-F5344CB8AC3E}">
        <p14:creationId xmlns:p14="http://schemas.microsoft.com/office/powerpoint/2010/main" val="3497442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E0DDA2E-53E3-4E59-9700-7FE53C25BD2B}" type="datetimeFigureOut">
              <a:rPr lang="en-GB" smtClean="0"/>
              <a:t>04/12/2017</a:t>
            </a:fld>
            <a:endParaRPr lang="en-GB"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50BB34A-283A-4B90-9C9C-C9DC1C88BC96}" type="slidenum">
              <a:rPr lang="en-GB" smtClean="0"/>
              <a:t>‹#›</a:t>
            </a:fld>
            <a:endParaRPr lang="en-GB"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549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5.png"/><Relationship Id="rId7" Type="http://schemas.microsoft.com/office/2007/relationships/hdphoto" Target="../media/hdphoto3.wdp"/><Relationship Id="rId12"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5" Type="http://schemas.openxmlformats.org/officeDocument/2006/relationships/image" Target="../media/image55.png"/><Relationship Id="rId10"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50.png"/><Relationship Id="rId1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61.jpeg"/><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9.jpeg"/><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77.pn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18" Type="http://schemas.openxmlformats.org/officeDocument/2006/relationships/image" Target="../media/image31.emf"/><Relationship Id="rId26" Type="http://schemas.openxmlformats.org/officeDocument/2006/relationships/image" Target="../media/image39.png"/><Relationship Id="rId3" Type="http://schemas.openxmlformats.org/officeDocument/2006/relationships/image" Target="../media/image5.png"/><Relationship Id="rId21" Type="http://schemas.openxmlformats.org/officeDocument/2006/relationships/image" Target="../media/image34.emf"/><Relationship Id="rId7" Type="http://schemas.openxmlformats.org/officeDocument/2006/relationships/image" Target="../media/image20.emf"/><Relationship Id="rId12" Type="http://schemas.openxmlformats.org/officeDocument/2006/relationships/image" Target="../media/image25.emf"/><Relationship Id="rId17" Type="http://schemas.openxmlformats.org/officeDocument/2006/relationships/image" Target="../media/image30.emf"/><Relationship Id="rId25" Type="http://schemas.openxmlformats.org/officeDocument/2006/relationships/image" Target="../media/image38.emf"/><Relationship Id="rId2" Type="http://schemas.openxmlformats.org/officeDocument/2006/relationships/notesSlide" Target="../notesSlides/notesSlide6.xml"/><Relationship Id="rId16" Type="http://schemas.openxmlformats.org/officeDocument/2006/relationships/image" Target="../media/image29.emf"/><Relationship Id="rId20"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19.emf"/><Relationship Id="rId11" Type="http://schemas.openxmlformats.org/officeDocument/2006/relationships/image" Target="../media/image24.emf"/><Relationship Id="rId24" Type="http://schemas.openxmlformats.org/officeDocument/2006/relationships/image" Target="../media/image37.emf"/><Relationship Id="rId5" Type="http://schemas.openxmlformats.org/officeDocument/2006/relationships/image" Target="../media/image6.png"/><Relationship Id="rId15" Type="http://schemas.openxmlformats.org/officeDocument/2006/relationships/image" Target="../media/image28.emf"/><Relationship Id="rId23" Type="http://schemas.openxmlformats.org/officeDocument/2006/relationships/image" Target="../media/image36.emf"/><Relationship Id="rId10" Type="http://schemas.openxmlformats.org/officeDocument/2006/relationships/image" Target="../media/image23.emf"/><Relationship Id="rId19" Type="http://schemas.openxmlformats.org/officeDocument/2006/relationships/image" Target="../media/image32.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emf"/><Relationship Id="rId22" Type="http://schemas.openxmlformats.org/officeDocument/2006/relationships/image" Target="../media/image35.emf"/><Relationship Id="rId27"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rgbClr val="2794B4"/>
            </a:solidFill>
          </a:ln>
        </p:spPr>
      </p:pic>
      <p:sp>
        <p:nvSpPr>
          <p:cNvPr id="7" name="TextBox 5"/>
          <p:cNvSpPr txBox="1"/>
          <p:nvPr/>
        </p:nvSpPr>
        <p:spPr>
          <a:xfrm>
            <a:off x="468188" y="1742823"/>
            <a:ext cx="4905711" cy="26776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a:solidFill>
                  <a:srgbClr val="FFFFFF"/>
                </a:solidFill>
                <a:uFillTx/>
                <a:latin typeface="Gotham Rounded Bold"/>
                <a:ea typeface=""/>
                <a:cs typeface=""/>
              </a:rPr>
              <a:t>National</a:t>
            </a:r>
            <a:r>
              <a:rPr lang="en-GB" sz="4800" b="1" i="0" u="none" strike="noStrike" kern="1200" cap="none" spc="0" dirty="0">
                <a:solidFill>
                  <a:srgbClr val="FFFFFF"/>
                </a:solidFill>
                <a:uFillTx/>
                <a:latin typeface="Gotham Rounded Bold"/>
                <a:ea typeface=""/>
                <a:cs typeface=""/>
              </a:rPr>
              <a:t> Fraud Initiative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dirty="0">
              <a:solidFill>
                <a:srgbClr val="FFFFFF"/>
              </a:solidFill>
              <a:latin typeface="Gotham Rounded Bold"/>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dirty="0">
                <a:solidFill>
                  <a:srgbClr val="FFFFFF"/>
                </a:solidFill>
                <a:latin typeface="Gotham Rounded Bold"/>
                <a:ea typeface=""/>
                <a:cs typeface=""/>
              </a:rPr>
              <a:t>Louise Williams</a:t>
            </a:r>
            <a:endParaRPr lang="en-GB" sz="3600" b="1" baseline="0" dirty="0">
              <a:solidFill>
                <a:srgbClr val="FFFFFF"/>
              </a:solidFill>
              <a:latin typeface="Gotham Rounded Bold"/>
              <a:ea typeface=""/>
              <a:cs typeface=""/>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659" y="419693"/>
            <a:ext cx="1450175" cy="455470"/>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3807229" y="186036"/>
            <a:ext cx="1818728" cy="689127"/>
          </a:xfrm>
          <a:prstGeom prst="rect">
            <a:avLst/>
          </a:prstGeom>
          <a:ln>
            <a:noFill/>
          </a:ln>
        </p:spPr>
      </p:pic>
    </p:spTree>
    <p:extLst>
      <p:ext uri="{BB962C8B-B14F-4D97-AF65-F5344CB8AC3E}">
        <p14:creationId xmlns:p14="http://schemas.microsoft.com/office/powerpoint/2010/main" val="5487860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3" name="Rectangle 2"/>
          <p:cNvSpPr/>
          <p:nvPr/>
        </p:nvSpPr>
        <p:spPr>
          <a:xfrm>
            <a:off x="235389" y="1628918"/>
            <a:ext cx="8886755" cy="6033768"/>
          </a:xfrm>
          <a:prstGeom prst="rect">
            <a:avLst/>
          </a:prstGeom>
        </p:spPr>
        <p:txBody>
          <a:bodyPr wrap="square">
            <a:spAutoFit/>
          </a:bodyPr>
          <a:lstStyle/>
          <a:p>
            <a:endParaRPr lang="en-GB" sz="1400" b="1" dirty="0">
              <a:latin typeface="Century Gothic" panose="020B0502020202020204" pitchFamily="34" charset="0"/>
              <a:ea typeface="Times New Roman" panose="02020603050405020304" pitchFamily="18" charset="0"/>
              <a:cs typeface="Times New Roman" panose="02020603050405020304" pitchFamily="18" charset="0"/>
            </a:endParaRPr>
          </a:p>
          <a:p>
            <a:r>
              <a:rPr lang="en-GB" sz="1600" b="1" dirty="0">
                <a:latin typeface="Century Gothic" panose="020B0502020202020204" pitchFamily="34" charset="0"/>
              </a:rPr>
              <a:t>Provides Local Authorities, Government Agencies, Housing Associations, and Emergency Services who wish to work together</a:t>
            </a:r>
            <a:r>
              <a:rPr lang="en-GB" sz="1600" b="1" dirty="0">
                <a:latin typeface="Century Gothic" panose="020B0502020202020204" pitchFamily="34" charset="0"/>
                <a:ea typeface="Times New Roman" panose="02020603050405020304" pitchFamily="18" charset="0"/>
                <a:cs typeface="Times New Roman" panose="02020603050405020304" pitchFamily="18" charset="0"/>
              </a:rPr>
              <a:t> a permanently accessible system with proven capabilities to enable you to perform regular fraud investigations and data screening whenever you need to.  </a:t>
            </a:r>
          </a:p>
          <a:p>
            <a:r>
              <a:rPr lang="en-GB" sz="1600" dirty="0">
                <a:latin typeface="Century Gothic" panose="020B0502020202020204" pitchFamily="34" charset="0"/>
                <a:ea typeface="Times New Roman" panose="02020603050405020304" pitchFamily="18" charset="0"/>
                <a:cs typeface="Times New Roman" panose="02020603050405020304" pitchFamily="18" charset="0"/>
              </a:rPr>
              <a:t> </a:t>
            </a:r>
          </a:p>
          <a:p>
            <a:pPr marL="2114550" lvl="4" indent="-285750">
              <a:lnSpc>
                <a:spcPct val="107000"/>
              </a:lnSpc>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cs typeface="Arial" panose="020B0604020202020204" pitchFamily="34" charset="0"/>
              </a:rPr>
              <a:t>Data receipt from large numbers of disparate systems and databases.</a:t>
            </a:r>
            <a:endParaRPr lang="en-GB" sz="1600" dirty="0">
              <a:latin typeface="Century Gothic" panose="020B0502020202020204" pitchFamily="34" charset="0"/>
              <a:ea typeface="Times New Roman" panose="02020603050405020304" pitchFamily="18" charset="0"/>
              <a:cs typeface="Times New Roman" panose="02020603050405020304" pitchFamily="18" charset="0"/>
            </a:endParaRPr>
          </a:p>
          <a:p>
            <a:pPr marL="2114550" lvl="4" indent="-285750">
              <a:lnSpc>
                <a:spcPct val="107000"/>
              </a:lnSpc>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cs typeface="Arial" panose="020B0604020202020204" pitchFamily="34" charset="0"/>
              </a:rPr>
              <a:t>Secure management of vast amounts of highly sensitive data.</a:t>
            </a:r>
            <a:endParaRPr lang="en-GB" sz="1600" dirty="0">
              <a:latin typeface="Century Gothic" panose="020B0502020202020204" pitchFamily="34" charset="0"/>
              <a:ea typeface="Times New Roman" panose="02020603050405020304" pitchFamily="18" charset="0"/>
              <a:cs typeface="Times New Roman" panose="02020603050405020304" pitchFamily="18" charset="0"/>
            </a:endParaRPr>
          </a:p>
          <a:p>
            <a:pPr marL="2114550" lvl="4" indent="-285750">
              <a:lnSpc>
                <a:spcPct val="107000"/>
              </a:lnSpc>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cs typeface="Arial" panose="020B0604020202020204" pitchFamily="34" charset="0"/>
              </a:rPr>
              <a:t>Sophisticated data matching and filtering.</a:t>
            </a:r>
            <a:endParaRPr lang="en-GB" sz="1600" dirty="0">
              <a:latin typeface="Century Gothic" panose="020B0502020202020204" pitchFamily="34" charset="0"/>
              <a:ea typeface="Times New Roman" panose="02020603050405020304" pitchFamily="18" charset="0"/>
              <a:cs typeface="Times New Roman" panose="02020603050405020304" pitchFamily="18" charset="0"/>
            </a:endParaRPr>
          </a:p>
          <a:p>
            <a:pPr marL="2114550" lvl="4" indent="-285750">
              <a:lnSpc>
                <a:spcPct val="107000"/>
              </a:lnSpc>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cs typeface="Arial" panose="020B0604020202020204" pitchFamily="34" charset="0"/>
              </a:rPr>
              <a:t>Inter and intra organisational data sharing.</a:t>
            </a:r>
            <a:endParaRPr lang="en-GB" sz="1600" dirty="0">
              <a:latin typeface="Century Gothic" panose="020B0502020202020204" pitchFamily="34" charset="0"/>
              <a:ea typeface="Times New Roman" panose="02020603050405020304" pitchFamily="18" charset="0"/>
              <a:cs typeface="Times New Roman" panose="02020603050405020304" pitchFamily="18" charset="0"/>
            </a:endParaRPr>
          </a:p>
          <a:p>
            <a:pPr marL="2114550" lvl="4" indent="-285750">
              <a:lnSpc>
                <a:spcPct val="107000"/>
              </a:lnSpc>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cs typeface="Arial" panose="020B0604020202020204" pitchFamily="34" charset="0"/>
              </a:rPr>
              <a:t>Syndication of results and reporting throughout large user bases.</a:t>
            </a:r>
          </a:p>
          <a:p>
            <a:pPr marL="2114550" lvl="4" indent="-285750">
              <a:lnSpc>
                <a:spcPct val="107000"/>
              </a:lnSpc>
              <a:buFont typeface="Arial" panose="020B0604020202020204" pitchFamily="34" charset="0"/>
              <a:buChar char="•"/>
            </a:pPr>
            <a:r>
              <a:rPr lang="en-GB" sz="1600" dirty="0">
                <a:latin typeface="Century Gothic" panose="020B0502020202020204" pitchFamily="34" charset="0"/>
              </a:rPr>
              <a:t>Provides you with a proactive prevention strategy where data can be matched at anytime.</a:t>
            </a:r>
            <a:endParaRPr lang="en-GB" sz="1600" dirty="0">
              <a:latin typeface="Century Gothic" panose="020B0502020202020204" pitchFamily="34" charset="0"/>
              <a:ea typeface="Times New Roman" panose="02020603050405020304" pitchFamily="18" charset="0"/>
              <a:cs typeface="Arial" panose="020B0604020202020204" pitchFamily="34" charset="0"/>
            </a:endParaRPr>
          </a:p>
          <a:p>
            <a:pPr marL="2114550" lvl="4" indent="-285750">
              <a:buFont typeface="Arial" panose="020B0604020202020204" pitchFamily="34" charset="0"/>
              <a:buChar char="•"/>
            </a:pPr>
            <a:r>
              <a:rPr lang="en-GB" sz="1600" dirty="0">
                <a:latin typeface="Century Gothic" panose="020B0502020202020204" pitchFamily="34" charset="0"/>
              </a:rPr>
              <a:t>Matches against the core NFI dataset as well as numerous combinations within your Hub.  </a:t>
            </a:r>
          </a:p>
          <a:p>
            <a:pPr marL="2114550" lvl="4" indent="-285750">
              <a:buFont typeface="Arial" panose="020B0604020202020204" pitchFamily="34" charset="0"/>
              <a:buChar char="•"/>
            </a:pPr>
            <a:r>
              <a:rPr lang="en-GB" sz="1600" dirty="0">
                <a:latin typeface="Century Gothic" panose="020B0502020202020204" pitchFamily="34" charset="0"/>
              </a:rPr>
              <a:t>You can establish your own unique reporting and match criteria. </a:t>
            </a:r>
          </a:p>
          <a:p>
            <a:pPr marL="2114550" lvl="4" indent="-285750">
              <a:buFont typeface="Arial" panose="020B0604020202020204" pitchFamily="34" charset="0"/>
              <a:buChar char="•"/>
            </a:pPr>
            <a:r>
              <a:rPr lang="en-GB" sz="1600" dirty="0">
                <a:latin typeface="Century Gothic" panose="020B0502020202020204" pitchFamily="34" charset="0"/>
              </a:rPr>
              <a:t>FraudHub enables members to submit data at anytime and as new data is submitted, new matches and insight is released to all FraudHub members. </a:t>
            </a:r>
          </a:p>
          <a:p>
            <a:pPr marL="3086100" lvl="6" indent="-342900">
              <a:lnSpc>
                <a:spcPct val="107000"/>
              </a:lnSpc>
              <a:buFont typeface="Symbol" panose="05050102010706020507" pitchFamily="18" charset="2"/>
              <a:buChar char=""/>
            </a:pPr>
            <a:endParaRPr lang="en-GB" sz="1600" dirty="0">
              <a:latin typeface="Century Gothic" panose="020B0502020202020204" pitchFamily="34" charset="0"/>
              <a:ea typeface="Times New Roman" panose="02020603050405020304" pitchFamily="18" charset="0"/>
              <a:cs typeface="Times New Roman" panose="02020603050405020304" pitchFamily="18" charset="0"/>
            </a:endParaRPr>
          </a:p>
          <a:p>
            <a:endParaRPr lang="en-GB" sz="1400" b="1" dirty="0">
              <a:latin typeface="Century Gothic" panose="020B0502020202020204" pitchFamily="34" charset="0"/>
              <a:ea typeface="Times New Roman" panose="02020603050405020304" pitchFamily="18" charset="0"/>
              <a:cs typeface="Times New Roman" panose="02020603050405020304" pitchFamily="18" charset="0"/>
            </a:endParaRPr>
          </a:p>
          <a:p>
            <a:endParaRPr lang="en-GB" sz="1400" b="1" dirty="0">
              <a:latin typeface="Century Gothic" panose="020B0502020202020204" pitchFamily="34" charset="0"/>
              <a:ea typeface="Times New Roman" panose="02020603050405020304" pitchFamily="18" charset="0"/>
              <a:cs typeface="Times New Roman" panose="02020603050405020304" pitchFamily="18" charset="0"/>
            </a:endParaRPr>
          </a:p>
          <a:p>
            <a:endParaRPr lang="en-GB" sz="1400" b="1" dirty="0">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6"/>
          <a:srcRect b="30850"/>
          <a:stretch/>
        </p:blipFill>
        <p:spPr>
          <a:xfrm>
            <a:off x="235389" y="1244405"/>
            <a:ext cx="2181403" cy="570796"/>
          </a:xfrm>
          <a:prstGeom prst="rect">
            <a:avLst/>
          </a:prstGeom>
        </p:spPr>
      </p:pic>
      <p:pic>
        <p:nvPicPr>
          <p:cNvPr id="9" name="Picture 8">
            <a:extLst>
              <a:ext uri="{FF2B5EF4-FFF2-40B4-BE49-F238E27FC236}">
                <a16:creationId xmlns:a16="http://schemas.microsoft.com/office/drawing/2014/main" id="{B025A97E-B20E-49E5-84DC-D2E0D0512D7B}"/>
              </a:ext>
            </a:extLst>
          </p:cNvPr>
          <p:cNvPicPr/>
          <p:nvPr/>
        </p:nvPicPr>
        <p:blipFill>
          <a:blip r:embed="rId7">
            <a:extLst>
              <a:ext uri="{28A0092B-C50C-407E-A947-70E740481C1C}">
                <a14:useLocalDpi xmlns:a14="http://schemas.microsoft.com/office/drawing/2010/main" val="0"/>
              </a:ext>
            </a:extLst>
          </a:blip>
          <a:stretch>
            <a:fillRect/>
          </a:stretch>
        </p:blipFill>
        <p:spPr>
          <a:xfrm>
            <a:off x="235389" y="3444119"/>
            <a:ext cx="1610036" cy="1410515"/>
          </a:xfrm>
          <a:prstGeom prst="rect">
            <a:avLst/>
          </a:prstGeom>
          <a:noFill/>
        </p:spPr>
      </p:pic>
    </p:spTree>
    <p:extLst>
      <p:ext uri="{BB962C8B-B14F-4D97-AF65-F5344CB8AC3E}">
        <p14:creationId xmlns:p14="http://schemas.microsoft.com/office/powerpoint/2010/main" val="177701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77"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grpSp>
        <p:nvGrpSpPr>
          <p:cNvPr id="2" name="Group 1"/>
          <p:cNvGrpSpPr/>
          <p:nvPr/>
        </p:nvGrpSpPr>
        <p:grpSpPr>
          <a:xfrm>
            <a:off x="3299673" y="1318188"/>
            <a:ext cx="5306120" cy="4939816"/>
            <a:chOff x="3651086" y="2532662"/>
            <a:chExt cx="3790960" cy="3856883"/>
          </a:xfrm>
        </p:grpSpPr>
        <p:grpSp>
          <p:nvGrpSpPr>
            <p:cNvPr id="16" name="Group 15"/>
            <p:cNvGrpSpPr/>
            <p:nvPr/>
          </p:nvGrpSpPr>
          <p:grpSpPr>
            <a:xfrm>
              <a:off x="3659279" y="2532662"/>
              <a:ext cx="3782767" cy="3856883"/>
              <a:chOff x="2763617" y="1687438"/>
              <a:chExt cx="3782767" cy="3856883"/>
            </a:xfrm>
          </p:grpSpPr>
          <p:pic>
            <p:nvPicPr>
              <p:cNvPr id="17"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428" y="2752451"/>
                <a:ext cx="1556698" cy="1613825"/>
              </a:xfrm>
              <a:prstGeom prst="rect">
                <a:avLst/>
              </a:prstGeom>
              <a:noFill/>
              <a:ln cap="flat">
                <a:noFill/>
              </a:ln>
            </p:spPr>
          </p:pic>
          <p:grpSp>
            <p:nvGrpSpPr>
              <p:cNvPr id="18" name="Group 17"/>
              <p:cNvGrpSpPr/>
              <p:nvPr/>
            </p:nvGrpSpPr>
            <p:grpSpPr>
              <a:xfrm>
                <a:off x="2763617" y="1687438"/>
                <a:ext cx="3782767" cy="3856883"/>
                <a:chOff x="2763617" y="1687438"/>
                <a:chExt cx="3782767" cy="3856883"/>
              </a:xfrm>
            </p:grpSpPr>
            <p:pic>
              <p:nvPicPr>
                <p:cNvPr id="19" name="Picture 9"/>
                <p:cNvPicPr>
                  <a:picLocks noChangeAspect="1"/>
                </p:cNvPicPr>
                <p:nvPr/>
              </p:nvPicPr>
              <p:blipFill>
                <a:blip r:embed="rId6">
                  <a:extLst>
                    <a:ext uri="{BEBA8EAE-BF5A-486C-A8C5-ECC9F3942E4B}">
                      <a14:imgProps xmlns:a14="http://schemas.microsoft.com/office/drawing/2010/main">
                        <a14:imgLayer r:embed="rId7">
                          <a14:imgEffect>
                            <a14:brightnessContrast bright="11000"/>
                          </a14:imgEffect>
                        </a14:imgLayer>
                      </a14:imgProps>
                    </a:ext>
                    <a:ext uri="{28A0092B-C50C-407E-A947-70E740481C1C}">
                      <a14:useLocalDpi xmlns:a14="http://schemas.microsoft.com/office/drawing/2010/main" val="0"/>
                    </a:ext>
                  </a:extLst>
                </a:blip>
                <a:stretch>
                  <a:fillRect/>
                </a:stretch>
              </p:blipFill>
              <p:spPr>
                <a:xfrm rot="12388196">
                  <a:off x="3419551" y="4231642"/>
                  <a:ext cx="1815408" cy="1312679"/>
                </a:xfrm>
                <a:prstGeom prst="rect">
                  <a:avLst/>
                </a:prstGeom>
                <a:noFill/>
                <a:ln cap="flat">
                  <a:noFill/>
                </a:ln>
              </p:spPr>
            </p:pic>
            <p:pic>
              <p:nvPicPr>
                <p:cNvPr id="20" name="Picture 11"/>
                <p:cNvPicPr>
                  <a:picLocks noChangeAspect="1"/>
                </p:cNvPicPr>
                <p:nvPr/>
              </p:nvPicPr>
              <p:blipFill>
                <a:blip r:embed="rId8">
                  <a:extLst>
                    <a:ext uri="{BEBA8EAE-BF5A-486C-A8C5-ECC9F3942E4B}">
                      <a14:imgProps xmlns:a14="http://schemas.microsoft.com/office/drawing/2010/main">
                        <a14:imgLayer r:embed="rId7">
                          <a14:imgEffect>
                            <a14:brightnessContrast bright="15000"/>
                          </a14:imgEffect>
                        </a14:imgLayer>
                      </a14:imgProps>
                    </a:ext>
                    <a:ext uri="{28A0092B-C50C-407E-A947-70E740481C1C}">
                      <a14:useLocalDpi xmlns:a14="http://schemas.microsoft.com/office/drawing/2010/main" val="0"/>
                    </a:ext>
                  </a:extLst>
                </a:blip>
                <a:stretch>
                  <a:fillRect/>
                </a:stretch>
              </p:blipFill>
              <p:spPr>
                <a:xfrm rot="15392064">
                  <a:off x="2566638" y="3550229"/>
                  <a:ext cx="1807206" cy="1306748"/>
                </a:xfrm>
                <a:prstGeom prst="rect">
                  <a:avLst/>
                </a:prstGeom>
                <a:noFill/>
                <a:ln cap="flat">
                  <a:noFill/>
                </a:ln>
              </p:spPr>
            </p:pic>
            <p:grpSp>
              <p:nvGrpSpPr>
                <p:cNvPr id="21" name="Group 20"/>
                <p:cNvGrpSpPr/>
                <p:nvPr/>
              </p:nvGrpSpPr>
              <p:grpSpPr>
                <a:xfrm>
                  <a:off x="3346608" y="1714516"/>
                  <a:ext cx="1851920" cy="1339080"/>
                  <a:chOff x="3346608" y="1714516"/>
                  <a:chExt cx="1851920" cy="1339080"/>
                </a:xfrm>
              </p:grpSpPr>
              <p:pic>
                <p:nvPicPr>
                  <p:cNvPr id="34" name="Picture 5"/>
                  <p:cNvPicPr>
                    <a:picLocks noChangeAspect="1"/>
                  </p:cNvPicPr>
                  <p:nvPr/>
                </p:nvPicPr>
                <p:blipFill>
                  <a:blip r:embed="rId9">
                    <a:extLst>
                      <a:ext uri="{BEBA8EAE-BF5A-486C-A8C5-ECC9F3942E4B}">
                        <a14:imgProps xmlns:a14="http://schemas.microsoft.com/office/drawing/2010/main">
                          <a14:imgLayer r:embed="rId7">
                            <a14:imgEffect>
                              <a14:brightnessContrast bright="-6000"/>
                            </a14:imgEffect>
                          </a14:imgLayer>
                        </a14:imgProps>
                      </a:ext>
                      <a:ext uri="{28A0092B-C50C-407E-A947-70E740481C1C}">
                        <a14:useLocalDpi xmlns:a14="http://schemas.microsoft.com/office/drawing/2010/main" val="0"/>
                      </a:ext>
                    </a:extLst>
                  </a:blip>
                  <a:stretch>
                    <a:fillRect/>
                  </a:stretch>
                </p:blipFill>
                <p:spPr>
                  <a:xfrm>
                    <a:off x="3346608" y="1714516"/>
                    <a:ext cx="1851920" cy="1339080"/>
                  </a:xfrm>
                  <a:prstGeom prst="rect">
                    <a:avLst/>
                  </a:prstGeom>
                  <a:noFill/>
                  <a:ln cap="flat">
                    <a:noFill/>
                  </a:ln>
                </p:spPr>
              </p:pic>
              <p:sp>
                <p:nvSpPr>
                  <p:cNvPr id="35" name="TextBox 4"/>
                  <p:cNvSpPr txBox="1"/>
                  <p:nvPr/>
                </p:nvSpPr>
                <p:spPr>
                  <a:xfrm>
                    <a:off x="3921368" y="1857958"/>
                    <a:ext cx="1193298" cy="558707"/>
                  </a:xfrm>
                  <a:prstGeom prst="rect">
                    <a:avLst/>
                  </a:prstGeom>
                  <a:noFill/>
                  <a:ln cap="flat">
                    <a:noFill/>
                  </a:ln>
                </p:spPr>
                <p:txBody>
                  <a:bodyPr vert="horz" wrap="square" lIns="68580" tIns="34290" rIns="68580" bIns="34290" anchor="t" anchorCtr="0" compatLnSpc="1">
                    <a:spAutoFit/>
                  </a:bodyPr>
                  <a:lstStyle/>
                  <a:p>
                    <a:pPr lvl="0">
                      <a:defRPr sz="1800" b="0" i="0" u="none" strike="noStrike" kern="0" cap="none" spc="0" baseline="0">
                        <a:solidFill>
                          <a:srgbClr val="000000"/>
                        </a:solidFill>
                        <a:uFillTx/>
                      </a:defRPr>
                    </a:pPr>
                    <a:r>
                      <a:rPr lang="en-GB" sz="1400" b="1" dirty="0">
                        <a:latin typeface="Century Gothic" pitchFamily="34"/>
                        <a:ea typeface=""/>
                        <a:cs typeface=""/>
                      </a:rPr>
                      <a:t>Significant</a:t>
                    </a:r>
                    <a:br>
                      <a:rPr lang="en-GB" sz="1400" b="1" dirty="0">
                        <a:latin typeface="Century Gothic" pitchFamily="34"/>
                        <a:ea typeface=""/>
                        <a:cs typeface=""/>
                      </a:rPr>
                    </a:br>
                    <a:r>
                      <a:rPr lang="en-GB" sz="1400" b="1" dirty="0">
                        <a:latin typeface="Century Gothic" pitchFamily="34"/>
                        <a:ea typeface=""/>
                        <a:cs typeface=""/>
                      </a:rPr>
                      <a:t>uplift in fraud</a:t>
                    </a:r>
                    <a:br>
                      <a:rPr lang="en-GB" sz="1400" b="1" dirty="0">
                        <a:latin typeface="Century Gothic" pitchFamily="34"/>
                        <a:ea typeface=""/>
                        <a:cs typeface=""/>
                      </a:rPr>
                    </a:br>
                    <a:r>
                      <a:rPr lang="en-GB" sz="1400" b="1" dirty="0">
                        <a:latin typeface="Century Gothic" pitchFamily="34"/>
                        <a:ea typeface=""/>
                        <a:cs typeface=""/>
                      </a:rPr>
                      <a:t>detection</a:t>
                    </a:r>
                  </a:p>
                </p:txBody>
              </p:sp>
            </p:grpSp>
            <p:grpSp>
              <p:nvGrpSpPr>
                <p:cNvPr id="22" name="Group 21"/>
                <p:cNvGrpSpPr/>
                <p:nvPr/>
              </p:nvGrpSpPr>
              <p:grpSpPr>
                <a:xfrm>
                  <a:off x="4701757" y="1687438"/>
                  <a:ext cx="1518295" cy="1784225"/>
                  <a:chOff x="4701757" y="1687438"/>
                  <a:chExt cx="1518295" cy="1784225"/>
                </a:xfrm>
              </p:grpSpPr>
              <p:pic>
                <p:nvPicPr>
                  <p:cNvPr id="32" name="Picture 6"/>
                  <p:cNvPicPr>
                    <a:picLocks noChangeAspect="1"/>
                  </p:cNvPicPr>
                  <p:nvPr/>
                </p:nvPicPr>
                <p:blipFill>
                  <a:blip r:embed="rId10">
                    <a:extLst>
                      <a:ext uri="{BEBA8EAE-BF5A-486C-A8C5-ECC9F3942E4B}">
                        <a14:imgProps xmlns:a14="http://schemas.microsoft.com/office/drawing/2010/main">
                          <a14:imgLayer r:embed="rId7">
                            <a14:imgEffect>
                              <a14:brightnessContrast bright="-3000"/>
                            </a14:imgEffect>
                          </a14:imgLayer>
                        </a14:imgProps>
                      </a:ext>
                      <a:ext uri="{28A0092B-C50C-407E-A947-70E740481C1C}">
                        <a14:useLocalDpi xmlns:a14="http://schemas.microsoft.com/office/drawing/2010/main" val="0"/>
                      </a:ext>
                    </a:extLst>
                  </a:blip>
                  <a:stretch>
                    <a:fillRect/>
                  </a:stretch>
                </p:blipFill>
                <p:spPr>
                  <a:xfrm rot="3131650">
                    <a:off x="4454710" y="1934485"/>
                    <a:ext cx="1784225" cy="1290131"/>
                  </a:xfrm>
                  <a:prstGeom prst="rect">
                    <a:avLst/>
                  </a:prstGeom>
                  <a:noFill/>
                  <a:ln cap="flat">
                    <a:noFill/>
                  </a:ln>
                </p:spPr>
              </p:pic>
              <p:sp>
                <p:nvSpPr>
                  <p:cNvPr id="33" name="TextBox 4"/>
                  <p:cNvSpPr txBox="1"/>
                  <p:nvPr/>
                </p:nvSpPr>
                <p:spPr>
                  <a:xfrm>
                    <a:off x="5189079" y="2129668"/>
                    <a:ext cx="1030973" cy="558708"/>
                  </a:xfrm>
                  <a:prstGeom prst="rect">
                    <a:avLst/>
                  </a:prstGeom>
                  <a:noFill/>
                  <a:ln cap="flat">
                    <a:noFill/>
                  </a:ln>
                </p:spPr>
                <p:txBody>
                  <a:bodyPr vert="horz" wrap="square" lIns="68580" tIns="34290" rIns="68580" bIns="34290" anchor="t" anchorCtr="0" compatLnSpc="1">
                    <a:spAutoFit/>
                  </a:bodyPr>
                  <a:lstStyle/>
                  <a:p>
                    <a:pPr lvl="0">
                      <a:defRPr sz="1800" b="0" i="0" u="none" strike="noStrike" kern="0" cap="none" spc="0" baseline="0">
                        <a:solidFill>
                          <a:srgbClr val="000000"/>
                        </a:solidFill>
                        <a:uFillTx/>
                      </a:defRPr>
                    </a:pPr>
                    <a:r>
                      <a:rPr lang="en-GB" sz="1400" b="1" dirty="0">
                        <a:latin typeface="Century Gothic" pitchFamily="34"/>
                        <a:ea typeface=""/>
                        <a:cs typeface=""/>
                      </a:rPr>
                      <a:t>A stable,</a:t>
                    </a:r>
                    <a:br>
                      <a:rPr lang="en-GB" sz="1400" b="1" dirty="0">
                        <a:latin typeface="Century Gothic" pitchFamily="34"/>
                        <a:ea typeface=""/>
                        <a:cs typeface=""/>
                      </a:rPr>
                    </a:br>
                    <a:r>
                      <a:rPr lang="en-GB" sz="1400" b="1" dirty="0">
                        <a:latin typeface="Century Gothic" pitchFamily="34"/>
                        <a:ea typeface=""/>
                        <a:cs typeface=""/>
                      </a:rPr>
                      <a:t>secure</a:t>
                    </a:r>
                    <a:br>
                      <a:rPr lang="en-GB" sz="1400" b="1" dirty="0">
                        <a:latin typeface="Century Gothic" pitchFamily="34"/>
                        <a:ea typeface=""/>
                        <a:cs typeface=""/>
                      </a:rPr>
                    </a:br>
                    <a:r>
                      <a:rPr lang="en-GB" sz="1400" b="1" dirty="0">
                        <a:latin typeface="Century Gothic" pitchFamily="34"/>
                        <a:ea typeface=""/>
                        <a:cs typeface=""/>
                      </a:rPr>
                      <a:t>platform</a:t>
                    </a:r>
                  </a:p>
                </p:txBody>
              </p:sp>
            </p:grpSp>
            <p:grpSp>
              <p:nvGrpSpPr>
                <p:cNvPr id="23" name="Group 22"/>
                <p:cNvGrpSpPr/>
                <p:nvPr/>
              </p:nvGrpSpPr>
              <p:grpSpPr>
                <a:xfrm>
                  <a:off x="5218850" y="2686046"/>
                  <a:ext cx="1327534" cy="1746636"/>
                  <a:chOff x="5218850" y="2686046"/>
                  <a:chExt cx="1327534" cy="1746636"/>
                </a:xfrm>
              </p:grpSpPr>
              <p:pic>
                <p:nvPicPr>
                  <p:cNvPr id="30" name="Picture 7"/>
                  <p:cNvPicPr>
                    <a:picLocks noChangeAspect="1"/>
                  </p:cNvPicPr>
                  <p:nvPr/>
                </p:nvPicPr>
                <p:blipFill>
                  <a:blip r:embed="rId11">
                    <a:extLst>
                      <a:ext uri="{BEBA8EAE-BF5A-486C-A8C5-ECC9F3942E4B}">
                        <a14:imgProps xmlns:a14="http://schemas.microsoft.com/office/drawing/2010/main">
                          <a14:imgLayer r:embed="rId7">
                            <a14:imgEffect>
                              <a14:brightnessContrast bright="4000"/>
                            </a14:imgEffect>
                          </a14:imgLayer>
                        </a14:imgProps>
                      </a:ext>
                      <a:ext uri="{28A0092B-C50C-407E-A947-70E740481C1C}">
                        <a14:useLocalDpi xmlns:a14="http://schemas.microsoft.com/office/drawing/2010/main" val="0"/>
                      </a:ext>
                    </a:extLst>
                  </a:blip>
                  <a:stretch>
                    <a:fillRect/>
                  </a:stretch>
                </p:blipFill>
                <p:spPr>
                  <a:xfrm rot="6137581">
                    <a:off x="4977008" y="2927888"/>
                    <a:ext cx="1746636" cy="1262952"/>
                  </a:xfrm>
                  <a:prstGeom prst="rect">
                    <a:avLst/>
                  </a:prstGeom>
                  <a:noFill/>
                  <a:ln cap="flat">
                    <a:noFill/>
                  </a:ln>
                </p:spPr>
              </p:pic>
              <p:sp>
                <p:nvSpPr>
                  <p:cNvPr id="31" name="TextBox 4"/>
                  <p:cNvSpPr txBox="1"/>
                  <p:nvPr/>
                </p:nvSpPr>
                <p:spPr>
                  <a:xfrm>
                    <a:off x="5515411" y="3293781"/>
                    <a:ext cx="1030973" cy="895133"/>
                  </a:xfrm>
                  <a:prstGeom prst="rect">
                    <a:avLst/>
                  </a:prstGeom>
                  <a:noFill/>
                  <a:ln cap="flat">
                    <a:noFill/>
                  </a:ln>
                </p:spPr>
                <p:txBody>
                  <a:bodyPr vert="horz" wrap="square" lIns="68580" tIns="34290" rIns="68580" bIns="34290" anchor="t" anchorCtr="0" compatLnSpc="1">
                    <a:spAutoFit/>
                  </a:bodyPr>
                  <a:lstStyle/>
                  <a:p>
                    <a:pPr lvl="0" algn="ctr">
                      <a:defRPr sz="1800" b="0" i="0" u="none" strike="noStrike" kern="0" cap="none" spc="0" baseline="0">
                        <a:solidFill>
                          <a:srgbClr val="000000"/>
                        </a:solidFill>
                        <a:uFillTx/>
                      </a:defRPr>
                    </a:pPr>
                    <a:r>
                      <a:rPr lang="en-GB" sz="1400" b="1" dirty="0">
                        <a:latin typeface="Century Gothic" pitchFamily="34"/>
                        <a:ea typeface=""/>
                        <a:cs typeface=""/>
                      </a:rPr>
                      <a:t>Instant</a:t>
                    </a:r>
                    <a:br>
                      <a:rPr lang="en-GB" sz="1400" b="1" dirty="0">
                        <a:latin typeface="Century Gothic" pitchFamily="34"/>
                        <a:ea typeface=""/>
                        <a:cs typeface=""/>
                      </a:rPr>
                    </a:br>
                    <a:r>
                      <a:rPr lang="en-GB" sz="1400" b="1" dirty="0">
                        <a:latin typeface="Century Gothic" pitchFamily="34"/>
                        <a:ea typeface=""/>
                        <a:cs typeface=""/>
                      </a:rPr>
                      <a:t>introduction</a:t>
                    </a:r>
                    <a:br>
                      <a:rPr lang="en-GB" sz="1400" b="1" dirty="0">
                        <a:latin typeface="Century Gothic" pitchFamily="34"/>
                        <a:ea typeface=""/>
                        <a:cs typeface=""/>
                      </a:rPr>
                    </a:br>
                    <a:r>
                      <a:rPr lang="en-GB" sz="1400" b="1" dirty="0">
                        <a:latin typeface="Century Gothic" pitchFamily="34"/>
                        <a:ea typeface=""/>
                        <a:cs typeface=""/>
                      </a:rPr>
                      <a:t>of fraud</a:t>
                    </a:r>
                    <a:br>
                      <a:rPr lang="en-GB" sz="1400" b="1" dirty="0">
                        <a:latin typeface="Century Gothic" pitchFamily="34"/>
                        <a:ea typeface=""/>
                        <a:cs typeface=""/>
                      </a:rPr>
                    </a:br>
                    <a:r>
                      <a:rPr lang="en-GB" sz="1400" b="1" dirty="0">
                        <a:latin typeface="Century Gothic" pitchFamily="34"/>
                        <a:ea typeface=""/>
                        <a:cs typeface=""/>
                      </a:rPr>
                      <a:t>strategy</a:t>
                    </a:r>
                    <a:br>
                      <a:rPr lang="en-GB" sz="1400" b="1" dirty="0">
                        <a:latin typeface="Century Gothic" pitchFamily="34"/>
                        <a:ea typeface=""/>
                        <a:cs typeface=""/>
                      </a:rPr>
                    </a:br>
                    <a:r>
                      <a:rPr lang="en-GB" sz="1400" b="1" dirty="0">
                        <a:latin typeface="Century Gothic" pitchFamily="34"/>
                        <a:ea typeface=""/>
                        <a:cs typeface=""/>
                      </a:rPr>
                      <a:t>rules</a:t>
                    </a:r>
                  </a:p>
                </p:txBody>
              </p:sp>
            </p:grpSp>
            <p:grpSp>
              <p:nvGrpSpPr>
                <p:cNvPr id="24" name="Group 23"/>
                <p:cNvGrpSpPr/>
                <p:nvPr/>
              </p:nvGrpSpPr>
              <p:grpSpPr>
                <a:xfrm>
                  <a:off x="4477559" y="3904790"/>
                  <a:ext cx="1851920" cy="1339080"/>
                  <a:chOff x="4477559" y="3904790"/>
                  <a:chExt cx="1851920" cy="1339080"/>
                </a:xfrm>
              </p:grpSpPr>
              <p:pic>
                <p:nvPicPr>
                  <p:cNvPr id="28" name="Picture 8"/>
                  <p:cNvPicPr>
                    <a:picLocks noChangeAspect="1"/>
                  </p:cNvPicPr>
                  <p:nvPr/>
                </p:nvPicPr>
                <p:blipFill>
                  <a:blip r:embed="rId12">
                    <a:extLst>
                      <a:ext uri="{BEBA8EAE-BF5A-486C-A8C5-ECC9F3942E4B}">
                        <a14:imgProps xmlns:a14="http://schemas.microsoft.com/office/drawing/2010/main">
                          <a14:imgLayer r:embed="rId7">
                            <a14:imgEffect>
                              <a14:brightnessContrast bright="7000"/>
                            </a14:imgEffect>
                          </a14:imgLayer>
                        </a14:imgProps>
                      </a:ext>
                      <a:ext uri="{28A0092B-C50C-407E-A947-70E740481C1C}">
                        <a14:useLocalDpi xmlns:a14="http://schemas.microsoft.com/office/drawing/2010/main" val="0"/>
                      </a:ext>
                    </a:extLst>
                  </a:blip>
                  <a:stretch>
                    <a:fillRect/>
                  </a:stretch>
                </p:blipFill>
                <p:spPr>
                  <a:xfrm rot="9260671">
                    <a:off x="4477559" y="3904790"/>
                    <a:ext cx="1851920" cy="1339080"/>
                  </a:xfrm>
                  <a:prstGeom prst="rect">
                    <a:avLst/>
                  </a:prstGeom>
                  <a:noFill/>
                  <a:ln cap="flat">
                    <a:noFill/>
                  </a:ln>
                </p:spPr>
              </p:pic>
              <p:sp>
                <p:nvSpPr>
                  <p:cNvPr id="29" name="TextBox 4"/>
                  <p:cNvSpPr txBox="1"/>
                  <p:nvPr/>
                </p:nvSpPr>
                <p:spPr>
                  <a:xfrm>
                    <a:off x="4637572" y="4444059"/>
                    <a:ext cx="1287343" cy="726920"/>
                  </a:xfrm>
                  <a:prstGeom prst="rect">
                    <a:avLst/>
                  </a:prstGeom>
                  <a:noFill/>
                  <a:ln cap="flat">
                    <a:noFill/>
                  </a:ln>
                </p:spPr>
                <p:txBody>
                  <a:bodyPr vert="horz" wrap="square" lIns="68580" tIns="34290" rIns="68580" bIns="34290" anchor="t" anchorCtr="0" compatLnSpc="1">
                    <a:spAutoFit/>
                  </a:bodyPr>
                  <a:lstStyle/>
                  <a:p>
                    <a:pPr lvl="0" algn="ctr">
                      <a:defRPr sz="1800" b="0" i="0" u="none" strike="noStrike" kern="0" cap="none" spc="0" baseline="0">
                        <a:solidFill>
                          <a:srgbClr val="000000"/>
                        </a:solidFill>
                        <a:uFillTx/>
                      </a:defRPr>
                    </a:pPr>
                    <a:r>
                      <a:rPr lang="en-GB" sz="1400" b="1" dirty="0">
                        <a:latin typeface="Century Gothic" pitchFamily="34"/>
                        <a:ea typeface=""/>
                        <a:cs typeface=""/>
                      </a:rPr>
                      <a:t>Easy</a:t>
                    </a:r>
                    <a:br>
                      <a:rPr lang="en-GB" sz="1400" b="1" dirty="0">
                        <a:latin typeface="Century Gothic" pitchFamily="34"/>
                        <a:ea typeface=""/>
                        <a:cs typeface=""/>
                      </a:rPr>
                    </a:br>
                    <a:r>
                      <a:rPr lang="en-GB" sz="1400" b="1" dirty="0">
                        <a:latin typeface="Century Gothic" pitchFamily="34"/>
                        <a:ea typeface=""/>
                        <a:cs typeface=""/>
                      </a:rPr>
                      <a:t>integration </a:t>
                    </a:r>
                    <a:br>
                      <a:rPr lang="en-GB" sz="1400" b="1" dirty="0">
                        <a:latin typeface="Century Gothic" pitchFamily="34"/>
                        <a:ea typeface=""/>
                        <a:cs typeface=""/>
                      </a:rPr>
                    </a:br>
                    <a:r>
                      <a:rPr lang="en-GB" sz="1400" b="1" dirty="0">
                        <a:latin typeface="Century Gothic" pitchFamily="34"/>
                        <a:ea typeface=""/>
                        <a:cs typeface=""/>
                      </a:rPr>
                      <a:t>with existing </a:t>
                    </a:r>
                    <a:br>
                      <a:rPr lang="en-GB" sz="1400" b="1" dirty="0">
                        <a:latin typeface="Century Gothic" pitchFamily="34"/>
                        <a:ea typeface=""/>
                        <a:cs typeface=""/>
                      </a:rPr>
                    </a:br>
                    <a:r>
                      <a:rPr lang="en-GB" sz="1400" b="1" dirty="0">
                        <a:latin typeface="Century Gothic" pitchFamily="34"/>
                        <a:ea typeface=""/>
                        <a:cs typeface=""/>
                      </a:rPr>
                      <a:t>systems</a:t>
                    </a:r>
                  </a:p>
                </p:txBody>
              </p:sp>
            </p:grpSp>
            <p:grpSp>
              <p:nvGrpSpPr>
                <p:cNvPr id="25" name="Group 24"/>
                <p:cNvGrpSpPr/>
                <p:nvPr/>
              </p:nvGrpSpPr>
              <p:grpSpPr>
                <a:xfrm>
                  <a:off x="2763617" y="2197922"/>
                  <a:ext cx="1304244" cy="1803743"/>
                  <a:chOff x="2763617" y="2197922"/>
                  <a:chExt cx="1304244" cy="1803743"/>
                </a:xfrm>
              </p:grpSpPr>
              <p:pic>
                <p:nvPicPr>
                  <p:cNvPr id="26" name="Picture 4"/>
                  <p:cNvPicPr>
                    <a:picLocks noChangeAspect="1"/>
                  </p:cNvPicPr>
                  <p:nvPr/>
                </p:nvPicPr>
                <p:blipFill>
                  <a:blip r:embed="rId13">
                    <a:extLst>
                      <a:ext uri="{BEBA8EAE-BF5A-486C-A8C5-ECC9F3942E4B}">
                        <a14:imgProps xmlns:a14="http://schemas.microsoft.com/office/drawing/2010/main">
                          <a14:imgLayer r:embed="rId7">
                            <a14:imgEffect>
                              <a14:brightnessContrast bright="19000"/>
                            </a14:imgEffect>
                          </a14:imgLayer>
                        </a14:imgProps>
                      </a:ext>
                      <a:ext uri="{28A0092B-C50C-407E-A947-70E740481C1C}">
                        <a14:useLocalDpi xmlns:a14="http://schemas.microsoft.com/office/drawing/2010/main" val="0"/>
                      </a:ext>
                    </a:extLst>
                  </a:blip>
                  <a:stretch>
                    <a:fillRect/>
                  </a:stretch>
                </p:blipFill>
                <p:spPr>
                  <a:xfrm rot="18509379">
                    <a:off x="2513867" y="2447672"/>
                    <a:ext cx="1803743" cy="1304244"/>
                  </a:xfrm>
                  <a:prstGeom prst="rect">
                    <a:avLst/>
                  </a:prstGeom>
                  <a:noFill/>
                  <a:ln cap="flat">
                    <a:noFill/>
                  </a:ln>
                </p:spPr>
              </p:pic>
              <p:sp>
                <p:nvSpPr>
                  <p:cNvPr id="27" name="TextBox 4"/>
                  <p:cNvSpPr txBox="1"/>
                  <p:nvPr/>
                </p:nvSpPr>
                <p:spPr>
                  <a:xfrm>
                    <a:off x="2864668" y="2475862"/>
                    <a:ext cx="1122095" cy="726920"/>
                  </a:xfrm>
                  <a:prstGeom prst="rect">
                    <a:avLst/>
                  </a:prstGeom>
                  <a:noFill/>
                  <a:ln cap="flat">
                    <a:noFill/>
                  </a:ln>
                </p:spPr>
                <p:txBody>
                  <a:bodyPr vert="horz" wrap="square" lIns="68580" tIns="34290" rIns="68580" bIns="34290" anchor="t" anchorCtr="0" compatLnSpc="1">
                    <a:spAutoFit/>
                  </a:bodyPr>
                  <a:lstStyle/>
                  <a:p>
                    <a:pPr lvl="0" algn="ctr">
                      <a:defRPr sz="1800" b="0" i="0" u="none" strike="noStrike" kern="0" cap="none" spc="0" baseline="0">
                        <a:solidFill>
                          <a:srgbClr val="000000"/>
                        </a:solidFill>
                        <a:uFillTx/>
                      </a:defRPr>
                    </a:pPr>
                    <a:r>
                      <a:rPr lang="en-GB" sz="1400" b="1" dirty="0">
                        <a:latin typeface="Century Gothic" pitchFamily="34"/>
                        <a:ea typeface=""/>
                        <a:cs typeface=""/>
                      </a:rPr>
                      <a:t>Proactive system than informs you </a:t>
                    </a:r>
                  </a:p>
                  <a:p>
                    <a:pPr lvl="0" algn="ctr">
                      <a:defRPr sz="1800" b="0" i="0" u="none" strike="noStrike" kern="0" cap="none" spc="0" baseline="0">
                        <a:solidFill>
                          <a:srgbClr val="000000"/>
                        </a:solidFill>
                        <a:uFillTx/>
                      </a:defRPr>
                    </a:pPr>
                    <a:r>
                      <a:rPr lang="en-GB" sz="1400" b="1" dirty="0">
                        <a:latin typeface="Century Gothic" pitchFamily="34"/>
                        <a:ea typeface=""/>
                        <a:cs typeface=""/>
                      </a:rPr>
                      <a:t>of changes </a:t>
                    </a:r>
                  </a:p>
                </p:txBody>
              </p:sp>
            </p:grpSp>
          </p:grpSp>
        </p:grpSp>
        <p:sp>
          <p:nvSpPr>
            <p:cNvPr id="36" name="TextBox 4"/>
            <p:cNvSpPr txBox="1"/>
            <p:nvPr/>
          </p:nvSpPr>
          <p:spPr>
            <a:xfrm>
              <a:off x="3651086" y="4652468"/>
              <a:ext cx="1030973" cy="558707"/>
            </a:xfrm>
            <a:prstGeom prst="rect">
              <a:avLst/>
            </a:prstGeom>
            <a:noFill/>
            <a:ln cap="flat">
              <a:noFill/>
            </a:ln>
          </p:spPr>
          <p:txBody>
            <a:bodyPr vert="horz" wrap="square" lIns="68580" tIns="34290" rIns="68580" bIns="34290" anchor="t" anchorCtr="0" compatLnSpc="1">
              <a:spAutoFit/>
            </a:bodyPr>
            <a:lstStyle/>
            <a:p>
              <a:pPr lvl="0" algn="ctr">
                <a:defRPr sz="1800" b="0" i="0" u="none" strike="noStrike" kern="0" cap="none" spc="0" baseline="0">
                  <a:solidFill>
                    <a:srgbClr val="000000"/>
                  </a:solidFill>
                  <a:uFillTx/>
                </a:defRPr>
              </a:pPr>
              <a:r>
                <a:rPr lang="en-GB" sz="1400" b="1" dirty="0">
                  <a:latin typeface="Century Gothic" pitchFamily="34"/>
                  <a:ea typeface=""/>
                  <a:cs typeface=""/>
                </a:rPr>
                <a:t>Flexible</a:t>
              </a:r>
              <a:br>
                <a:rPr lang="en-GB" sz="1400" b="1" dirty="0">
                  <a:latin typeface="Century Gothic" pitchFamily="34"/>
                  <a:ea typeface=""/>
                  <a:cs typeface=""/>
                </a:rPr>
              </a:br>
              <a:r>
                <a:rPr lang="en-GB" sz="1400" b="1" dirty="0">
                  <a:latin typeface="Century Gothic" pitchFamily="34"/>
                  <a:ea typeface=""/>
                  <a:cs typeface=""/>
                </a:rPr>
                <a:t>workflow &amp;</a:t>
              </a:r>
              <a:br>
                <a:rPr lang="en-GB" sz="1400" b="1" dirty="0">
                  <a:latin typeface="Century Gothic" pitchFamily="34"/>
                  <a:ea typeface=""/>
                  <a:cs typeface=""/>
                </a:rPr>
              </a:br>
              <a:r>
                <a:rPr lang="en-GB" sz="1400" b="1" dirty="0">
                  <a:latin typeface="Century Gothic" pitchFamily="34"/>
                  <a:ea typeface=""/>
                  <a:cs typeface=""/>
                </a:rPr>
                <a:t>prioritisation</a:t>
              </a:r>
            </a:p>
          </p:txBody>
        </p:sp>
        <p:sp>
          <p:nvSpPr>
            <p:cNvPr id="37" name="TextBox 4"/>
            <p:cNvSpPr txBox="1"/>
            <p:nvPr/>
          </p:nvSpPr>
          <p:spPr>
            <a:xfrm>
              <a:off x="4471043" y="5552260"/>
              <a:ext cx="1030973" cy="558707"/>
            </a:xfrm>
            <a:prstGeom prst="rect">
              <a:avLst/>
            </a:prstGeom>
            <a:noFill/>
            <a:ln cap="flat">
              <a:noFill/>
            </a:ln>
          </p:spPr>
          <p:txBody>
            <a:bodyPr vert="horz" wrap="square" lIns="68580" tIns="34290" rIns="68580" bIns="34290" anchor="t" anchorCtr="0" compatLnSpc="1">
              <a:spAutoFit/>
            </a:bodyPr>
            <a:lstStyle/>
            <a:p>
              <a:pPr lvl="0" algn="ctr">
                <a:defRPr sz="1800" b="0" i="0" u="none" strike="noStrike" kern="0" cap="none" spc="0" baseline="0">
                  <a:solidFill>
                    <a:srgbClr val="000000"/>
                  </a:solidFill>
                  <a:uFillTx/>
                </a:defRPr>
              </a:pPr>
              <a:r>
                <a:rPr lang="en-GB" sz="1400" b="1" dirty="0">
                  <a:latin typeface="Century Gothic" pitchFamily="34"/>
                  <a:ea typeface=""/>
                  <a:cs typeface=""/>
                </a:rPr>
                <a:t>Powerful</a:t>
              </a:r>
              <a:br>
                <a:rPr lang="en-GB" sz="1400" b="1" dirty="0">
                  <a:latin typeface="Century Gothic" pitchFamily="34"/>
                  <a:ea typeface=""/>
                  <a:cs typeface=""/>
                </a:rPr>
              </a:br>
              <a:r>
                <a:rPr lang="en-GB" sz="1400" b="1" dirty="0">
                  <a:latin typeface="Century Gothic" pitchFamily="34"/>
                  <a:ea typeface=""/>
                  <a:cs typeface=""/>
                </a:rPr>
                <a:t>matching </a:t>
              </a:r>
              <a:br>
                <a:rPr lang="en-GB" sz="1400" b="1" dirty="0">
                  <a:latin typeface="Century Gothic" pitchFamily="34"/>
                  <a:ea typeface=""/>
                  <a:cs typeface=""/>
                </a:rPr>
              </a:br>
              <a:r>
                <a:rPr lang="en-GB" sz="1400" b="1" dirty="0">
                  <a:latin typeface="Century Gothic" pitchFamily="34"/>
                  <a:ea typeface=""/>
                  <a:cs typeface=""/>
                </a:rPr>
                <a:t>&amp; filtering</a:t>
              </a:r>
            </a:p>
          </p:txBody>
        </p:sp>
      </p:grpSp>
      <p:pic>
        <p:nvPicPr>
          <p:cNvPr id="39" name="Pictur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41" name="TextBox 11"/>
          <p:cNvSpPr txBox="1"/>
          <p:nvPr/>
        </p:nvSpPr>
        <p:spPr>
          <a:xfrm>
            <a:off x="680734" y="2842685"/>
            <a:ext cx="2620509" cy="1569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03C1DB"/>
                </a:solidFill>
                <a:uFillTx/>
                <a:latin typeface="Century Gothic" pitchFamily="34"/>
                <a:ea typeface=""/>
                <a:cs typeface=""/>
              </a:rPr>
              <a:t>“A flexible</a:t>
            </a:r>
            <a:br>
              <a:rPr lang="en-GB" sz="2400" b="1" i="0" u="none" strike="noStrike" kern="1200" cap="none" spc="0" baseline="0" dirty="0">
                <a:solidFill>
                  <a:srgbClr val="03C1DB"/>
                </a:solidFill>
                <a:uFillTx/>
                <a:latin typeface="Century Gothic" pitchFamily="34"/>
                <a:ea typeface=""/>
                <a:cs typeface=""/>
              </a:rPr>
            </a:br>
            <a:r>
              <a:rPr lang="en-GB" sz="2400" b="1" i="0" u="none" strike="noStrike" kern="1200" cap="none" spc="0" baseline="0" dirty="0">
                <a:solidFill>
                  <a:srgbClr val="03C1DB"/>
                </a:solidFill>
                <a:uFillTx/>
                <a:latin typeface="Century Gothic" pitchFamily="34"/>
                <a:ea typeface=""/>
                <a:cs typeface=""/>
              </a:rPr>
              <a:t>one-world view</a:t>
            </a:r>
            <a:br>
              <a:rPr lang="en-GB" sz="2400" b="1" i="0" u="none" strike="noStrike" kern="1200" cap="none" spc="0" baseline="0" dirty="0">
                <a:solidFill>
                  <a:srgbClr val="03C1DB"/>
                </a:solidFill>
                <a:uFillTx/>
                <a:latin typeface="Century Gothic" pitchFamily="34"/>
                <a:ea typeface=""/>
                <a:cs typeface=""/>
              </a:rPr>
            </a:br>
            <a:r>
              <a:rPr lang="en-GB" sz="2400" b="1" i="0" u="none" strike="noStrike" kern="1200" cap="none" spc="0" baseline="0" dirty="0">
                <a:solidFill>
                  <a:srgbClr val="03C1DB"/>
                </a:solidFill>
                <a:uFillTx/>
                <a:latin typeface="Century Gothic" pitchFamily="34"/>
                <a:ea typeface=""/>
                <a:cs typeface=""/>
              </a:rPr>
              <a:t>to stop more</a:t>
            </a:r>
            <a:br>
              <a:rPr lang="en-GB" sz="2400" b="1" i="0" u="none" strike="noStrike" kern="1200" cap="none" spc="0" baseline="0" dirty="0">
                <a:solidFill>
                  <a:srgbClr val="03C1DB"/>
                </a:solidFill>
                <a:uFillTx/>
                <a:latin typeface="Century Gothic" pitchFamily="34"/>
                <a:ea typeface=""/>
                <a:cs typeface=""/>
              </a:rPr>
            </a:br>
            <a:r>
              <a:rPr lang="en-GB" sz="2400" b="1" i="0" u="none" strike="noStrike" kern="1200" cap="none" spc="0" baseline="0" dirty="0">
                <a:solidFill>
                  <a:srgbClr val="03C1DB"/>
                </a:solidFill>
                <a:uFillTx/>
                <a:latin typeface="Century Gothic" pitchFamily="34"/>
                <a:ea typeface=""/>
                <a:cs typeface=""/>
              </a:rPr>
              <a:t>fraud”</a:t>
            </a:r>
          </a:p>
        </p:txBody>
      </p:sp>
      <p:pic>
        <p:nvPicPr>
          <p:cNvPr id="38" name="Picture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8266" y="1449730"/>
            <a:ext cx="3402338" cy="1134752"/>
          </a:xfrm>
          <a:prstGeom prst="rect">
            <a:avLst/>
          </a:prstGeom>
        </p:spPr>
      </p:pic>
    </p:spTree>
    <p:extLst>
      <p:ext uri="{BB962C8B-B14F-4D97-AF65-F5344CB8AC3E}">
        <p14:creationId xmlns:p14="http://schemas.microsoft.com/office/powerpoint/2010/main" val="884850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6" name="TextBox 5"/>
          <p:cNvSpPr txBox="1"/>
          <p:nvPr/>
        </p:nvSpPr>
        <p:spPr>
          <a:xfrm>
            <a:off x="474345" y="1230426"/>
            <a:ext cx="5732145" cy="584775"/>
          </a:xfrm>
          <a:prstGeom prst="rect">
            <a:avLst/>
          </a:prstGeom>
          <a:noFill/>
        </p:spPr>
        <p:txBody>
          <a:bodyPr wrap="square" rtlCol="0">
            <a:spAutoFit/>
          </a:bodyPr>
          <a:lstStyle/>
          <a:p>
            <a:r>
              <a:rPr lang="en-GB" sz="1400" b="1" dirty="0">
                <a:solidFill>
                  <a:srgbClr val="03C1DB"/>
                </a:solidFill>
                <a:latin typeface="Century Gothic" panose="020B0502020202020204" pitchFamily="34" charset="0"/>
              </a:rPr>
              <a:t>		</a:t>
            </a:r>
          </a:p>
          <a:p>
            <a:endParaRPr lang="en-GB" dirty="0">
              <a:solidFill>
                <a:srgbClr val="03C1DB"/>
              </a:solidFill>
            </a:endParaRPr>
          </a:p>
        </p:txBody>
      </p:sp>
      <p:sp>
        <p:nvSpPr>
          <p:cNvPr id="2" name="Rectangle 1"/>
          <p:cNvSpPr/>
          <p:nvPr/>
        </p:nvSpPr>
        <p:spPr>
          <a:xfrm>
            <a:off x="235389" y="589264"/>
            <a:ext cx="6154523" cy="3077766"/>
          </a:xfrm>
          <a:prstGeom prst="rect">
            <a:avLst/>
          </a:prstGeom>
        </p:spPr>
        <p:txBody>
          <a:bodyPr wrap="square">
            <a:spAutoFit/>
          </a:bodyPr>
          <a:lstStyle/>
          <a:p>
            <a:endParaRPr lang="en-GB" sz="2000" dirty="0">
              <a:latin typeface="Gotham Rounded Bold"/>
            </a:endParaRPr>
          </a:p>
          <a:p>
            <a:endParaRPr lang="en-GB" sz="2000" dirty="0">
              <a:latin typeface="Gotham Rounded Bold"/>
            </a:endParaRPr>
          </a:p>
          <a:p>
            <a:endParaRPr lang="en-GB" sz="2800" b="1" dirty="0">
              <a:solidFill>
                <a:srgbClr val="03C1DB"/>
              </a:solidFill>
              <a:latin typeface="Century Gothic" panose="020B0502020202020204" pitchFamily="34" charset="0"/>
            </a:endParaRPr>
          </a:p>
          <a:p>
            <a:endParaRPr lang="en-GB" sz="2800" b="1" dirty="0">
              <a:solidFill>
                <a:srgbClr val="03C1DB"/>
              </a:solidFill>
              <a:latin typeface="Century Gothic" panose="020B0502020202020204" pitchFamily="34" charset="0"/>
            </a:endParaRPr>
          </a:p>
          <a:p>
            <a:r>
              <a:rPr lang="en-GB" sz="1400" b="1" dirty="0">
                <a:latin typeface="Century Gothic" panose="020B0502020202020204" pitchFamily="34" charset="0"/>
              </a:rPr>
              <a:t>AppCheck is the fraud prevention and application verification solution, powered by the intelligence gathered as part of the National Fraud Initiative. </a:t>
            </a:r>
          </a:p>
          <a:p>
            <a:r>
              <a:rPr lang="en-GB" sz="1400" b="1" dirty="0">
                <a:latin typeface="Century Gothic" panose="020B0502020202020204" pitchFamily="34" charset="0"/>
              </a:rPr>
              <a:t>By validating and authenticating an individual against one of the most sophisticated data sets available. AppCheck can help your organisation reduce the number of fraudulent or mistaken claims made each year. </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389" y="1192884"/>
            <a:ext cx="2724910" cy="908817"/>
          </a:xfrm>
          <a:prstGeom prst="rect">
            <a:avLst/>
          </a:prstGeom>
        </p:spPr>
      </p:pic>
      <p:pic>
        <p:nvPicPr>
          <p:cNvPr id="3" name="Picture 2"/>
          <p:cNvPicPr>
            <a:picLocks noChangeAspect="1"/>
          </p:cNvPicPr>
          <p:nvPr/>
        </p:nvPicPr>
        <p:blipFill rotWithShape="1">
          <a:blip r:embed="rId7"/>
          <a:srcRect l="2890" t="4178" r="7637" b="7772"/>
          <a:stretch/>
        </p:blipFill>
        <p:spPr>
          <a:xfrm>
            <a:off x="6445446" y="1508384"/>
            <a:ext cx="2320602" cy="1771263"/>
          </a:xfrm>
          <a:prstGeom prst="rect">
            <a:avLst/>
          </a:prstGeom>
        </p:spPr>
      </p:pic>
      <p:sp>
        <p:nvSpPr>
          <p:cNvPr id="8" name="Rectangle 7"/>
          <p:cNvSpPr/>
          <p:nvPr/>
        </p:nvSpPr>
        <p:spPr>
          <a:xfrm>
            <a:off x="99135" y="3667030"/>
            <a:ext cx="8945729" cy="2700739"/>
          </a:xfrm>
          <a:prstGeom prst="rect">
            <a:avLst/>
          </a:prstGeom>
        </p:spPr>
        <p:txBody>
          <a:bodyPr wrap="square">
            <a:spAutoFit/>
          </a:bodyPr>
          <a:lstStyle/>
          <a:p>
            <a:pPr marL="285750" lvl="0" indent="-285750">
              <a:buClr>
                <a:schemeClr val="dk1"/>
              </a:buClr>
              <a:buSzPct val="100000"/>
              <a:buFont typeface="Arial"/>
              <a:buChar char="•"/>
            </a:pPr>
            <a:r>
              <a:rPr lang="en-GB" sz="1200" dirty="0">
                <a:solidFill>
                  <a:schemeClr val="dk1"/>
                </a:solidFill>
                <a:latin typeface="Century Gothic" panose="020B0502020202020204" pitchFamily="34" charset="0"/>
                <a:ea typeface="Arial"/>
                <a:cs typeface="Arial"/>
                <a:sym typeface="Arial"/>
              </a:rPr>
              <a:t>Every new application to an organisation brings a hidden risk that they are not who they say they are or that they fail to declare all the relevant information.</a:t>
            </a:r>
          </a:p>
          <a:p>
            <a:pPr lvl="0">
              <a:buClr>
                <a:schemeClr val="dk1"/>
              </a:buClr>
              <a:buSzPct val="100000"/>
            </a:pPr>
            <a:endParaRPr lang="en-GB" sz="1200" dirty="0">
              <a:solidFill>
                <a:schemeClr val="dk1"/>
              </a:solidFill>
              <a:latin typeface="Century Gothic" panose="020B0502020202020204" pitchFamily="34" charset="0"/>
              <a:ea typeface="Arial"/>
              <a:cs typeface="Arial"/>
              <a:sym typeface="Arial"/>
            </a:endParaRPr>
          </a:p>
          <a:p>
            <a:pPr marL="285750" lvl="0" indent="-285750">
              <a:spcBef>
                <a:spcPts val="900"/>
              </a:spcBef>
              <a:buClr>
                <a:schemeClr val="dk1"/>
              </a:buClr>
              <a:buSzPct val="100000"/>
              <a:buFont typeface="Arial"/>
              <a:buChar char="•"/>
            </a:pPr>
            <a:r>
              <a:rPr lang="en-GB" sz="1200" dirty="0">
                <a:solidFill>
                  <a:schemeClr val="dk1"/>
                </a:solidFill>
                <a:latin typeface="Century Gothic" panose="020B0502020202020204" pitchFamily="34" charset="0"/>
                <a:ea typeface="Arial"/>
                <a:cs typeface="Arial"/>
                <a:sym typeface="Arial"/>
              </a:rPr>
              <a:t>AppCheck helps reduce these risks and streamlines the process of checking applications as it is designed to help prevent fraud at the point of application.</a:t>
            </a:r>
          </a:p>
          <a:p>
            <a:pPr lvl="0">
              <a:spcBef>
                <a:spcPts val="900"/>
              </a:spcBef>
              <a:buClr>
                <a:schemeClr val="dk1"/>
              </a:buClr>
              <a:buSzPct val="100000"/>
            </a:pPr>
            <a:endParaRPr lang="en-GB" sz="1200" dirty="0">
              <a:solidFill>
                <a:schemeClr val="dk1"/>
              </a:solidFill>
              <a:latin typeface="Century Gothic" panose="020B0502020202020204" pitchFamily="34" charset="0"/>
              <a:ea typeface="Arial"/>
              <a:cs typeface="Arial"/>
              <a:sym typeface="Arial"/>
            </a:endParaRPr>
          </a:p>
          <a:p>
            <a:pPr marL="285750" lvl="0" indent="-285750">
              <a:spcBef>
                <a:spcPts val="900"/>
              </a:spcBef>
              <a:buClr>
                <a:schemeClr val="dk1"/>
              </a:buClr>
              <a:buSzPct val="100000"/>
              <a:buFont typeface="Arial"/>
              <a:buChar char="•"/>
            </a:pPr>
            <a:r>
              <a:rPr lang="en-GB" sz="1200" dirty="0">
                <a:solidFill>
                  <a:schemeClr val="dk1"/>
                </a:solidFill>
                <a:latin typeface="Century Gothic" panose="020B0502020202020204" pitchFamily="34" charset="0"/>
                <a:ea typeface="Arial"/>
                <a:cs typeface="Arial"/>
                <a:sym typeface="Arial"/>
              </a:rPr>
              <a:t>Appcheck searches using the NFI unique data insights and expertise against comprehensive immigration, entitlement and identity information instantly delivering matched results to you.</a:t>
            </a:r>
          </a:p>
          <a:p>
            <a:pPr lvl="0">
              <a:spcBef>
                <a:spcPts val="900"/>
              </a:spcBef>
              <a:buClr>
                <a:schemeClr val="dk1"/>
              </a:buClr>
              <a:buSzPct val="100000"/>
            </a:pPr>
            <a:endParaRPr lang="en-GB" sz="1200" dirty="0">
              <a:solidFill>
                <a:schemeClr val="dk1"/>
              </a:solidFill>
              <a:latin typeface="Century Gothic" panose="020B0502020202020204" pitchFamily="34" charset="0"/>
              <a:ea typeface="Arial"/>
              <a:cs typeface="Arial"/>
              <a:sym typeface="Arial"/>
            </a:endParaRPr>
          </a:p>
          <a:p>
            <a:pPr marL="285750" lvl="0" indent="-285750">
              <a:spcBef>
                <a:spcPts val="900"/>
              </a:spcBef>
              <a:buClr>
                <a:schemeClr val="dk1"/>
              </a:buClr>
              <a:buSzPct val="100000"/>
              <a:buFont typeface="Arial"/>
              <a:buChar char="•"/>
            </a:pPr>
            <a:r>
              <a:rPr lang="en-GB" sz="1200" dirty="0">
                <a:solidFill>
                  <a:schemeClr val="dk1"/>
                </a:solidFill>
                <a:latin typeface="Century Gothic" panose="020B0502020202020204" pitchFamily="34" charset="0"/>
                <a:ea typeface="Arial"/>
                <a:cs typeface="Arial"/>
                <a:sym typeface="Arial"/>
              </a:rPr>
              <a:t>The results either provide positive assurance of the applicant’s identity and status or indicates further investigation is required prior to application approval.</a:t>
            </a:r>
          </a:p>
        </p:txBody>
      </p:sp>
    </p:spTree>
    <p:extLst>
      <p:ext uri="{BB962C8B-B14F-4D97-AF65-F5344CB8AC3E}">
        <p14:creationId xmlns:p14="http://schemas.microsoft.com/office/powerpoint/2010/main" val="3591612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6" name="TextBox 5"/>
          <p:cNvSpPr txBox="1"/>
          <p:nvPr/>
        </p:nvSpPr>
        <p:spPr>
          <a:xfrm>
            <a:off x="-1160145" y="1248919"/>
            <a:ext cx="5732145" cy="584775"/>
          </a:xfrm>
          <a:prstGeom prst="rect">
            <a:avLst/>
          </a:prstGeom>
          <a:noFill/>
        </p:spPr>
        <p:txBody>
          <a:bodyPr wrap="square" rtlCol="0">
            <a:spAutoFit/>
          </a:bodyPr>
          <a:lstStyle/>
          <a:p>
            <a:r>
              <a:rPr lang="en-GB" sz="1400" b="1" dirty="0">
                <a:solidFill>
                  <a:srgbClr val="03C1DB"/>
                </a:solidFill>
                <a:latin typeface="Century Gothic" panose="020B0502020202020204" pitchFamily="34" charset="0"/>
              </a:rPr>
              <a:t>		</a:t>
            </a:r>
          </a:p>
          <a:p>
            <a:endParaRPr lang="en-GB" dirty="0">
              <a:solidFill>
                <a:srgbClr val="03C1DB"/>
              </a:solidFill>
            </a:endParaRPr>
          </a:p>
        </p:txBody>
      </p:sp>
      <p:grpSp>
        <p:nvGrpSpPr>
          <p:cNvPr id="9" name="Group 8">
            <a:extLst>
              <a:ext uri="{FF2B5EF4-FFF2-40B4-BE49-F238E27FC236}">
                <a16:creationId xmlns:a16="http://schemas.microsoft.com/office/drawing/2014/main" id="{867BB179-2407-45B1-9488-F6ADC13C237D}"/>
              </a:ext>
            </a:extLst>
          </p:cNvPr>
          <p:cNvGrpSpPr/>
          <p:nvPr/>
        </p:nvGrpSpPr>
        <p:grpSpPr>
          <a:xfrm>
            <a:off x="3564041" y="1546167"/>
            <a:ext cx="5000676" cy="4621877"/>
            <a:chOff x="2548833" y="2417048"/>
            <a:chExt cx="4179825" cy="4148336"/>
          </a:xfrm>
        </p:grpSpPr>
        <p:pic>
          <p:nvPicPr>
            <p:cNvPr id="11" name="Picture 10">
              <a:extLst>
                <a:ext uri="{FF2B5EF4-FFF2-40B4-BE49-F238E27FC236}">
                  <a16:creationId xmlns:a16="http://schemas.microsoft.com/office/drawing/2014/main" id="{013B8CEC-3E3F-4BEC-9F04-0CF78366E5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8833" y="2417048"/>
              <a:ext cx="4148336" cy="4148336"/>
            </a:xfrm>
            <a:prstGeom prst="rect">
              <a:avLst/>
            </a:prstGeom>
          </p:spPr>
        </p:pic>
        <p:grpSp>
          <p:nvGrpSpPr>
            <p:cNvPr id="12" name="Group 11">
              <a:extLst>
                <a:ext uri="{FF2B5EF4-FFF2-40B4-BE49-F238E27FC236}">
                  <a16:creationId xmlns:a16="http://schemas.microsoft.com/office/drawing/2014/main" id="{C9090BDE-C9E9-47AD-9B9F-B10C06EC45FC}"/>
                </a:ext>
              </a:extLst>
            </p:cNvPr>
            <p:cNvGrpSpPr/>
            <p:nvPr/>
          </p:nvGrpSpPr>
          <p:grpSpPr>
            <a:xfrm>
              <a:off x="2828435" y="2717130"/>
              <a:ext cx="3900223" cy="3503247"/>
              <a:chOff x="3782594" y="2691423"/>
              <a:chExt cx="3900223" cy="3503247"/>
            </a:xfrm>
          </p:grpSpPr>
          <p:sp>
            <p:nvSpPr>
              <p:cNvPr id="13" name="TextBox 4">
                <a:extLst>
                  <a:ext uri="{FF2B5EF4-FFF2-40B4-BE49-F238E27FC236}">
                    <a16:creationId xmlns:a16="http://schemas.microsoft.com/office/drawing/2014/main" id="{A8222D9F-99EE-49D1-B3BB-C67D019BD0AE}"/>
                  </a:ext>
                </a:extLst>
              </p:cNvPr>
              <p:cNvSpPr txBox="1"/>
              <p:nvPr/>
            </p:nvSpPr>
            <p:spPr>
              <a:xfrm>
                <a:off x="5009986" y="2691423"/>
                <a:ext cx="1030973" cy="543854"/>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200" b="1" dirty="0">
                    <a:solidFill>
                      <a:schemeClr val="tx1">
                        <a:lumMod val="65000"/>
                        <a:lumOff val="35000"/>
                      </a:schemeClr>
                    </a:solidFill>
                    <a:latin typeface="Century Gothic" pitchFamily="34"/>
                  </a:rPr>
                  <a:t>Reduce investigation costs</a:t>
                </a:r>
                <a:endParaRPr lang="en-GB" sz="1200" b="1" dirty="0">
                  <a:solidFill>
                    <a:schemeClr val="tx1">
                      <a:lumMod val="65000"/>
                      <a:lumOff val="35000"/>
                    </a:schemeClr>
                  </a:solidFill>
                  <a:latin typeface="Century Gothic" pitchFamily="34"/>
                  <a:ea typeface=""/>
                  <a:cs typeface=""/>
                </a:endParaRPr>
              </a:p>
            </p:txBody>
          </p:sp>
          <p:sp>
            <p:nvSpPr>
              <p:cNvPr id="14" name="TextBox 4">
                <a:extLst>
                  <a:ext uri="{FF2B5EF4-FFF2-40B4-BE49-F238E27FC236}">
                    <a16:creationId xmlns:a16="http://schemas.microsoft.com/office/drawing/2014/main" id="{0C7F28D8-B9A8-4939-B4FC-758CC2D6E9EA}"/>
                  </a:ext>
                </a:extLst>
              </p:cNvPr>
              <p:cNvSpPr txBox="1"/>
              <p:nvPr/>
            </p:nvSpPr>
            <p:spPr>
              <a:xfrm>
                <a:off x="6268688" y="3104478"/>
                <a:ext cx="1030973" cy="709600"/>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200" b="1" dirty="0">
                    <a:solidFill>
                      <a:schemeClr val="tx1">
                        <a:lumMod val="65000"/>
                        <a:lumOff val="35000"/>
                      </a:schemeClr>
                    </a:solidFill>
                    <a:latin typeface="Century Gothic" pitchFamily="34"/>
                    <a:ea typeface=""/>
                    <a:cs typeface=""/>
                  </a:rPr>
                  <a:t>Stop invalid claims at the point of application</a:t>
                </a:r>
              </a:p>
            </p:txBody>
          </p:sp>
          <p:sp>
            <p:nvSpPr>
              <p:cNvPr id="15" name="TextBox 4">
                <a:extLst>
                  <a:ext uri="{FF2B5EF4-FFF2-40B4-BE49-F238E27FC236}">
                    <a16:creationId xmlns:a16="http://schemas.microsoft.com/office/drawing/2014/main" id="{16A6FDED-8F1B-4622-8BC8-9832B8F01C79}"/>
                  </a:ext>
                </a:extLst>
              </p:cNvPr>
              <p:cNvSpPr txBox="1"/>
              <p:nvPr/>
            </p:nvSpPr>
            <p:spPr>
              <a:xfrm>
                <a:off x="6651844" y="4445047"/>
                <a:ext cx="1030973" cy="709600"/>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200" b="1" dirty="0">
                    <a:solidFill>
                      <a:schemeClr val="tx1">
                        <a:lumMod val="65000"/>
                        <a:lumOff val="35000"/>
                      </a:schemeClr>
                    </a:solidFill>
                    <a:latin typeface="Century Gothic" pitchFamily="34"/>
                    <a:ea typeface=""/>
                    <a:cs typeface=""/>
                  </a:rPr>
                  <a:t>Mitigate  employment legislation</a:t>
                </a:r>
                <a:br>
                  <a:rPr lang="en-GB" sz="1200" b="1" dirty="0">
                    <a:solidFill>
                      <a:schemeClr val="tx1">
                        <a:lumMod val="65000"/>
                        <a:lumOff val="35000"/>
                      </a:schemeClr>
                    </a:solidFill>
                    <a:latin typeface="Century Gothic" pitchFamily="34"/>
                    <a:ea typeface=""/>
                    <a:cs typeface=""/>
                  </a:rPr>
                </a:br>
                <a:r>
                  <a:rPr lang="en-GB" sz="1200" b="1" dirty="0">
                    <a:solidFill>
                      <a:schemeClr val="tx1">
                        <a:lumMod val="65000"/>
                        <a:lumOff val="35000"/>
                      </a:schemeClr>
                    </a:solidFill>
                    <a:latin typeface="Century Gothic" pitchFamily="34"/>
                    <a:ea typeface=""/>
                    <a:cs typeface=""/>
                  </a:rPr>
                  <a:t>breaches</a:t>
                </a:r>
              </a:p>
            </p:txBody>
          </p:sp>
          <p:sp>
            <p:nvSpPr>
              <p:cNvPr id="16" name="TextBox 4">
                <a:extLst>
                  <a:ext uri="{FF2B5EF4-FFF2-40B4-BE49-F238E27FC236}">
                    <a16:creationId xmlns:a16="http://schemas.microsoft.com/office/drawing/2014/main" id="{43587DF7-3196-4412-B6AF-851B6C0874D5}"/>
                  </a:ext>
                </a:extLst>
              </p:cNvPr>
              <p:cNvSpPr txBox="1"/>
              <p:nvPr/>
            </p:nvSpPr>
            <p:spPr>
              <a:xfrm>
                <a:off x="6018830" y="5485070"/>
                <a:ext cx="1030973" cy="709600"/>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200" b="1" dirty="0">
                    <a:solidFill>
                      <a:schemeClr val="tx1">
                        <a:lumMod val="65000"/>
                        <a:lumOff val="35000"/>
                      </a:schemeClr>
                    </a:solidFill>
                    <a:latin typeface="Century Gothic" pitchFamily="34"/>
                    <a:ea typeface=""/>
                    <a:cs typeface=""/>
                  </a:rPr>
                  <a:t>Identify genuine applicants faster</a:t>
                </a:r>
              </a:p>
            </p:txBody>
          </p:sp>
          <p:sp>
            <p:nvSpPr>
              <p:cNvPr id="17" name="TextBox 4">
                <a:extLst>
                  <a:ext uri="{FF2B5EF4-FFF2-40B4-BE49-F238E27FC236}">
                    <a16:creationId xmlns:a16="http://schemas.microsoft.com/office/drawing/2014/main" id="{E02BC41B-6D3F-4B8D-9B32-2D8525837392}"/>
                  </a:ext>
                </a:extLst>
              </p:cNvPr>
              <p:cNvSpPr txBox="1"/>
              <p:nvPr/>
            </p:nvSpPr>
            <p:spPr>
              <a:xfrm>
                <a:off x="3907469" y="3404079"/>
                <a:ext cx="1030973" cy="543854"/>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200" b="1" dirty="0">
                    <a:solidFill>
                      <a:schemeClr val="tx1">
                        <a:lumMod val="65000"/>
                        <a:lumOff val="35000"/>
                      </a:schemeClr>
                    </a:solidFill>
                    <a:latin typeface="Century Gothic" pitchFamily="34"/>
                    <a:ea typeface=""/>
                    <a:cs typeface=""/>
                  </a:rPr>
                  <a:t>Ratify your governance processes</a:t>
                </a:r>
              </a:p>
            </p:txBody>
          </p:sp>
          <p:sp>
            <p:nvSpPr>
              <p:cNvPr id="19" name="TextBox 4">
                <a:extLst>
                  <a:ext uri="{FF2B5EF4-FFF2-40B4-BE49-F238E27FC236}">
                    <a16:creationId xmlns:a16="http://schemas.microsoft.com/office/drawing/2014/main" id="{4D02AC85-A6F8-42CC-A8F2-6A36A86870F4}"/>
                  </a:ext>
                </a:extLst>
              </p:cNvPr>
              <p:cNvSpPr txBox="1"/>
              <p:nvPr/>
            </p:nvSpPr>
            <p:spPr>
              <a:xfrm>
                <a:off x="3782594" y="4465509"/>
                <a:ext cx="748303" cy="1041091"/>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200" b="1" dirty="0">
                    <a:solidFill>
                      <a:schemeClr val="tx1">
                        <a:lumMod val="65000"/>
                        <a:lumOff val="35000"/>
                      </a:schemeClr>
                    </a:solidFill>
                    <a:latin typeface="Century Gothic" pitchFamily="34"/>
                    <a:ea typeface=""/>
                    <a:cs typeface=""/>
                  </a:rPr>
                  <a:t>Reduce Risks and streamline your processes</a:t>
                </a:r>
              </a:p>
            </p:txBody>
          </p:sp>
          <p:sp>
            <p:nvSpPr>
              <p:cNvPr id="20" name="TextBox 4">
                <a:extLst>
                  <a:ext uri="{FF2B5EF4-FFF2-40B4-BE49-F238E27FC236}">
                    <a16:creationId xmlns:a16="http://schemas.microsoft.com/office/drawing/2014/main" id="{EE9EE57B-A0A0-4064-8A1A-AFE762FE2034}"/>
                  </a:ext>
                </a:extLst>
              </p:cNvPr>
              <p:cNvSpPr txBox="1"/>
              <p:nvPr/>
            </p:nvSpPr>
            <p:spPr>
              <a:xfrm>
                <a:off x="4598143" y="5638959"/>
                <a:ext cx="979016" cy="543854"/>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200" b="1" dirty="0">
                    <a:solidFill>
                      <a:schemeClr val="tx1">
                        <a:lumMod val="65000"/>
                        <a:lumOff val="35000"/>
                      </a:schemeClr>
                    </a:solidFill>
                    <a:latin typeface="Century Gothic" pitchFamily="34"/>
                    <a:ea typeface=""/>
                    <a:cs typeface=""/>
                  </a:rPr>
                  <a:t>Prioritise cases for investigation </a:t>
                </a:r>
              </a:p>
            </p:txBody>
          </p:sp>
        </p:grpSp>
      </p:grpSp>
      <p:pic>
        <p:nvPicPr>
          <p:cNvPr id="21" name="Picture 20">
            <a:extLst>
              <a:ext uri="{FF2B5EF4-FFF2-40B4-BE49-F238E27FC236}">
                <a16:creationId xmlns:a16="http://schemas.microsoft.com/office/drawing/2014/main" id="{49AD8029-E778-40C6-A61F-D131269408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472" y="1253813"/>
            <a:ext cx="2724910" cy="908817"/>
          </a:xfrm>
          <a:prstGeom prst="rect">
            <a:avLst/>
          </a:prstGeom>
        </p:spPr>
      </p:pic>
      <p:sp>
        <p:nvSpPr>
          <p:cNvPr id="22" name="TextBox 11">
            <a:extLst>
              <a:ext uri="{FF2B5EF4-FFF2-40B4-BE49-F238E27FC236}">
                <a16:creationId xmlns:a16="http://schemas.microsoft.com/office/drawing/2014/main" id="{FE2F1FF2-C491-4449-9412-E4049DAB5D18}"/>
              </a:ext>
            </a:extLst>
          </p:cNvPr>
          <p:cNvSpPr txBox="1"/>
          <p:nvPr/>
        </p:nvSpPr>
        <p:spPr>
          <a:xfrm>
            <a:off x="652898" y="2362707"/>
            <a:ext cx="2353115" cy="2223686"/>
          </a:xfrm>
          <a:prstGeom prst="rect">
            <a:avLst/>
          </a:prstGeom>
          <a:noFill/>
          <a:ln cap="flat">
            <a:noFill/>
          </a:ln>
        </p:spPr>
        <p:txBody>
          <a:bodyPr vert="horz" wrap="square" lIns="68580" tIns="34290" rIns="68580" bIns="34290" anchor="t" anchorCtr="0" compatLnSpc="1">
            <a:spAutoFit/>
          </a:bodyPr>
          <a:lstStyle/>
          <a:p>
            <a:pPr>
              <a:defRPr sz="1800" b="0" i="0" u="none" strike="noStrike" kern="0" cap="none" spc="0" baseline="0">
                <a:solidFill>
                  <a:srgbClr val="000000"/>
                </a:solidFill>
                <a:uFillTx/>
              </a:defRPr>
            </a:pPr>
            <a:r>
              <a:rPr lang="en-GB" sz="1350" b="1" dirty="0">
                <a:solidFill>
                  <a:srgbClr val="33C1D9"/>
                </a:solidFill>
                <a:latin typeface="Century Gothic" pitchFamily="34"/>
                <a:ea typeface=""/>
                <a:cs typeface=""/>
              </a:rPr>
              <a:t>“ </a:t>
            </a:r>
            <a:r>
              <a:rPr lang="en-GB" sz="2000" b="1" dirty="0">
                <a:solidFill>
                  <a:srgbClr val="33C1D9"/>
                </a:solidFill>
                <a:latin typeface="Century Gothic" pitchFamily="34"/>
                <a:ea typeface=""/>
                <a:cs typeface=""/>
              </a:rPr>
              <a:t>Stop fraud entering your organisation . Reduce risks and streamline your fraud prevention capability”</a:t>
            </a:r>
          </a:p>
        </p:txBody>
      </p:sp>
    </p:spTree>
    <p:extLst>
      <p:ext uri="{BB962C8B-B14F-4D97-AF65-F5344CB8AC3E}">
        <p14:creationId xmlns:p14="http://schemas.microsoft.com/office/powerpoint/2010/main" val="1543831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28620" y="1562099"/>
            <a:ext cx="3276600" cy="1137920"/>
          </a:xfrm>
          <a:prstGeom prst="ellipse">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3" name="Down Arrow 2"/>
          <p:cNvSpPr/>
          <p:nvPr/>
        </p:nvSpPr>
        <p:spPr>
          <a:xfrm>
            <a:off x="4254500" y="4348479"/>
            <a:ext cx="635000" cy="406400"/>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5" name="Group 4"/>
          <p:cNvGrpSpPr/>
          <p:nvPr/>
        </p:nvGrpSpPr>
        <p:grpSpPr>
          <a:xfrm>
            <a:off x="4119880" y="2787904"/>
            <a:ext cx="1143000" cy="1143000"/>
            <a:chOff x="2595880" y="1390904"/>
            <a:chExt cx="1143000" cy="1143000"/>
          </a:xfrm>
        </p:grpSpPr>
        <p:sp>
          <p:nvSpPr>
            <p:cNvPr id="13" name="Oval 12"/>
            <p:cNvSpPr/>
            <p:nvPr/>
          </p:nvSpPr>
          <p:spPr>
            <a:xfrm>
              <a:off x="2595880" y="1390904"/>
              <a:ext cx="1143000" cy="114300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Oval 8"/>
            <p:cNvSpPr/>
            <p:nvPr/>
          </p:nvSpPr>
          <p:spPr>
            <a:xfrm>
              <a:off x="2763268" y="1558292"/>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Name</a:t>
              </a:r>
            </a:p>
          </p:txBody>
        </p:sp>
      </p:grpSp>
      <p:grpSp>
        <p:nvGrpSpPr>
          <p:cNvPr id="6" name="Group 5"/>
          <p:cNvGrpSpPr/>
          <p:nvPr/>
        </p:nvGrpSpPr>
        <p:grpSpPr>
          <a:xfrm>
            <a:off x="3302000" y="1930399"/>
            <a:ext cx="1143000" cy="1143000"/>
            <a:chOff x="1778000" y="533399"/>
            <a:chExt cx="1143000" cy="1143000"/>
          </a:xfrm>
        </p:grpSpPr>
        <p:sp>
          <p:nvSpPr>
            <p:cNvPr id="11" name="Oval 10"/>
            <p:cNvSpPr/>
            <p:nvPr/>
          </p:nvSpPr>
          <p:spPr>
            <a:xfrm>
              <a:off x="1778000" y="533399"/>
              <a:ext cx="1143000" cy="114300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Oval 10"/>
            <p:cNvSpPr/>
            <p:nvPr/>
          </p:nvSpPr>
          <p:spPr>
            <a:xfrm>
              <a:off x="1945388" y="700787"/>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Date of Birth</a:t>
              </a:r>
            </a:p>
          </p:txBody>
        </p:sp>
      </p:grpSp>
      <p:grpSp>
        <p:nvGrpSpPr>
          <p:cNvPr id="7" name="Group 6"/>
          <p:cNvGrpSpPr/>
          <p:nvPr/>
        </p:nvGrpSpPr>
        <p:grpSpPr>
          <a:xfrm>
            <a:off x="4470399" y="1654046"/>
            <a:ext cx="1208101" cy="1173677"/>
            <a:chOff x="2946400" y="257047"/>
            <a:chExt cx="1143000" cy="1143000"/>
          </a:xfrm>
        </p:grpSpPr>
        <p:sp>
          <p:nvSpPr>
            <p:cNvPr id="9" name="Oval 8"/>
            <p:cNvSpPr/>
            <p:nvPr/>
          </p:nvSpPr>
          <p:spPr>
            <a:xfrm>
              <a:off x="2946400" y="257047"/>
              <a:ext cx="1143000" cy="114300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Oval 12"/>
            <p:cNvSpPr/>
            <p:nvPr/>
          </p:nvSpPr>
          <p:spPr>
            <a:xfrm>
              <a:off x="3113788" y="424435"/>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NINO</a:t>
              </a:r>
            </a:p>
          </p:txBody>
        </p:sp>
      </p:grpSp>
      <p:sp>
        <p:nvSpPr>
          <p:cNvPr id="8" name="Shape 7"/>
          <p:cNvSpPr/>
          <p:nvPr/>
        </p:nvSpPr>
        <p:spPr>
          <a:xfrm>
            <a:off x="2785650" y="1341119"/>
            <a:ext cx="3556000" cy="284480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17" name="Group 16"/>
          <p:cNvGrpSpPr/>
          <p:nvPr/>
        </p:nvGrpSpPr>
        <p:grpSpPr>
          <a:xfrm>
            <a:off x="3680246" y="776358"/>
            <a:ext cx="1143000" cy="1143000"/>
            <a:chOff x="1778000" y="533399"/>
            <a:chExt cx="1143000" cy="1143000"/>
          </a:xfrm>
          <a:solidFill>
            <a:schemeClr val="accent1"/>
          </a:solidFill>
        </p:grpSpPr>
        <p:sp>
          <p:nvSpPr>
            <p:cNvPr id="18" name="Oval 17"/>
            <p:cNvSpPr/>
            <p:nvPr/>
          </p:nvSpPr>
          <p:spPr>
            <a:xfrm>
              <a:off x="1778000" y="533399"/>
              <a:ext cx="1143000" cy="1143000"/>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Oval 10"/>
            <p:cNvSpPr/>
            <p:nvPr/>
          </p:nvSpPr>
          <p:spPr>
            <a:xfrm>
              <a:off x="1945388" y="700787"/>
              <a:ext cx="808224" cy="8082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Address</a:t>
              </a:r>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337" y="4917439"/>
            <a:ext cx="2852098" cy="87376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573" y="344791"/>
            <a:ext cx="1396667" cy="531388"/>
          </a:xfrm>
          <a:prstGeom prst="rect">
            <a:avLst/>
          </a:prstGeom>
        </p:spPr>
      </p:pic>
    </p:spTree>
    <p:extLst>
      <p:ext uri="{BB962C8B-B14F-4D97-AF65-F5344CB8AC3E}">
        <p14:creationId xmlns:p14="http://schemas.microsoft.com/office/powerpoint/2010/main" val="9691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50" presetClass="path" presetSubtype="0" accel="50000" decel="50000" fill="hold" nodeType="afterEffect">
                                  <p:stCondLst>
                                    <p:cond delay="0"/>
                                  </p:stCondLst>
                                  <p:childTnLst>
                                    <p:animMotion origin="layout" path="M 0.25156 -0.25 L 0.1257 -0.25 C 0.06927 -0.25 -8.33333E-7 -0.18078 -8.33333E-7 -0.1243 L -8.33333E-7 0.00163 " pathEditMode="relative" rAng="0" ptsTypes="AAAA">
                                      <p:cBhvr>
                                        <p:cTn id="9" dur="750" fill="hold"/>
                                        <p:tgtEl>
                                          <p:spTgt spid="5"/>
                                        </p:tgtEl>
                                        <p:attrNameLst>
                                          <p:attrName>ppt_x</p:attrName>
                                          <p:attrName>ppt_y</p:attrName>
                                        </p:attrNameLst>
                                      </p:cBhvr>
                                      <p:rCtr x="-12587" y="12569"/>
                                    </p:animMotion>
                                  </p:childTnLst>
                                </p:cTn>
                              </p:par>
                            </p:childTnLst>
                          </p:cTn>
                        </p:par>
                        <p:par>
                          <p:cTn id="10" fill="hold">
                            <p:stCondLst>
                              <p:cond delay="125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250"/>
                            </p:stCondLst>
                            <p:childTnLst>
                              <p:par>
                                <p:cTn id="14" presetID="50" presetClass="path" presetSubtype="0" accel="50000" decel="50000" fill="hold" nodeType="afterEffect">
                                  <p:stCondLst>
                                    <p:cond delay="0"/>
                                  </p:stCondLst>
                                  <p:childTnLst>
                                    <p:animMotion origin="layout" path="M -0.25 -0.25 L -0.125 -0.25 C -0.06893 -0.25 1.66667E-6 -0.18101 1.66667E-6 -0.125 L 1.66667E-6 -3.7037E-6 " pathEditMode="relative" rAng="0" ptsTypes="AAAA">
                                      <p:cBhvr>
                                        <p:cTn id="15" dur="750" fill="hold"/>
                                        <p:tgtEl>
                                          <p:spTgt spid="6"/>
                                        </p:tgtEl>
                                        <p:attrNameLst>
                                          <p:attrName>ppt_x</p:attrName>
                                          <p:attrName>ppt_y</p:attrName>
                                        </p:attrNameLst>
                                      </p:cBhvr>
                                      <p:rCtr x="12500" y="12500"/>
                                    </p:animMotion>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2000"/>
                            </p:stCondLst>
                            <p:childTnLst>
                              <p:par>
                                <p:cTn id="20" presetID="42" presetClass="path" presetSubtype="0" accel="50000" decel="50000" fill="hold" nodeType="afterEffect">
                                  <p:stCondLst>
                                    <p:cond delay="0"/>
                                  </p:stCondLst>
                                  <p:childTnLst>
                                    <p:animMotion origin="layout" path="M -1.11111E-6 -0.24954 L -1.11111E-6 0.00046 " pathEditMode="relative" rAng="0" ptsTypes="AA">
                                      <p:cBhvr>
                                        <p:cTn id="21" dur="500" fill="hold"/>
                                        <p:tgtEl>
                                          <p:spTgt spid="7"/>
                                        </p:tgtEl>
                                        <p:attrNameLst>
                                          <p:attrName>ppt_x</p:attrName>
                                          <p:attrName>ppt_y</p:attrName>
                                        </p:attrNameLst>
                                      </p:cBhvr>
                                      <p:rCtr x="0" y="12500"/>
                                    </p:animMotion>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2500"/>
                            </p:stCondLst>
                            <p:childTnLst>
                              <p:par>
                                <p:cTn id="26" presetID="42" presetClass="path" presetSubtype="0" accel="50000" decel="50000" fill="hold" nodeType="afterEffect">
                                  <p:stCondLst>
                                    <p:cond delay="0"/>
                                  </p:stCondLst>
                                  <p:childTnLst>
                                    <p:animMotion origin="layout" path="M -5.55556E-7 -0.25324 L -5.55556E-7 -0.00324 " pathEditMode="relative" rAng="0" ptsTypes="AA">
                                      <p:cBhvr>
                                        <p:cTn id="27" dur="500" fill="hold"/>
                                        <p:tgtEl>
                                          <p:spTgt spid="17"/>
                                        </p:tgtEl>
                                        <p:attrNameLst>
                                          <p:attrName>ppt_x</p:attrName>
                                          <p:attrName>ppt_y</p:attrName>
                                        </p:attrNameLst>
                                      </p:cBhvr>
                                      <p:rCtr x="0" y="12500"/>
                                    </p:animMotion>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894122" y="1864842"/>
            <a:ext cx="7286171" cy="280851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14"/>
          <p:cNvGrpSpPr/>
          <p:nvPr/>
        </p:nvGrpSpPr>
        <p:grpSpPr>
          <a:xfrm>
            <a:off x="2785650" y="750958"/>
            <a:ext cx="3556000" cy="5040245"/>
            <a:chOff x="2785650" y="750958"/>
            <a:chExt cx="3556000" cy="5040245"/>
          </a:xfrm>
        </p:grpSpPr>
        <p:sp>
          <p:nvSpPr>
            <p:cNvPr id="2" name="Oval 1"/>
            <p:cNvSpPr/>
            <p:nvPr/>
          </p:nvSpPr>
          <p:spPr>
            <a:xfrm>
              <a:off x="2928620" y="1562099"/>
              <a:ext cx="3276600" cy="1137920"/>
            </a:xfrm>
            <a:prstGeom prst="ellipse">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3" name="Down Arrow 2"/>
            <p:cNvSpPr/>
            <p:nvPr/>
          </p:nvSpPr>
          <p:spPr>
            <a:xfrm>
              <a:off x="4254500" y="4348479"/>
              <a:ext cx="635000" cy="406400"/>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5" name="Group 4"/>
            <p:cNvGrpSpPr/>
            <p:nvPr/>
          </p:nvGrpSpPr>
          <p:grpSpPr>
            <a:xfrm>
              <a:off x="4119880" y="2794254"/>
              <a:ext cx="1143000" cy="1143000"/>
              <a:chOff x="2595880" y="1390904"/>
              <a:chExt cx="1143000" cy="1143000"/>
            </a:xfrm>
          </p:grpSpPr>
          <p:sp>
            <p:nvSpPr>
              <p:cNvPr id="13" name="Oval 12"/>
              <p:cNvSpPr/>
              <p:nvPr/>
            </p:nvSpPr>
            <p:spPr>
              <a:xfrm>
                <a:off x="2595880" y="1390904"/>
                <a:ext cx="1143000" cy="114300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Oval 8"/>
              <p:cNvSpPr/>
              <p:nvPr/>
            </p:nvSpPr>
            <p:spPr>
              <a:xfrm>
                <a:off x="2763268" y="1558292"/>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Name</a:t>
                </a:r>
              </a:p>
            </p:txBody>
          </p:sp>
        </p:grpSp>
        <p:grpSp>
          <p:nvGrpSpPr>
            <p:cNvPr id="6" name="Group 5"/>
            <p:cNvGrpSpPr/>
            <p:nvPr/>
          </p:nvGrpSpPr>
          <p:grpSpPr>
            <a:xfrm>
              <a:off x="3302000" y="1930399"/>
              <a:ext cx="1143000" cy="1143000"/>
              <a:chOff x="1778000" y="533399"/>
              <a:chExt cx="1143000" cy="1143000"/>
            </a:xfrm>
          </p:grpSpPr>
          <p:sp>
            <p:nvSpPr>
              <p:cNvPr id="11" name="Oval 10"/>
              <p:cNvSpPr/>
              <p:nvPr/>
            </p:nvSpPr>
            <p:spPr>
              <a:xfrm>
                <a:off x="1778000" y="533399"/>
                <a:ext cx="1143000" cy="114300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Oval 10"/>
              <p:cNvSpPr/>
              <p:nvPr/>
            </p:nvSpPr>
            <p:spPr>
              <a:xfrm>
                <a:off x="1945388" y="700787"/>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Date of Birth</a:t>
                </a:r>
              </a:p>
            </p:txBody>
          </p:sp>
        </p:grpSp>
        <p:grpSp>
          <p:nvGrpSpPr>
            <p:cNvPr id="7" name="Group 6"/>
            <p:cNvGrpSpPr/>
            <p:nvPr/>
          </p:nvGrpSpPr>
          <p:grpSpPr>
            <a:xfrm>
              <a:off x="4470399" y="1654046"/>
              <a:ext cx="1208101" cy="1173677"/>
              <a:chOff x="2946400" y="257047"/>
              <a:chExt cx="1143000" cy="1143000"/>
            </a:xfrm>
          </p:grpSpPr>
          <p:sp>
            <p:nvSpPr>
              <p:cNvPr id="9" name="Oval 8"/>
              <p:cNvSpPr/>
              <p:nvPr/>
            </p:nvSpPr>
            <p:spPr>
              <a:xfrm>
                <a:off x="2946400" y="257047"/>
                <a:ext cx="1143000" cy="114300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Oval 12"/>
              <p:cNvSpPr/>
              <p:nvPr/>
            </p:nvSpPr>
            <p:spPr>
              <a:xfrm>
                <a:off x="3113788" y="424435"/>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NINO</a:t>
                </a:r>
              </a:p>
            </p:txBody>
          </p:sp>
        </p:grpSp>
        <p:sp>
          <p:nvSpPr>
            <p:cNvPr id="8" name="Shape 7"/>
            <p:cNvSpPr/>
            <p:nvPr/>
          </p:nvSpPr>
          <p:spPr>
            <a:xfrm>
              <a:off x="2785650" y="1341119"/>
              <a:ext cx="3556000" cy="284480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17" name="Group 16"/>
            <p:cNvGrpSpPr/>
            <p:nvPr/>
          </p:nvGrpSpPr>
          <p:grpSpPr>
            <a:xfrm>
              <a:off x="3680246" y="750958"/>
              <a:ext cx="1143000" cy="1143000"/>
              <a:chOff x="1778000" y="533399"/>
              <a:chExt cx="1143000" cy="1143000"/>
            </a:xfrm>
            <a:solidFill>
              <a:schemeClr val="accent1"/>
            </a:solidFill>
          </p:grpSpPr>
          <p:sp>
            <p:nvSpPr>
              <p:cNvPr id="18" name="Oval 17"/>
              <p:cNvSpPr/>
              <p:nvPr/>
            </p:nvSpPr>
            <p:spPr>
              <a:xfrm>
                <a:off x="1778000" y="533399"/>
                <a:ext cx="1143000" cy="1143000"/>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Oval 10"/>
              <p:cNvSpPr/>
              <p:nvPr/>
            </p:nvSpPr>
            <p:spPr>
              <a:xfrm>
                <a:off x="1945388" y="700787"/>
                <a:ext cx="808224" cy="8082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Address</a:t>
                </a:r>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337" y="4917439"/>
              <a:ext cx="2852098" cy="873764"/>
            </a:xfrm>
            <a:prstGeom prst="rect">
              <a:avLst/>
            </a:prstGeom>
          </p:spPr>
        </p:pic>
      </p:grpSp>
      <p:sp>
        <p:nvSpPr>
          <p:cNvPr id="4" name="Rounded Rectangle 3"/>
          <p:cNvSpPr/>
          <p:nvPr/>
        </p:nvSpPr>
        <p:spPr>
          <a:xfrm>
            <a:off x="3404917" y="3271447"/>
            <a:ext cx="4214505" cy="806823"/>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Rounded MT Bold"/>
              </a:rPr>
              <a:t>Fraud Prevention</a:t>
            </a:r>
          </a:p>
        </p:txBody>
      </p:sp>
      <p:sp>
        <p:nvSpPr>
          <p:cNvPr id="24" name="Rounded Rectangle 23"/>
          <p:cNvSpPr/>
          <p:nvPr/>
        </p:nvSpPr>
        <p:spPr>
          <a:xfrm>
            <a:off x="3394325" y="2159800"/>
            <a:ext cx="4214505" cy="806823"/>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Rounded MT Bold"/>
              </a:rPr>
              <a:t>Application Verification</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573" y="344791"/>
            <a:ext cx="1396667" cy="531388"/>
          </a:xfrm>
          <a:prstGeom prst="rect">
            <a:avLst/>
          </a:prstGeom>
        </p:spPr>
      </p:pic>
    </p:spTree>
    <p:extLst>
      <p:ext uri="{BB962C8B-B14F-4D97-AF65-F5344CB8AC3E}">
        <p14:creationId xmlns:p14="http://schemas.microsoft.com/office/powerpoint/2010/main" val="224433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5"/>
                                        </p:tgtEl>
                                      </p:cBhvr>
                                      <p:by x="50000" y="50000"/>
                                    </p:animScale>
                                  </p:childTnLst>
                                </p:cTn>
                              </p:par>
                            </p:childTnLst>
                          </p:cTn>
                        </p:par>
                        <p:par>
                          <p:cTn id="7" fill="hold">
                            <p:stCondLst>
                              <p:cond delay="1000"/>
                            </p:stCondLst>
                            <p:childTnLst>
                              <p:par>
                                <p:cTn id="8" presetID="56" presetClass="path" presetSubtype="0" accel="50000" decel="50000" fill="hold" nodeType="afterEffect">
                                  <p:stCondLst>
                                    <p:cond delay="0"/>
                                  </p:stCondLst>
                                  <p:childTnLst>
                                    <p:animMotion origin="layout" path="M -1.94444E-6 -1.85185E-6 L -0.27309 0.00278 " pathEditMode="relative" rAng="0" ptsTypes="AA">
                                      <p:cBhvr>
                                        <p:cTn id="9" dur="1000" fill="hold"/>
                                        <p:tgtEl>
                                          <p:spTgt spid="15"/>
                                        </p:tgtEl>
                                        <p:attrNameLst>
                                          <p:attrName>ppt_x</p:attrName>
                                          <p:attrName>ppt_y</p:attrName>
                                        </p:attrNameLst>
                                      </p:cBhvr>
                                      <p:rCtr x="-13663" y="139"/>
                                    </p:animMotion>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894122" y="1014290"/>
            <a:ext cx="7286171" cy="492546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Group 38"/>
          <p:cNvGrpSpPr/>
          <p:nvPr/>
        </p:nvGrpSpPr>
        <p:grpSpPr>
          <a:xfrm>
            <a:off x="2785650" y="935374"/>
            <a:ext cx="3556000" cy="5040245"/>
            <a:chOff x="2785650" y="750958"/>
            <a:chExt cx="3556000" cy="5040245"/>
          </a:xfrm>
        </p:grpSpPr>
        <p:sp>
          <p:nvSpPr>
            <p:cNvPr id="40" name="Oval 39"/>
            <p:cNvSpPr/>
            <p:nvPr/>
          </p:nvSpPr>
          <p:spPr>
            <a:xfrm>
              <a:off x="2928620" y="1562099"/>
              <a:ext cx="3276600" cy="1137920"/>
            </a:xfrm>
            <a:prstGeom prst="ellipse">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41" name="Down Arrow 40"/>
            <p:cNvSpPr/>
            <p:nvPr/>
          </p:nvSpPr>
          <p:spPr>
            <a:xfrm>
              <a:off x="4254500" y="4348479"/>
              <a:ext cx="635000" cy="406400"/>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42" name="Group 41"/>
            <p:cNvGrpSpPr/>
            <p:nvPr/>
          </p:nvGrpSpPr>
          <p:grpSpPr>
            <a:xfrm>
              <a:off x="4119880" y="2794254"/>
              <a:ext cx="1143000" cy="1143000"/>
              <a:chOff x="2595880" y="1390904"/>
              <a:chExt cx="1143000" cy="1143000"/>
            </a:xfrm>
          </p:grpSpPr>
          <p:sp>
            <p:nvSpPr>
              <p:cNvPr id="54" name="Oval 53"/>
              <p:cNvSpPr/>
              <p:nvPr/>
            </p:nvSpPr>
            <p:spPr>
              <a:xfrm>
                <a:off x="2595880" y="1390904"/>
                <a:ext cx="1143000" cy="114300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5" name="Oval 8"/>
              <p:cNvSpPr/>
              <p:nvPr/>
            </p:nvSpPr>
            <p:spPr>
              <a:xfrm>
                <a:off x="2763268" y="1558292"/>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Name</a:t>
                </a:r>
              </a:p>
            </p:txBody>
          </p:sp>
        </p:grpSp>
        <p:grpSp>
          <p:nvGrpSpPr>
            <p:cNvPr id="43" name="Group 42"/>
            <p:cNvGrpSpPr/>
            <p:nvPr/>
          </p:nvGrpSpPr>
          <p:grpSpPr>
            <a:xfrm>
              <a:off x="3302000" y="1930399"/>
              <a:ext cx="1143000" cy="1143000"/>
              <a:chOff x="1778000" y="533399"/>
              <a:chExt cx="1143000" cy="1143000"/>
            </a:xfrm>
          </p:grpSpPr>
          <p:sp>
            <p:nvSpPr>
              <p:cNvPr id="52" name="Oval 51"/>
              <p:cNvSpPr/>
              <p:nvPr/>
            </p:nvSpPr>
            <p:spPr>
              <a:xfrm>
                <a:off x="1778000" y="533399"/>
                <a:ext cx="1143000" cy="114300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3" name="Oval 10"/>
              <p:cNvSpPr/>
              <p:nvPr/>
            </p:nvSpPr>
            <p:spPr>
              <a:xfrm>
                <a:off x="1945388" y="700787"/>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Date of Birth</a:t>
                </a:r>
              </a:p>
            </p:txBody>
          </p:sp>
        </p:grpSp>
        <p:grpSp>
          <p:nvGrpSpPr>
            <p:cNvPr id="44" name="Group 43"/>
            <p:cNvGrpSpPr/>
            <p:nvPr/>
          </p:nvGrpSpPr>
          <p:grpSpPr>
            <a:xfrm>
              <a:off x="4470399" y="1654046"/>
              <a:ext cx="1208101" cy="1173677"/>
              <a:chOff x="2946400" y="257047"/>
              <a:chExt cx="1143000" cy="1143000"/>
            </a:xfrm>
          </p:grpSpPr>
          <p:sp>
            <p:nvSpPr>
              <p:cNvPr id="50" name="Oval 49"/>
              <p:cNvSpPr/>
              <p:nvPr/>
            </p:nvSpPr>
            <p:spPr>
              <a:xfrm>
                <a:off x="2946400" y="257047"/>
                <a:ext cx="1143000" cy="114300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1" name="Oval 12"/>
              <p:cNvSpPr/>
              <p:nvPr/>
            </p:nvSpPr>
            <p:spPr>
              <a:xfrm>
                <a:off x="3113788" y="424435"/>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NINO</a:t>
                </a:r>
              </a:p>
            </p:txBody>
          </p:sp>
        </p:grpSp>
        <p:sp>
          <p:nvSpPr>
            <p:cNvPr id="45" name="Shape 44"/>
            <p:cNvSpPr/>
            <p:nvPr/>
          </p:nvSpPr>
          <p:spPr>
            <a:xfrm>
              <a:off x="2785650" y="1341119"/>
              <a:ext cx="3556000" cy="284480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46" name="Group 45"/>
            <p:cNvGrpSpPr/>
            <p:nvPr/>
          </p:nvGrpSpPr>
          <p:grpSpPr>
            <a:xfrm>
              <a:off x="3680246" y="750958"/>
              <a:ext cx="1143000" cy="1143000"/>
              <a:chOff x="1778000" y="533399"/>
              <a:chExt cx="1143000" cy="1143000"/>
            </a:xfrm>
            <a:solidFill>
              <a:schemeClr val="accent1"/>
            </a:solidFill>
          </p:grpSpPr>
          <p:sp>
            <p:nvSpPr>
              <p:cNvPr id="48" name="Oval 47"/>
              <p:cNvSpPr/>
              <p:nvPr/>
            </p:nvSpPr>
            <p:spPr>
              <a:xfrm>
                <a:off x="1778000" y="533399"/>
                <a:ext cx="1143000" cy="1143000"/>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9" name="Oval 10"/>
              <p:cNvSpPr/>
              <p:nvPr/>
            </p:nvSpPr>
            <p:spPr>
              <a:xfrm>
                <a:off x="1945388" y="700787"/>
                <a:ext cx="808224" cy="8082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Address</a:t>
                </a:r>
              </a:p>
            </p:txBody>
          </p:sp>
        </p:gr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337" y="4917439"/>
              <a:ext cx="2852098" cy="873764"/>
            </a:xfrm>
            <a:prstGeom prst="rect">
              <a:avLst/>
            </a:prstGeom>
          </p:spPr>
        </p:pic>
      </p:grpSp>
      <p:sp>
        <p:nvSpPr>
          <p:cNvPr id="56" name="Rectangle 55"/>
          <p:cNvSpPr/>
          <p:nvPr/>
        </p:nvSpPr>
        <p:spPr>
          <a:xfrm>
            <a:off x="4756872" y="3716252"/>
            <a:ext cx="3169555" cy="1200329"/>
          </a:xfrm>
          <a:prstGeom prst="rect">
            <a:avLst/>
          </a:prstGeom>
        </p:spPr>
        <p:txBody>
          <a:bodyPr wrap="square">
            <a:spAutoFit/>
          </a:bodyPr>
          <a:lstStyle/>
          <a:p>
            <a:pPr>
              <a:spcAft>
                <a:spcPts val="600"/>
              </a:spcAft>
            </a:pPr>
            <a:r>
              <a:rPr lang="en-US" dirty="0">
                <a:solidFill>
                  <a:srgbClr val="000000"/>
                </a:solidFill>
                <a:latin typeface="Arial" panose="020B0604020202020204" pitchFamily="34" charset="0"/>
              </a:rPr>
              <a:t>Fraudulent or mistaken applications can be identified and prevented before the application is accepted. </a:t>
            </a:r>
            <a:endParaRPr lang="en-US" dirty="0"/>
          </a:p>
        </p:txBody>
      </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144" y="3695289"/>
            <a:ext cx="965255" cy="965255"/>
          </a:xfrm>
          <a:prstGeom prst="rect">
            <a:avLst/>
          </a:prstGeom>
        </p:spPr>
      </p:pic>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144" y="1989902"/>
            <a:ext cx="965255" cy="965255"/>
          </a:xfrm>
          <a:prstGeom prst="rect">
            <a:avLst/>
          </a:prstGeom>
        </p:spPr>
      </p:pic>
      <p:sp>
        <p:nvSpPr>
          <p:cNvPr id="59" name="Rectangle 58"/>
          <p:cNvSpPr/>
          <p:nvPr/>
        </p:nvSpPr>
        <p:spPr>
          <a:xfrm>
            <a:off x="4756872" y="2010865"/>
            <a:ext cx="3169555" cy="1200329"/>
          </a:xfrm>
          <a:prstGeom prst="rect">
            <a:avLst/>
          </a:prstGeom>
        </p:spPr>
        <p:txBody>
          <a:bodyPr wrap="square">
            <a:spAutoFit/>
          </a:bodyPr>
          <a:lstStyle/>
          <a:p>
            <a:pPr>
              <a:spcAft>
                <a:spcPts val="600"/>
              </a:spcAft>
            </a:pPr>
            <a:r>
              <a:rPr lang="en-US" dirty="0">
                <a:solidFill>
                  <a:srgbClr val="000000"/>
                </a:solidFill>
                <a:latin typeface="Arial" panose="020B0604020202020204" pitchFamily="34" charset="0"/>
              </a:rPr>
              <a:t>Allows your front line teams and counter fraud function to easily check the validity of an application in real-time. </a:t>
            </a:r>
          </a:p>
        </p:txBody>
      </p:sp>
    </p:spTree>
    <p:extLst>
      <p:ext uri="{BB962C8B-B14F-4D97-AF65-F5344CB8AC3E}">
        <p14:creationId xmlns:p14="http://schemas.microsoft.com/office/powerpoint/2010/main" val="3994621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39"/>
                                        </p:tgtEl>
                                      </p:cBhvr>
                                      <p:by x="50000" y="50000"/>
                                    </p:animScale>
                                  </p:childTnLst>
                                </p:cTn>
                              </p:par>
                            </p:childTnLst>
                          </p:cTn>
                        </p:par>
                        <p:par>
                          <p:cTn id="7" fill="hold">
                            <p:stCondLst>
                              <p:cond delay="1000"/>
                            </p:stCondLst>
                            <p:childTnLst>
                              <p:par>
                                <p:cTn id="8" presetID="56" presetClass="path" presetSubtype="0" accel="50000" decel="50000" fill="hold" nodeType="afterEffect">
                                  <p:stCondLst>
                                    <p:cond delay="0"/>
                                  </p:stCondLst>
                                  <p:childTnLst>
                                    <p:animMotion origin="layout" path="M -1.94444E-6 0.03936 L -0.26389 -0.00139 " pathEditMode="relative" rAng="0" ptsTypes="AA">
                                      <p:cBhvr>
                                        <p:cTn id="9" dur="1000" fill="hold"/>
                                        <p:tgtEl>
                                          <p:spTgt spid="39"/>
                                        </p:tgtEl>
                                        <p:attrNameLst>
                                          <p:attrName>ppt_x</p:attrName>
                                          <p:attrName>ppt_y</p:attrName>
                                        </p:attrNameLst>
                                      </p:cBhvr>
                                      <p:rCtr x="-13194" y="-2037"/>
                                    </p:animMotion>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1000"/>
                                        <p:tgtEl>
                                          <p:spTgt spid="59"/>
                                        </p:tgtEl>
                                      </p:cBhvr>
                                    </p:animEffect>
                                  </p:childTnLst>
                                </p:cTn>
                              </p:par>
                            </p:childTnLst>
                          </p:cTn>
                        </p:par>
                        <p:par>
                          <p:cTn id="21" fill="hold">
                            <p:stCondLst>
                              <p:cond delay="4000"/>
                            </p:stCondLst>
                            <p:childTnLst>
                              <p:par>
                                <p:cTn id="22" presetID="10" presetClass="entr" presetSubtype="0" fill="hold" nodeType="afterEffect">
                                  <p:stCondLst>
                                    <p:cond delay="200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1000"/>
                                        <p:tgtEl>
                                          <p:spTgt spid="57"/>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6"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9866" y="962746"/>
            <a:ext cx="7454321" cy="3697813"/>
          </a:xfrm>
          <a:prstGeom prst="rect">
            <a:avLst/>
          </a:prstGeom>
        </p:spPr>
      </p:pic>
      <p:sp>
        <p:nvSpPr>
          <p:cNvPr id="38913" name="Rectangle 2"/>
          <p:cNvSpPr>
            <a:spLocks noChangeArrowheads="1"/>
          </p:cNvSpPr>
          <p:nvPr/>
        </p:nvSpPr>
        <p:spPr bwMode="auto">
          <a:xfrm>
            <a:off x="131883" y="219074"/>
            <a:ext cx="8650288" cy="430887"/>
          </a:xfrm>
          <a:prstGeom prst="rect">
            <a:avLst/>
          </a:prstGeom>
          <a:noFill/>
          <a:ln w="9525">
            <a:noFill/>
            <a:miter lim="800000"/>
            <a:headEnd/>
            <a:tailEnd/>
          </a:ln>
        </p:spPr>
        <p:txBody>
          <a:bodyPr anchor="ctr">
            <a:spAutoFit/>
          </a:bodyPr>
          <a:lstStyle/>
          <a:p>
            <a:r>
              <a:rPr lang="en-GB" sz="2200" dirty="0">
                <a:solidFill>
                  <a:srgbClr val="CC5A13"/>
                </a:solidFill>
                <a:latin typeface="Arial Rounded MT Bold"/>
                <a:cs typeface="Arial" charset="0"/>
              </a:rPr>
              <a:t>Step 1:</a:t>
            </a:r>
            <a:r>
              <a:rPr lang="en-GB" dirty="0">
                <a:solidFill>
                  <a:srgbClr val="CC5A13"/>
                </a:solidFill>
                <a:latin typeface="Arial Rounded MT Bold"/>
                <a:cs typeface="Arial" charset="0"/>
              </a:rPr>
              <a:t> </a:t>
            </a:r>
            <a:r>
              <a:rPr lang="en-GB" sz="2200" dirty="0">
                <a:solidFill>
                  <a:srgbClr val="CC5A13"/>
                </a:solidFill>
                <a:latin typeface="Arial Rounded MT Bold"/>
                <a:ea typeface="Times New Roman" pitchFamily="18" charset="0"/>
                <a:cs typeface="Tahoma" pitchFamily="34" charset="0"/>
              </a:rPr>
              <a:t>Select the Application Type</a:t>
            </a:r>
            <a:r>
              <a:rPr lang="en-GB" sz="1200" dirty="0">
                <a:solidFill>
                  <a:srgbClr val="000000"/>
                </a:solidFill>
                <a:latin typeface="Arial Rounded MT Bold"/>
                <a:cs typeface="Tahoma" pitchFamily="34" charset="0"/>
              </a:rPr>
              <a:t>. </a:t>
            </a:r>
            <a:endParaRPr lang="en-GB" sz="1200" dirty="0">
              <a:latin typeface="Arial Rounded MT Bold"/>
              <a:cs typeface="Times New Roman" pitchFamily="18" charset="0"/>
            </a:endParaRPr>
          </a:p>
        </p:txBody>
      </p:sp>
      <p:sp>
        <p:nvSpPr>
          <p:cNvPr id="5" name="Rectangle 4"/>
          <p:cNvSpPr/>
          <p:nvPr/>
        </p:nvSpPr>
        <p:spPr>
          <a:xfrm>
            <a:off x="3624133" y="3144267"/>
            <a:ext cx="1411723" cy="717776"/>
          </a:xfrm>
          <a:prstGeom prst="rect">
            <a:avLst/>
          </a:prstGeom>
          <a:solidFill>
            <a:srgbClr val="FFFF00">
              <a:alpha val="18000"/>
            </a:srgbClr>
          </a:solidFill>
          <a:ln w="508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latin typeface="+mj-lt"/>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ADD3928-41A8-42FB-9F27-29032CBB0052}" type="slidenum">
              <a:rPr lang="en-GB" sz="1200">
                <a:solidFill>
                  <a:schemeClr val="tx1">
                    <a:tint val="75000"/>
                  </a:schemeClr>
                </a:solidFill>
                <a:latin typeface="+mn-lt"/>
              </a:rPr>
              <a:pPr algn="r" fontAlgn="auto">
                <a:spcBef>
                  <a:spcPts val="0"/>
                </a:spcBef>
                <a:spcAft>
                  <a:spcPts val="0"/>
                </a:spcAft>
                <a:defRPr/>
              </a:pPr>
              <a:t>17</a:t>
            </a:fld>
            <a:endParaRPr lang="en-GB" sz="1200" dirty="0">
              <a:solidFill>
                <a:schemeClr val="tx1">
                  <a:tint val="75000"/>
                </a:schemeClr>
              </a:solidFill>
              <a:latin typeface="+mn-lt"/>
            </a:endParaRPr>
          </a:p>
        </p:txBody>
      </p:sp>
    </p:spTree>
    <p:extLst>
      <p:ext uri="{BB962C8B-B14F-4D97-AF65-F5344CB8AC3E}">
        <p14:creationId xmlns:p14="http://schemas.microsoft.com/office/powerpoint/2010/main" val="423192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46352" y="1106276"/>
            <a:ext cx="3782618" cy="3321817"/>
          </a:xfrm>
          <a:prstGeom prst="rect">
            <a:avLst/>
          </a:prstGeom>
        </p:spPr>
      </p:pic>
      <p:sp>
        <p:nvSpPr>
          <p:cNvPr id="39939" name="Rectangle 3"/>
          <p:cNvSpPr>
            <a:spLocks noChangeArrowheads="1"/>
          </p:cNvSpPr>
          <p:nvPr/>
        </p:nvSpPr>
        <p:spPr bwMode="auto">
          <a:xfrm>
            <a:off x="501874" y="5125761"/>
            <a:ext cx="8508553" cy="830997"/>
          </a:xfrm>
          <a:prstGeom prst="rect">
            <a:avLst/>
          </a:prstGeom>
          <a:noFill/>
          <a:ln w="9525">
            <a:noFill/>
            <a:miter lim="800000"/>
            <a:headEnd/>
            <a:tailEnd/>
          </a:ln>
        </p:spPr>
        <p:txBody>
          <a:bodyPr wrap="square" anchor="ctr">
            <a:spAutoFit/>
          </a:bodyPr>
          <a:lstStyle/>
          <a:p>
            <a:pPr marL="457200" indent="-457200">
              <a:buFont typeface="+mj-lt"/>
              <a:buAutoNum type="arabicPeriod"/>
            </a:pPr>
            <a:r>
              <a:rPr lang="en-US" sz="2400" dirty="0">
                <a:latin typeface="Arial Rounded MT Bold"/>
                <a:cs typeface="Arial" panose="020B0604020202020204" pitchFamily="34" charset="0"/>
              </a:rPr>
              <a:t>Surname &amp; Forename and Date Of Birth</a:t>
            </a:r>
          </a:p>
          <a:p>
            <a:pPr marL="457200" indent="-457200">
              <a:buFont typeface="+mj-lt"/>
              <a:buAutoNum type="arabicPeriod"/>
            </a:pPr>
            <a:r>
              <a:rPr lang="en-US" sz="2400" dirty="0">
                <a:latin typeface="Arial Rounded MT Bold"/>
                <a:cs typeface="Arial" panose="020B0604020202020204" pitchFamily="34" charset="0"/>
              </a:rPr>
              <a:t>Surname &amp; Forename and Address. </a:t>
            </a: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97105CB-6CF7-44AB-83A1-09D66D245066}" type="slidenum">
              <a:rPr lang="en-GB" sz="1200">
                <a:solidFill>
                  <a:schemeClr val="tx1">
                    <a:tint val="75000"/>
                  </a:schemeClr>
                </a:solidFill>
                <a:latin typeface="+mn-lt"/>
              </a:rPr>
              <a:pPr algn="r" fontAlgn="auto">
                <a:spcBef>
                  <a:spcPts val="0"/>
                </a:spcBef>
                <a:spcAft>
                  <a:spcPts val="0"/>
                </a:spcAft>
                <a:defRPr/>
              </a:pPr>
              <a:t>18</a:t>
            </a:fld>
            <a:endParaRPr lang="en-GB" sz="1200" dirty="0">
              <a:solidFill>
                <a:schemeClr val="tx1">
                  <a:tint val="75000"/>
                </a:schemeClr>
              </a:solidFill>
              <a:latin typeface="+mn-lt"/>
            </a:endParaRPr>
          </a:p>
        </p:txBody>
      </p:sp>
      <p:sp>
        <p:nvSpPr>
          <p:cNvPr id="12" name="Rectangle 3"/>
          <p:cNvSpPr>
            <a:spLocks noChangeArrowheads="1"/>
          </p:cNvSpPr>
          <p:nvPr/>
        </p:nvSpPr>
        <p:spPr bwMode="auto">
          <a:xfrm>
            <a:off x="466163" y="4637057"/>
            <a:ext cx="4751296" cy="830997"/>
          </a:xfrm>
          <a:prstGeom prst="rect">
            <a:avLst/>
          </a:prstGeom>
          <a:noFill/>
          <a:ln w="9525">
            <a:noFill/>
            <a:miter lim="800000"/>
            <a:headEnd/>
            <a:tailEnd/>
          </a:ln>
        </p:spPr>
        <p:txBody>
          <a:bodyPr wrap="square">
            <a:spAutoFit/>
          </a:bodyPr>
          <a:lstStyle/>
          <a:p>
            <a:pPr eaLnBrk="0" hangingPunct="0"/>
            <a:r>
              <a:rPr lang="en-GB" sz="2400" dirty="0">
                <a:solidFill>
                  <a:srgbClr val="CC5A13"/>
                </a:solidFill>
                <a:latin typeface="Arial Rounded MT Bold"/>
                <a:cs typeface="Arial" charset="0"/>
              </a:rPr>
              <a:t>Minimum Input Requirements</a:t>
            </a:r>
          </a:p>
          <a:p>
            <a:pPr eaLnBrk="0" hangingPunct="0"/>
            <a:endParaRPr lang="en-GB" sz="2400" b="1" dirty="0">
              <a:solidFill>
                <a:srgbClr val="009900"/>
              </a:solidFill>
              <a:latin typeface="Arial Rounded MT Bold"/>
              <a:cs typeface="Arial" charset="0"/>
            </a:endParaRPr>
          </a:p>
        </p:txBody>
      </p:sp>
      <p:grpSp>
        <p:nvGrpSpPr>
          <p:cNvPr id="4" name="Group 3"/>
          <p:cNvGrpSpPr/>
          <p:nvPr/>
        </p:nvGrpSpPr>
        <p:grpSpPr>
          <a:xfrm>
            <a:off x="4264522" y="1165368"/>
            <a:ext cx="4422278" cy="1210750"/>
            <a:chOff x="4264522" y="1165368"/>
            <a:chExt cx="4422278" cy="1210750"/>
          </a:xfrm>
        </p:grpSpPr>
        <p:pic>
          <p:nvPicPr>
            <p:cNvPr id="1038" name="Picture 14" descr="http://cdn.kaptestglobal.com/images/icons/lightbul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4522" y="1165368"/>
              <a:ext cx="491629" cy="47196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690337" y="1175789"/>
              <a:ext cx="3996463" cy="1200329"/>
            </a:xfrm>
            <a:prstGeom prst="rect">
              <a:avLst/>
            </a:prstGeom>
          </p:spPr>
          <p:txBody>
            <a:bodyPr wrap="square">
              <a:spAutoFit/>
            </a:bodyPr>
            <a:lstStyle/>
            <a:p>
              <a:r>
                <a:rPr lang="en-US" sz="2400" b="1" dirty="0">
                  <a:latin typeface="Arial Rounded MT Bold"/>
                </a:rPr>
                <a:t>TIP: </a:t>
              </a:r>
              <a:r>
                <a:rPr lang="en-US" sz="2400" dirty="0">
                  <a:latin typeface="Arial Rounded MT Bold"/>
                </a:rPr>
                <a:t>Be very careful when inputting the application details.</a:t>
              </a:r>
              <a:endParaRPr lang="en-GB" sz="2400" dirty="0">
                <a:latin typeface="Arial Rounded MT Bold"/>
              </a:endParaRPr>
            </a:p>
          </p:txBody>
        </p:sp>
      </p:grpSp>
      <p:sp>
        <p:nvSpPr>
          <p:cNvPr id="17" name="Rectangle 2"/>
          <p:cNvSpPr>
            <a:spLocks noChangeArrowheads="1"/>
          </p:cNvSpPr>
          <p:nvPr/>
        </p:nvSpPr>
        <p:spPr bwMode="auto">
          <a:xfrm>
            <a:off x="130175" y="201245"/>
            <a:ext cx="7675371" cy="830997"/>
          </a:xfrm>
          <a:prstGeom prst="rect">
            <a:avLst/>
          </a:prstGeom>
          <a:noFill/>
          <a:ln w="9525">
            <a:noFill/>
            <a:miter lim="800000"/>
            <a:headEnd/>
            <a:tailEnd/>
          </a:ln>
        </p:spPr>
        <p:txBody>
          <a:bodyPr wrap="none" anchor="ctr">
            <a:spAutoFit/>
          </a:bodyPr>
          <a:lstStyle/>
          <a:p>
            <a:r>
              <a:rPr lang="en-GB" sz="2400" dirty="0">
                <a:solidFill>
                  <a:srgbClr val="CC5A13"/>
                </a:solidFill>
                <a:latin typeface="Arial Rounded MT Bold"/>
                <a:ea typeface="Times New Roman" pitchFamily="18" charset="0"/>
                <a:cs typeface="Tahoma" pitchFamily="34" charset="0"/>
              </a:rPr>
              <a:t>Step 2: Enter the Applicant’s Details and Select Search</a:t>
            </a:r>
          </a:p>
          <a:p>
            <a:pPr eaLnBrk="0" hangingPunct="0"/>
            <a:endParaRPr lang="en-GB" sz="2400" dirty="0">
              <a:solidFill>
                <a:srgbClr val="009900"/>
              </a:solidFill>
              <a:latin typeface="Arial Rounded MT Bold"/>
              <a:ea typeface="Times New Roman" pitchFamily="18" charset="0"/>
              <a:cs typeface="Tahoma" pitchFamily="34" charset="0"/>
            </a:endParaRPr>
          </a:p>
        </p:txBody>
      </p:sp>
      <p:sp>
        <p:nvSpPr>
          <p:cNvPr id="16" name="Rectangle 3"/>
          <p:cNvSpPr>
            <a:spLocks noChangeArrowheads="1"/>
          </p:cNvSpPr>
          <p:nvPr/>
        </p:nvSpPr>
        <p:spPr bwMode="auto">
          <a:xfrm>
            <a:off x="1698742" y="1913236"/>
            <a:ext cx="637204" cy="276999"/>
          </a:xfrm>
          <a:prstGeom prst="rect">
            <a:avLst/>
          </a:prstGeom>
          <a:noFill/>
          <a:ln w="9525">
            <a:noFill/>
            <a:miter lim="800000"/>
            <a:headEnd/>
            <a:tailEnd/>
          </a:ln>
        </p:spPr>
        <p:txBody>
          <a:bodyPr wrap="square" anchor="ctr">
            <a:spAutoFit/>
          </a:bodyPr>
          <a:lstStyle/>
          <a:p>
            <a:r>
              <a:rPr lang="en-US" sz="1200" dirty="0">
                <a:latin typeface="Arial" panose="020B0604020202020204" pitchFamily="34" charset="0"/>
                <a:cs typeface="Arial" panose="020B0604020202020204" pitchFamily="34" charset="0"/>
              </a:rPr>
              <a:t>Albert</a:t>
            </a:r>
            <a:endParaRPr lang="en-GB" sz="1200" dirty="0">
              <a:latin typeface="Arial" panose="020B0604020202020204" pitchFamily="34" charset="0"/>
              <a:ea typeface="Times New Roman" pitchFamily="18" charset="0"/>
              <a:cs typeface="Arial" panose="020B0604020202020204" pitchFamily="34" charset="0"/>
            </a:endParaRPr>
          </a:p>
        </p:txBody>
      </p:sp>
      <p:sp>
        <p:nvSpPr>
          <p:cNvPr id="21" name="Rectangle 3"/>
          <p:cNvSpPr>
            <a:spLocks noChangeArrowheads="1"/>
          </p:cNvSpPr>
          <p:nvPr/>
        </p:nvSpPr>
        <p:spPr bwMode="auto">
          <a:xfrm>
            <a:off x="1698741" y="2190236"/>
            <a:ext cx="1351819" cy="276340"/>
          </a:xfrm>
          <a:prstGeom prst="rect">
            <a:avLst/>
          </a:prstGeom>
          <a:noFill/>
          <a:ln w="9525">
            <a:noFill/>
            <a:miter lim="800000"/>
            <a:headEnd/>
            <a:tailEnd/>
          </a:ln>
        </p:spPr>
        <p:txBody>
          <a:bodyPr wrap="square" anchor="ctr">
            <a:spAutoFit/>
          </a:bodyPr>
          <a:lstStyle/>
          <a:p>
            <a:r>
              <a:rPr lang="en-US" sz="1200" dirty="0">
                <a:latin typeface="Arial" panose="020B0604020202020204" pitchFamily="34" charset="0"/>
                <a:cs typeface="Arial" panose="020B0604020202020204" pitchFamily="34" charset="0"/>
              </a:rPr>
              <a:t>Einstein</a:t>
            </a:r>
            <a:endParaRPr lang="en-GB" sz="1200" dirty="0">
              <a:latin typeface="Arial" panose="020B0604020202020204" pitchFamily="34" charset="0"/>
              <a:ea typeface="Times New Roman" pitchFamily="18" charset="0"/>
              <a:cs typeface="Arial" panose="020B0604020202020204" pitchFamily="34" charset="0"/>
            </a:endParaRPr>
          </a:p>
        </p:txBody>
      </p:sp>
      <p:grpSp>
        <p:nvGrpSpPr>
          <p:cNvPr id="3" name="Group 2"/>
          <p:cNvGrpSpPr/>
          <p:nvPr/>
        </p:nvGrpSpPr>
        <p:grpSpPr>
          <a:xfrm>
            <a:off x="1660036" y="2964433"/>
            <a:ext cx="1351819" cy="276340"/>
            <a:chOff x="1660036" y="2964433"/>
            <a:chExt cx="1351819" cy="276340"/>
          </a:xfrm>
        </p:grpSpPr>
        <p:sp>
          <p:nvSpPr>
            <p:cNvPr id="2" name="Rectangle 1"/>
            <p:cNvSpPr/>
            <p:nvPr/>
          </p:nvSpPr>
          <p:spPr>
            <a:xfrm>
              <a:off x="1737161" y="3025905"/>
              <a:ext cx="1052143" cy="138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3"/>
            <p:cNvSpPr>
              <a:spLocks noChangeArrowheads="1"/>
            </p:cNvSpPr>
            <p:nvPr/>
          </p:nvSpPr>
          <p:spPr bwMode="auto">
            <a:xfrm>
              <a:off x="1660036" y="2964433"/>
              <a:ext cx="1351819" cy="276340"/>
            </a:xfrm>
            <a:prstGeom prst="rect">
              <a:avLst/>
            </a:prstGeom>
            <a:noFill/>
            <a:ln w="9525">
              <a:noFill/>
              <a:miter lim="800000"/>
              <a:headEnd/>
              <a:tailEnd/>
            </a:ln>
          </p:spPr>
          <p:txBody>
            <a:bodyPr wrap="square" anchor="ctr">
              <a:spAutoFit/>
            </a:bodyPr>
            <a:lstStyle/>
            <a:p>
              <a:r>
                <a:rPr lang="en-GB" sz="1200" dirty="0">
                  <a:latin typeface="Arial" panose="020B0604020202020204" pitchFamily="34" charset="0"/>
                  <a:ea typeface="Times New Roman" pitchFamily="18" charset="0"/>
                  <a:cs typeface="Arial" panose="020B0604020202020204" pitchFamily="34" charset="0"/>
                </a:rPr>
                <a:t>05/04/1970</a:t>
              </a:r>
            </a:p>
          </p:txBody>
        </p:sp>
      </p:grpSp>
      <p:sp>
        <p:nvSpPr>
          <p:cNvPr id="25" name="Rectangle 3"/>
          <p:cNvSpPr>
            <a:spLocks noChangeArrowheads="1"/>
          </p:cNvSpPr>
          <p:nvPr/>
        </p:nvSpPr>
        <p:spPr bwMode="auto">
          <a:xfrm>
            <a:off x="6677447" y="5764238"/>
            <a:ext cx="2212668" cy="400110"/>
          </a:xfrm>
          <a:prstGeom prst="rect">
            <a:avLst/>
          </a:prstGeom>
          <a:noFill/>
          <a:ln w="9525">
            <a:noFill/>
            <a:miter lim="800000"/>
            <a:headEnd/>
            <a:tailEnd/>
          </a:ln>
        </p:spPr>
        <p:txBody>
          <a:bodyPr wrap="square" anchor="ctr">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DUMMY DATA</a:t>
            </a:r>
          </a:p>
        </p:txBody>
      </p:sp>
    </p:spTree>
    <p:extLst>
      <p:ext uri="{BB962C8B-B14F-4D97-AF65-F5344CB8AC3E}">
        <p14:creationId xmlns:p14="http://schemas.microsoft.com/office/powerpoint/2010/main" val="30025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39939"/>
                                        </p:tgtEl>
                                        <p:attrNameLst>
                                          <p:attrName>style.visibility</p:attrName>
                                        </p:attrNameLst>
                                      </p:cBhvr>
                                      <p:to>
                                        <p:strVal val="visible"/>
                                      </p:to>
                                    </p:set>
                                    <p:animEffect transition="in" filter="fade">
                                      <p:cBhvr>
                                        <p:cTn id="2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12" grpId="0"/>
      <p:bldP spid="16"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97105CB-6CF7-44AB-83A1-09D66D245066}" type="slidenum">
              <a:rPr lang="en-GB" sz="1200">
                <a:solidFill>
                  <a:schemeClr val="tx1">
                    <a:tint val="75000"/>
                  </a:schemeClr>
                </a:solidFill>
                <a:latin typeface="+mn-lt"/>
              </a:rPr>
              <a:pPr algn="r" fontAlgn="auto">
                <a:spcBef>
                  <a:spcPts val="0"/>
                </a:spcBef>
                <a:spcAft>
                  <a:spcPts val="0"/>
                </a:spcAft>
                <a:defRPr/>
              </a:pPr>
              <a:t>19</a:t>
            </a:fld>
            <a:endParaRPr lang="en-GB" sz="1200" dirty="0">
              <a:solidFill>
                <a:schemeClr val="tx1">
                  <a:tint val="75000"/>
                </a:schemeClr>
              </a:solidFill>
              <a:latin typeface="+mn-lt"/>
            </a:endParaRPr>
          </a:p>
        </p:txBody>
      </p:sp>
      <p:sp>
        <p:nvSpPr>
          <p:cNvPr id="17" name="Rectangle 2"/>
          <p:cNvSpPr>
            <a:spLocks noChangeArrowheads="1"/>
          </p:cNvSpPr>
          <p:nvPr/>
        </p:nvSpPr>
        <p:spPr bwMode="auto">
          <a:xfrm>
            <a:off x="130175" y="201245"/>
            <a:ext cx="2084225" cy="830997"/>
          </a:xfrm>
          <a:prstGeom prst="rect">
            <a:avLst/>
          </a:prstGeom>
          <a:noFill/>
          <a:ln w="9525">
            <a:noFill/>
            <a:miter lim="800000"/>
            <a:headEnd/>
            <a:tailEnd/>
          </a:ln>
        </p:spPr>
        <p:txBody>
          <a:bodyPr wrap="none" anchor="ctr">
            <a:spAutoFit/>
          </a:bodyPr>
          <a:lstStyle/>
          <a:p>
            <a:r>
              <a:rPr lang="en-GB" sz="2400" dirty="0">
                <a:solidFill>
                  <a:srgbClr val="CC5A13"/>
                </a:solidFill>
                <a:latin typeface="Arial Rounded MT Bold"/>
                <a:ea typeface="Times New Roman" pitchFamily="18" charset="0"/>
                <a:cs typeface="Tahoma" pitchFamily="34" charset="0"/>
              </a:rPr>
              <a:t>Address Input</a:t>
            </a:r>
          </a:p>
          <a:p>
            <a:pPr eaLnBrk="0" hangingPunct="0"/>
            <a:endParaRPr lang="en-GB" sz="2400" dirty="0">
              <a:solidFill>
                <a:srgbClr val="009900"/>
              </a:solidFill>
              <a:latin typeface="Arial Rounded MT Bold"/>
              <a:ea typeface="Times New Roman" pitchFamily="18" charset="0"/>
              <a:cs typeface="Tahoma" pitchFamily="34" charset="0"/>
            </a:endParaRPr>
          </a:p>
        </p:txBody>
      </p:sp>
      <p:pic>
        <p:nvPicPr>
          <p:cNvPr id="2" name="Picture 1"/>
          <p:cNvPicPr>
            <a:picLocks noChangeAspect="1"/>
          </p:cNvPicPr>
          <p:nvPr/>
        </p:nvPicPr>
        <p:blipFill>
          <a:blip r:embed="rId3"/>
          <a:stretch>
            <a:fillRect/>
          </a:stretch>
        </p:blipFill>
        <p:spPr>
          <a:xfrm>
            <a:off x="323528" y="1695320"/>
            <a:ext cx="2444751" cy="2188667"/>
          </a:xfrm>
          <a:prstGeom prst="rect">
            <a:avLst/>
          </a:prstGeom>
        </p:spPr>
      </p:pic>
      <p:sp>
        <p:nvSpPr>
          <p:cNvPr id="23" name="Rectangle 22"/>
          <p:cNvSpPr/>
          <p:nvPr/>
        </p:nvSpPr>
        <p:spPr>
          <a:xfrm>
            <a:off x="460594" y="3171308"/>
            <a:ext cx="2167189" cy="396220"/>
          </a:xfrm>
          <a:prstGeom prst="rect">
            <a:avLst/>
          </a:prstGeom>
          <a:noFill/>
          <a:ln w="508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latin typeface="+mj-lt"/>
            </a:endParaRPr>
          </a:p>
        </p:txBody>
      </p:sp>
      <p:pic>
        <p:nvPicPr>
          <p:cNvPr id="4" name="Picture 3"/>
          <p:cNvPicPr>
            <a:picLocks noChangeAspect="1"/>
          </p:cNvPicPr>
          <p:nvPr/>
        </p:nvPicPr>
        <p:blipFill rotWithShape="1">
          <a:blip r:embed="rId4"/>
          <a:srcRect b="33073"/>
          <a:stretch/>
        </p:blipFill>
        <p:spPr>
          <a:xfrm>
            <a:off x="611560" y="3277794"/>
            <a:ext cx="576064" cy="145718"/>
          </a:xfrm>
          <a:prstGeom prst="rect">
            <a:avLst/>
          </a:prstGeom>
        </p:spPr>
      </p:pic>
      <p:pic>
        <p:nvPicPr>
          <p:cNvPr id="5" name="Picture 4"/>
          <p:cNvPicPr>
            <a:picLocks noChangeAspect="1"/>
          </p:cNvPicPr>
          <p:nvPr/>
        </p:nvPicPr>
        <p:blipFill>
          <a:blip r:embed="rId5"/>
          <a:stretch>
            <a:fillRect/>
          </a:stretch>
        </p:blipFill>
        <p:spPr>
          <a:xfrm>
            <a:off x="6228184" y="1695320"/>
            <a:ext cx="2458616" cy="2925140"/>
          </a:xfrm>
          <a:prstGeom prst="rect">
            <a:avLst/>
          </a:prstGeom>
        </p:spPr>
      </p:pic>
      <p:pic>
        <p:nvPicPr>
          <p:cNvPr id="27" name="Picture 26"/>
          <p:cNvPicPr>
            <a:picLocks noChangeAspect="1"/>
          </p:cNvPicPr>
          <p:nvPr/>
        </p:nvPicPr>
        <p:blipFill>
          <a:blip r:embed="rId3"/>
          <a:stretch>
            <a:fillRect/>
          </a:stretch>
        </p:blipFill>
        <p:spPr>
          <a:xfrm>
            <a:off x="3275856" y="1688795"/>
            <a:ext cx="2444751" cy="2188667"/>
          </a:xfrm>
          <a:prstGeom prst="rect">
            <a:avLst/>
          </a:prstGeom>
        </p:spPr>
      </p:pic>
      <p:pic>
        <p:nvPicPr>
          <p:cNvPr id="3" name="Picture 2"/>
          <p:cNvPicPr>
            <a:picLocks noChangeAspect="1"/>
          </p:cNvPicPr>
          <p:nvPr/>
        </p:nvPicPr>
        <p:blipFill rotWithShape="1">
          <a:blip r:embed="rId6"/>
          <a:srcRect l="166"/>
          <a:stretch/>
        </p:blipFill>
        <p:spPr>
          <a:xfrm>
            <a:off x="3454116" y="3567528"/>
            <a:ext cx="2088232" cy="2125812"/>
          </a:xfrm>
          <a:prstGeom prst="rect">
            <a:avLst/>
          </a:prstGeom>
        </p:spPr>
      </p:pic>
      <p:pic>
        <p:nvPicPr>
          <p:cNvPr id="28" name="Picture 27"/>
          <p:cNvPicPr>
            <a:picLocks noChangeAspect="1"/>
          </p:cNvPicPr>
          <p:nvPr/>
        </p:nvPicPr>
        <p:blipFill rotWithShape="1">
          <a:blip r:embed="rId4"/>
          <a:srcRect b="33073"/>
          <a:stretch/>
        </p:blipFill>
        <p:spPr>
          <a:xfrm>
            <a:off x="3563888" y="3258455"/>
            <a:ext cx="576064" cy="145718"/>
          </a:xfrm>
          <a:prstGeom prst="rect">
            <a:avLst/>
          </a:prstGeom>
        </p:spPr>
      </p:pic>
      <p:sp>
        <p:nvSpPr>
          <p:cNvPr id="39939" name="Rectangle 3"/>
          <p:cNvSpPr>
            <a:spLocks noChangeArrowheads="1"/>
          </p:cNvSpPr>
          <p:nvPr/>
        </p:nvSpPr>
        <p:spPr bwMode="auto">
          <a:xfrm>
            <a:off x="586168" y="867491"/>
            <a:ext cx="2212668" cy="769441"/>
          </a:xfrm>
          <a:prstGeom prst="rect">
            <a:avLst/>
          </a:prstGeom>
          <a:noFill/>
          <a:ln w="9525">
            <a:noFill/>
            <a:miter lim="800000"/>
            <a:headEnd/>
            <a:tailEnd/>
          </a:ln>
        </p:spPr>
        <p:txBody>
          <a:bodyPr wrap="square" anchor="ctr">
            <a:spAutoFit/>
          </a:bodyPr>
          <a:lstStyle/>
          <a:p>
            <a:r>
              <a:rPr lang="en-US" sz="1600" dirty="0">
                <a:latin typeface="Arial Rounded MT Bold"/>
              </a:rPr>
              <a:t>Input the postcode of the address </a:t>
            </a:r>
          </a:p>
          <a:p>
            <a:endParaRPr lang="en-US" sz="1100" dirty="0"/>
          </a:p>
        </p:txBody>
      </p:sp>
      <p:sp>
        <p:nvSpPr>
          <p:cNvPr id="7" name="Rectangle 6"/>
          <p:cNvSpPr/>
          <p:nvPr/>
        </p:nvSpPr>
        <p:spPr>
          <a:xfrm>
            <a:off x="3454114" y="874434"/>
            <a:ext cx="2331963" cy="830997"/>
          </a:xfrm>
          <a:prstGeom prst="rect">
            <a:avLst/>
          </a:prstGeom>
        </p:spPr>
        <p:txBody>
          <a:bodyPr wrap="square">
            <a:spAutoFit/>
          </a:bodyPr>
          <a:lstStyle/>
          <a:p>
            <a:r>
              <a:rPr lang="en-US" sz="1600" dirty="0">
                <a:latin typeface="Arial Rounded MT Bold"/>
              </a:rPr>
              <a:t>A drop down list of related addresses will be displayed</a:t>
            </a:r>
          </a:p>
        </p:txBody>
      </p:sp>
      <p:sp>
        <p:nvSpPr>
          <p:cNvPr id="8" name="Rectangle 7"/>
          <p:cNvSpPr/>
          <p:nvPr/>
        </p:nvSpPr>
        <p:spPr>
          <a:xfrm>
            <a:off x="2233333" y="3985258"/>
            <a:ext cx="1679541" cy="830997"/>
          </a:xfrm>
          <a:prstGeom prst="rect">
            <a:avLst/>
          </a:prstGeom>
        </p:spPr>
        <p:txBody>
          <a:bodyPr wrap="square">
            <a:spAutoFit/>
          </a:bodyPr>
          <a:lstStyle/>
          <a:p>
            <a:r>
              <a:rPr lang="en-US" sz="1600" dirty="0">
                <a:latin typeface="Arial Rounded MT Bold"/>
                <a:ea typeface="Times New Roman" pitchFamily="18" charset="0"/>
                <a:cs typeface="Tahoma" pitchFamily="34" charset="0"/>
              </a:rPr>
              <a:t>Select the relevant address</a:t>
            </a:r>
          </a:p>
        </p:txBody>
      </p:sp>
      <p:sp>
        <p:nvSpPr>
          <p:cNvPr id="31" name="Rectangle 30"/>
          <p:cNvSpPr/>
          <p:nvPr/>
        </p:nvSpPr>
        <p:spPr>
          <a:xfrm>
            <a:off x="4183314" y="4500861"/>
            <a:ext cx="1390250" cy="830997"/>
          </a:xfrm>
          <a:prstGeom prst="rect">
            <a:avLst/>
          </a:prstGeom>
        </p:spPr>
        <p:txBody>
          <a:bodyPr wrap="square">
            <a:spAutoFit/>
          </a:bodyPr>
          <a:lstStyle/>
          <a:p>
            <a:r>
              <a:rPr lang="en-US" sz="1600" dirty="0">
                <a:latin typeface="Arial Rounded MT Bold"/>
                <a:ea typeface="Times New Roman" pitchFamily="18" charset="0"/>
                <a:cs typeface="Tahoma" pitchFamily="34" charset="0"/>
              </a:rPr>
              <a:t>Confirm by selecting ‘OK’</a:t>
            </a:r>
            <a:endParaRPr lang="en-GB" sz="1600" dirty="0">
              <a:latin typeface="Arial Rounded MT Bold"/>
              <a:ea typeface="Times New Roman" pitchFamily="18" charset="0"/>
              <a:cs typeface="Tahoma" pitchFamily="34" charset="0"/>
            </a:endParaRPr>
          </a:p>
        </p:txBody>
      </p:sp>
      <p:sp>
        <p:nvSpPr>
          <p:cNvPr id="32" name="Rectangle 31"/>
          <p:cNvSpPr/>
          <p:nvPr/>
        </p:nvSpPr>
        <p:spPr>
          <a:xfrm>
            <a:off x="3454115" y="3828004"/>
            <a:ext cx="2044494" cy="396220"/>
          </a:xfrm>
          <a:prstGeom prst="rect">
            <a:avLst/>
          </a:prstGeom>
          <a:noFill/>
          <a:ln w="508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latin typeface="+mj-lt"/>
            </a:endParaRPr>
          </a:p>
        </p:txBody>
      </p:sp>
      <p:sp>
        <p:nvSpPr>
          <p:cNvPr id="33" name="Rectangle 32"/>
          <p:cNvSpPr/>
          <p:nvPr/>
        </p:nvSpPr>
        <p:spPr>
          <a:xfrm>
            <a:off x="5126166" y="5335033"/>
            <a:ext cx="453946" cy="396220"/>
          </a:xfrm>
          <a:prstGeom prst="rect">
            <a:avLst/>
          </a:prstGeom>
          <a:noFill/>
          <a:ln w="508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latin typeface="+mj-lt"/>
            </a:endParaRPr>
          </a:p>
        </p:txBody>
      </p:sp>
      <p:sp>
        <p:nvSpPr>
          <p:cNvPr id="34" name="Rectangle 33"/>
          <p:cNvSpPr/>
          <p:nvPr/>
        </p:nvSpPr>
        <p:spPr>
          <a:xfrm>
            <a:off x="6345873" y="836712"/>
            <a:ext cx="2644161" cy="584775"/>
          </a:xfrm>
          <a:prstGeom prst="rect">
            <a:avLst/>
          </a:prstGeom>
        </p:spPr>
        <p:txBody>
          <a:bodyPr wrap="square">
            <a:spAutoFit/>
          </a:bodyPr>
          <a:lstStyle/>
          <a:p>
            <a:r>
              <a:rPr lang="en-US" sz="1600" dirty="0">
                <a:latin typeface="Arial Rounded MT Bold"/>
              </a:rPr>
              <a:t>AppCheck will populate the address field</a:t>
            </a:r>
          </a:p>
        </p:txBody>
      </p:sp>
      <p:pic>
        <p:nvPicPr>
          <p:cNvPr id="35" name="Picture 13" descr="104852-3d-glossy-orange-orb-icon-alphanumeric-letter-aa.png"/>
          <p:cNvPicPr>
            <a:picLocks noChangeAspect="1"/>
          </p:cNvPicPr>
          <p:nvPr/>
        </p:nvPicPr>
        <p:blipFill>
          <a:blip r:embed="rId7"/>
          <a:srcRect/>
          <a:stretch>
            <a:fillRect/>
          </a:stretch>
        </p:blipFill>
        <p:spPr bwMode="auto">
          <a:xfrm>
            <a:off x="151193" y="942389"/>
            <a:ext cx="434975" cy="434975"/>
          </a:xfrm>
          <a:prstGeom prst="rect">
            <a:avLst/>
          </a:prstGeom>
          <a:noFill/>
          <a:ln w="9525">
            <a:noFill/>
            <a:miter lim="800000"/>
            <a:headEnd/>
            <a:tailEnd/>
          </a:ln>
        </p:spPr>
      </p:pic>
      <p:pic>
        <p:nvPicPr>
          <p:cNvPr id="36" name="Picture 14" descr="104854-3d-glossy-orange-orb-icon-alphanumeric-letter-bb.png"/>
          <p:cNvPicPr>
            <a:picLocks noChangeAspect="1"/>
          </p:cNvPicPr>
          <p:nvPr/>
        </p:nvPicPr>
        <p:blipFill>
          <a:blip r:embed="rId8"/>
          <a:srcRect/>
          <a:stretch>
            <a:fillRect/>
          </a:stretch>
        </p:blipFill>
        <p:spPr bwMode="auto">
          <a:xfrm>
            <a:off x="3023206" y="967089"/>
            <a:ext cx="434975" cy="434975"/>
          </a:xfrm>
          <a:prstGeom prst="rect">
            <a:avLst/>
          </a:prstGeom>
          <a:noFill/>
          <a:ln w="9525">
            <a:noFill/>
            <a:miter lim="800000"/>
            <a:headEnd/>
            <a:tailEnd/>
          </a:ln>
        </p:spPr>
      </p:pic>
      <p:pic>
        <p:nvPicPr>
          <p:cNvPr id="37" name="Picture 15" descr="104856-3d-glossy-orange-orb-icon-alphanumeric-letter-cc.png"/>
          <p:cNvPicPr>
            <a:picLocks noChangeAspect="1"/>
          </p:cNvPicPr>
          <p:nvPr/>
        </p:nvPicPr>
        <p:blipFill>
          <a:blip r:embed="rId9"/>
          <a:srcRect/>
          <a:stretch>
            <a:fillRect/>
          </a:stretch>
        </p:blipFill>
        <p:spPr bwMode="auto">
          <a:xfrm>
            <a:off x="1837586" y="3914284"/>
            <a:ext cx="434975" cy="436562"/>
          </a:xfrm>
          <a:prstGeom prst="rect">
            <a:avLst/>
          </a:prstGeom>
          <a:noFill/>
          <a:ln w="9525">
            <a:noFill/>
            <a:miter lim="800000"/>
            <a:headEnd/>
            <a:tailEnd/>
          </a:ln>
        </p:spPr>
      </p:pic>
      <p:pic>
        <p:nvPicPr>
          <p:cNvPr id="38" name="Picture 16" descr="104858-3d-glossy-orange-orb-icon-alphanumeric-letter-dd.png"/>
          <p:cNvPicPr>
            <a:picLocks noChangeAspect="1"/>
          </p:cNvPicPr>
          <p:nvPr/>
        </p:nvPicPr>
        <p:blipFill>
          <a:blip r:embed="rId10"/>
          <a:srcRect/>
          <a:stretch>
            <a:fillRect/>
          </a:stretch>
        </p:blipFill>
        <p:spPr bwMode="auto">
          <a:xfrm>
            <a:off x="3787566" y="4506624"/>
            <a:ext cx="434975" cy="434975"/>
          </a:xfrm>
          <a:prstGeom prst="rect">
            <a:avLst/>
          </a:prstGeom>
          <a:noFill/>
          <a:ln w="9525">
            <a:noFill/>
            <a:miter lim="800000"/>
            <a:headEnd/>
            <a:tailEnd/>
          </a:ln>
        </p:spPr>
      </p:pic>
      <p:pic>
        <p:nvPicPr>
          <p:cNvPr id="39" name="Picture 24" descr="104860-3d-glossy-orange-orb-icon-alphanumeric-letter-ee.png"/>
          <p:cNvPicPr>
            <a:picLocks noChangeAspect="1"/>
          </p:cNvPicPr>
          <p:nvPr/>
        </p:nvPicPr>
        <p:blipFill>
          <a:blip r:embed="rId11"/>
          <a:srcRect/>
          <a:stretch>
            <a:fillRect/>
          </a:stretch>
        </p:blipFill>
        <p:spPr bwMode="auto">
          <a:xfrm>
            <a:off x="5934712" y="954295"/>
            <a:ext cx="411163" cy="411162"/>
          </a:xfrm>
          <a:prstGeom prst="rect">
            <a:avLst/>
          </a:prstGeom>
          <a:noFill/>
          <a:ln w="9525">
            <a:noFill/>
            <a:miter lim="800000"/>
            <a:headEnd/>
            <a:tailEnd/>
          </a:ln>
        </p:spPr>
      </p:pic>
      <p:sp>
        <p:nvSpPr>
          <p:cNvPr id="40" name="Rectangle 39"/>
          <p:cNvSpPr/>
          <p:nvPr/>
        </p:nvSpPr>
        <p:spPr>
          <a:xfrm>
            <a:off x="89670" y="5856695"/>
            <a:ext cx="7829655" cy="338554"/>
          </a:xfrm>
          <a:prstGeom prst="rect">
            <a:avLst/>
          </a:prstGeom>
        </p:spPr>
        <p:txBody>
          <a:bodyPr wrap="square">
            <a:spAutoFit/>
          </a:bodyPr>
          <a:lstStyle/>
          <a:p>
            <a:r>
              <a:rPr lang="en-US" sz="1600" b="1" dirty="0">
                <a:latin typeface="Arial Rounded MT Bold"/>
              </a:rPr>
              <a:t>Note: </a:t>
            </a:r>
            <a:r>
              <a:rPr lang="en-US" sz="1600" dirty="0">
                <a:latin typeface="Arial Rounded MT Bold"/>
              </a:rPr>
              <a:t>If the applicant does not have an address, select the tick the box</a:t>
            </a:r>
            <a:endParaRPr lang="en-GB" sz="2400" dirty="0"/>
          </a:p>
        </p:txBody>
      </p:sp>
      <p:pic>
        <p:nvPicPr>
          <p:cNvPr id="41" name="Picture 12" descr="http://www.clipartbest.com/cliparts/dT8/M5K/dT8M5KMG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3330" y="4374117"/>
            <a:ext cx="534471" cy="53447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85343" y="3491730"/>
            <a:ext cx="252434" cy="181894"/>
          </a:xfrm>
          <a:prstGeom prst="rect">
            <a:avLst/>
          </a:prstGeom>
          <a:noFill/>
          <a:ln w="508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latin typeface="+mj-lt"/>
            </a:endParaRPr>
          </a:p>
        </p:txBody>
      </p:sp>
      <p:sp>
        <p:nvSpPr>
          <p:cNvPr id="29" name="Rectangle 3"/>
          <p:cNvSpPr>
            <a:spLocks noChangeArrowheads="1"/>
          </p:cNvSpPr>
          <p:nvPr/>
        </p:nvSpPr>
        <p:spPr bwMode="auto">
          <a:xfrm>
            <a:off x="7092226" y="5193809"/>
            <a:ext cx="2212668" cy="400110"/>
          </a:xfrm>
          <a:prstGeom prst="rect">
            <a:avLst/>
          </a:prstGeom>
          <a:noFill/>
          <a:ln w="9525">
            <a:noFill/>
            <a:miter lim="800000"/>
            <a:headEnd/>
            <a:tailEnd/>
          </a:ln>
        </p:spPr>
        <p:txBody>
          <a:bodyPr wrap="square" anchor="ctr">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DUMMY DATA</a:t>
            </a:r>
          </a:p>
        </p:txBody>
      </p:sp>
      <p:cxnSp>
        <p:nvCxnSpPr>
          <p:cNvPr id="10" name="Straight Arrow Connector 9">
            <a:extLst>
              <a:ext uri="{FF2B5EF4-FFF2-40B4-BE49-F238E27FC236}">
                <a16:creationId xmlns:a16="http://schemas.microsoft.com/office/drawing/2014/main" id="{B89BA601-79BF-49DE-86F4-D757D6834652}"/>
              </a:ext>
            </a:extLst>
          </p:cNvPr>
          <p:cNvCxnSpPr/>
          <p:nvPr/>
        </p:nvCxnSpPr>
        <p:spPr>
          <a:xfrm flipV="1">
            <a:off x="6140293" y="4484700"/>
            <a:ext cx="412907" cy="1287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932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6" name="TextBox 5"/>
          <p:cNvSpPr txBox="1"/>
          <p:nvPr/>
        </p:nvSpPr>
        <p:spPr>
          <a:xfrm>
            <a:off x="474345" y="1230426"/>
            <a:ext cx="5732145" cy="584775"/>
          </a:xfrm>
          <a:prstGeom prst="rect">
            <a:avLst/>
          </a:prstGeom>
          <a:noFill/>
        </p:spPr>
        <p:txBody>
          <a:bodyPr wrap="square" rtlCol="0">
            <a:spAutoFit/>
          </a:bodyPr>
          <a:lstStyle/>
          <a:p>
            <a:r>
              <a:rPr lang="en-GB" sz="1400" b="1" dirty="0">
                <a:solidFill>
                  <a:srgbClr val="03C1DB"/>
                </a:solidFill>
                <a:latin typeface="Century Gothic" panose="020B0502020202020204" pitchFamily="34" charset="0"/>
              </a:rPr>
              <a:t>		</a:t>
            </a:r>
          </a:p>
          <a:p>
            <a:r>
              <a:rPr lang="en-GB" b="1" dirty="0">
                <a:solidFill>
                  <a:srgbClr val="03C1DB"/>
                </a:solidFill>
                <a:latin typeface="Century Gothic" panose="020B0502020202020204" pitchFamily="34" charset="0"/>
                <a:ea typeface="Times New Roman" panose="02020603050405020304" pitchFamily="18" charset="0"/>
                <a:cs typeface="Times New Roman" panose="02020603050405020304" pitchFamily="18" charset="0"/>
              </a:rPr>
              <a:t>Agenda</a:t>
            </a:r>
          </a:p>
        </p:txBody>
      </p:sp>
      <p:graphicFrame>
        <p:nvGraphicFramePr>
          <p:cNvPr id="9" name="Diagram 8"/>
          <p:cNvGraphicFramePr/>
          <p:nvPr>
            <p:extLst>
              <p:ext uri="{D42A27DB-BD31-4B8C-83A1-F6EECF244321}">
                <p14:modId xmlns:p14="http://schemas.microsoft.com/office/powerpoint/2010/main" val="701004038"/>
              </p:ext>
            </p:extLst>
          </p:nvPr>
        </p:nvGraphicFramePr>
        <p:xfrm>
          <a:off x="997568" y="1921553"/>
          <a:ext cx="7032525" cy="40324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Oval 7"/>
          <p:cNvSpPr/>
          <p:nvPr/>
        </p:nvSpPr>
        <p:spPr>
          <a:xfrm>
            <a:off x="997568" y="2078759"/>
            <a:ext cx="1066539" cy="1113328"/>
          </a:xfrm>
          <a:prstGeom prst="ellipse">
            <a:avLst/>
          </a:prstGeom>
          <a:blipFill rotWithShape="0">
            <a:blip r:embed="rId11"/>
            <a:stretch>
              <a:fillRect/>
            </a:stretch>
          </a:blipFill>
          <a:ln>
            <a:solidFill>
              <a:srgbClr val="007398"/>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104617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025A4C6-A326-4D3B-B8DB-AB1A923472AC}" type="slidenum">
              <a:rPr lang="en-GB" sz="1200">
                <a:solidFill>
                  <a:schemeClr val="tx1">
                    <a:tint val="75000"/>
                  </a:schemeClr>
                </a:solidFill>
                <a:latin typeface="+mn-lt"/>
              </a:rPr>
              <a:pPr algn="r" fontAlgn="auto">
                <a:spcBef>
                  <a:spcPts val="0"/>
                </a:spcBef>
                <a:spcAft>
                  <a:spcPts val="0"/>
                </a:spcAft>
                <a:defRPr/>
              </a:pPr>
              <a:t>20</a:t>
            </a:fld>
            <a:endParaRPr lang="en-GB" sz="1200" dirty="0">
              <a:solidFill>
                <a:schemeClr val="tx1">
                  <a:tint val="75000"/>
                </a:schemeClr>
              </a:solidFill>
              <a:latin typeface="+mn-lt"/>
            </a:endParaRPr>
          </a:p>
        </p:txBody>
      </p:sp>
      <p:sp>
        <p:nvSpPr>
          <p:cNvPr id="8" name="Rectangle 3"/>
          <p:cNvSpPr>
            <a:spLocks noChangeArrowheads="1"/>
          </p:cNvSpPr>
          <p:nvPr/>
        </p:nvSpPr>
        <p:spPr bwMode="auto">
          <a:xfrm>
            <a:off x="146835" y="207144"/>
            <a:ext cx="8568952" cy="677108"/>
          </a:xfrm>
          <a:prstGeom prst="rect">
            <a:avLst/>
          </a:prstGeom>
          <a:noFill/>
          <a:ln w="9525">
            <a:noFill/>
            <a:miter lim="800000"/>
            <a:headEnd/>
            <a:tailEnd/>
          </a:ln>
        </p:spPr>
        <p:txBody>
          <a:bodyPr wrap="square">
            <a:spAutoFit/>
          </a:bodyPr>
          <a:lstStyle/>
          <a:p>
            <a:pPr eaLnBrk="0" hangingPunct="0"/>
            <a:r>
              <a:rPr lang="en-GB" sz="2400" dirty="0">
                <a:solidFill>
                  <a:srgbClr val="CC5A13"/>
                </a:solidFill>
                <a:latin typeface="Arial Rounded MT Bold"/>
                <a:cs typeface="Arial" charset="0"/>
              </a:rPr>
              <a:t>Result Indicators</a:t>
            </a:r>
          </a:p>
          <a:p>
            <a:pPr eaLnBrk="0" hangingPunct="0"/>
            <a:endParaRPr lang="en-GB" sz="1400" b="1" dirty="0">
              <a:solidFill>
                <a:srgbClr val="009900"/>
              </a:solidFill>
              <a:latin typeface="Arial Rounded MT Bold"/>
              <a:cs typeface="Arial" charset="0"/>
            </a:endParaRPr>
          </a:p>
        </p:txBody>
      </p:sp>
      <p:pic>
        <p:nvPicPr>
          <p:cNvPr id="2050" name="Picture 2" descr="https://uat.nfi.gov.uk/realtime/_images/AppCheck_Green_Ti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99" y="2022558"/>
            <a:ext cx="668818" cy="6688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at.nfi.gov.uk/realtime/_images/AppCheck_Amber_Ti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69" y="3130259"/>
            <a:ext cx="668818" cy="6688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at.nfi.gov.uk/realtime/_images/AppCheck_Red_Ti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269" y="4245078"/>
            <a:ext cx="668818" cy="6688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12378" y="2172302"/>
            <a:ext cx="6593739" cy="369332"/>
          </a:xfrm>
          <a:prstGeom prst="rect">
            <a:avLst/>
          </a:prstGeom>
        </p:spPr>
        <p:txBody>
          <a:bodyPr wrap="square">
            <a:spAutoFit/>
          </a:bodyPr>
          <a:lstStyle/>
          <a:p>
            <a:r>
              <a:rPr lang="en-US" dirty="0">
                <a:latin typeface="Arial Rounded MT Bold"/>
              </a:rPr>
              <a:t>Verified: the data match verifies the details of the application  </a:t>
            </a:r>
            <a:endParaRPr lang="en-GB" dirty="0"/>
          </a:p>
        </p:txBody>
      </p:sp>
      <p:sp>
        <p:nvSpPr>
          <p:cNvPr id="11" name="Rectangle 10"/>
          <p:cNvSpPr/>
          <p:nvPr/>
        </p:nvSpPr>
        <p:spPr>
          <a:xfrm>
            <a:off x="2012378" y="3280003"/>
            <a:ext cx="6893497" cy="369332"/>
          </a:xfrm>
          <a:prstGeom prst="rect">
            <a:avLst/>
          </a:prstGeom>
        </p:spPr>
        <p:txBody>
          <a:bodyPr wrap="square">
            <a:spAutoFit/>
          </a:bodyPr>
          <a:lstStyle/>
          <a:p>
            <a:r>
              <a:rPr lang="en-US" dirty="0">
                <a:latin typeface="Arial Rounded MT Bold"/>
              </a:rPr>
              <a:t>Review: the data match contradicts the details of the application </a:t>
            </a:r>
            <a:endParaRPr lang="en-GB" dirty="0"/>
          </a:p>
        </p:txBody>
      </p:sp>
      <p:sp>
        <p:nvSpPr>
          <p:cNvPr id="12" name="Rectangle 11"/>
          <p:cNvSpPr/>
          <p:nvPr/>
        </p:nvSpPr>
        <p:spPr>
          <a:xfrm>
            <a:off x="2012378" y="4257040"/>
            <a:ext cx="6705195" cy="646331"/>
          </a:xfrm>
          <a:prstGeom prst="rect">
            <a:avLst/>
          </a:prstGeom>
        </p:spPr>
        <p:txBody>
          <a:bodyPr wrap="square">
            <a:spAutoFit/>
          </a:bodyPr>
          <a:lstStyle/>
          <a:p>
            <a:r>
              <a:rPr lang="en-US" dirty="0">
                <a:latin typeface="Arial Rounded MT Bold"/>
              </a:rPr>
              <a:t>Potential Fraud: the data match indicates the application may be fraudulent </a:t>
            </a:r>
            <a:endParaRPr lang="en-GB" dirty="0"/>
          </a:p>
        </p:txBody>
      </p:sp>
    </p:spTree>
    <p:extLst>
      <p:ext uri="{BB962C8B-B14F-4D97-AF65-F5344CB8AC3E}">
        <p14:creationId xmlns:p14="http://schemas.microsoft.com/office/powerpoint/2010/main" val="36782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500"/>
                            </p:stCondLst>
                            <p:childTnLst>
                              <p:par>
                                <p:cTn id="12" presetID="10" presetClass="entr" presetSubtype="0" fill="hold" nodeType="afterEffect">
                                  <p:stCondLst>
                                    <p:cond delay="150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3500"/>
                            </p:stCondLst>
                            <p:childTnLst>
                              <p:par>
                                <p:cTn id="19" presetID="10" presetClass="entr" presetSubtype="0" fill="hold" nodeType="afterEffect">
                                  <p:stCondLst>
                                    <p:cond delay="150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500"/>
                                        <p:tgtEl>
                                          <p:spTgt spid="2054"/>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6677447" y="5764238"/>
            <a:ext cx="2212668" cy="400110"/>
          </a:xfrm>
          <a:prstGeom prst="rect">
            <a:avLst/>
          </a:prstGeom>
          <a:noFill/>
          <a:ln w="9525">
            <a:noFill/>
            <a:miter lim="800000"/>
            <a:headEnd/>
            <a:tailEnd/>
          </a:ln>
        </p:spPr>
        <p:txBody>
          <a:bodyPr wrap="square" anchor="ctr">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DUMMY DATA</a:t>
            </a:r>
          </a:p>
        </p:txBody>
      </p:sp>
      <p:sp>
        <p:nvSpPr>
          <p:cNvPr id="2" name="TextBox 1">
            <a:extLst>
              <a:ext uri="{FF2B5EF4-FFF2-40B4-BE49-F238E27FC236}">
                <a16:creationId xmlns:a16="http://schemas.microsoft.com/office/drawing/2014/main" id="{F9A48987-8327-4F08-86D5-C5BBADD1384D}"/>
              </a:ext>
            </a:extLst>
          </p:cNvPr>
          <p:cNvSpPr txBox="1"/>
          <p:nvPr/>
        </p:nvSpPr>
        <p:spPr>
          <a:xfrm>
            <a:off x="755904" y="365760"/>
            <a:ext cx="4954177" cy="461665"/>
          </a:xfrm>
          <a:prstGeom prst="rect">
            <a:avLst/>
          </a:prstGeom>
          <a:noFill/>
        </p:spPr>
        <p:txBody>
          <a:bodyPr wrap="none" rtlCol="0">
            <a:spAutoFit/>
          </a:bodyPr>
          <a:lstStyle/>
          <a:p>
            <a:r>
              <a:rPr lang="en-GB" sz="2400" dirty="0">
                <a:solidFill>
                  <a:srgbClr val="FF0000"/>
                </a:solidFill>
                <a:latin typeface="Arial Rounded MT Bold" panose="020F0704030504030204" pitchFamily="34" charset="0"/>
              </a:rPr>
              <a:t>How the display screen appears</a:t>
            </a:r>
          </a:p>
        </p:txBody>
      </p:sp>
      <p:sp>
        <p:nvSpPr>
          <p:cNvPr id="4" name="TextBox 3">
            <a:extLst>
              <a:ext uri="{FF2B5EF4-FFF2-40B4-BE49-F238E27FC236}">
                <a16:creationId xmlns:a16="http://schemas.microsoft.com/office/drawing/2014/main" id="{B287D966-8B28-4F16-A375-7018FE905E57}"/>
              </a:ext>
            </a:extLst>
          </p:cNvPr>
          <p:cNvSpPr txBox="1"/>
          <p:nvPr/>
        </p:nvSpPr>
        <p:spPr>
          <a:xfrm>
            <a:off x="755904" y="1177191"/>
            <a:ext cx="1842236" cy="369332"/>
          </a:xfrm>
          <a:prstGeom prst="rect">
            <a:avLst/>
          </a:prstGeom>
          <a:noFill/>
        </p:spPr>
        <p:txBody>
          <a:bodyPr wrap="none" rtlCol="0">
            <a:spAutoFit/>
          </a:bodyPr>
          <a:lstStyle/>
          <a:p>
            <a:r>
              <a:rPr lang="en-GB" dirty="0"/>
              <a:t>Your search  data </a:t>
            </a:r>
          </a:p>
        </p:txBody>
      </p:sp>
      <p:sp>
        <p:nvSpPr>
          <p:cNvPr id="5" name="TextBox 4">
            <a:extLst>
              <a:ext uri="{FF2B5EF4-FFF2-40B4-BE49-F238E27FC236}">
                <a16:creationId xmlns:a16="http://schemas.microsoft.com/office/drawing/2014/main" id="{3C49D7EF-6877-4FC3-9A17-F1AD021EDE03}"/>
              </a:ext>
            </a:extLst>
          </p:cNvPr>
          <p:cNvSpPr txBox="1"/>
          <p:nvPr/>
        </p:nvSpPr>
        <p:spPr>
          <a:xfrm>
            <a:off x="5795570" y="1161352"/>
            <a:ext cx="1763753" cy="369332"/>
          </a:xfrm>
          <a:prstGeom prst="rect">
            <a:avLst/>
          </a:prstGeom>
          <a:noFill/>
        </p:spPr>
        <p:txBody>
          <a:bodyPr wrap="none" rtlCol="0">
            <a:spAutoFit/>
          </a:bodyPr>
          <a:lstStyle/>
          <a:p>
            <a:r>
              <a:rPr lang="en-GB" dirty="0"/>
              <a:t>Your match data </a:t>
            </a:r>
          </a:p>
        </p:txBody>
      </p:sp>
      <p:sp>
        <p:nvSpPr>
          <p:cNvPr id="9" name="Arrow: Down 8">
            <a:extLst>
              <a:ext uri="{FF2B5EF4-FFF2-40B4-BE49-F238E27FC236}">
                <a16:creationId xmlns:a16="http://schemas.microsoft.com/office/drawing/2014/main" id="{49B1BC3D-D511-4858-8C04-61D90DDCC8FE}"/>
              </a:ext>
            </a:extLst>
          </p:cNvPr>
          <p:cNvSpPr/>
          <p:nvPr/>
        </p:nvSpPr>
        <p:spPr>
          <a:xfrm>
            <a:off x="6435130" y="1501966"/>
            <a:ext cx="484632" cy="43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Down 13">
            <a:extLst>
              <a:ext uri="{FF2B5EF4-FFF2-40B4-BE49-F238E27FC236}">
                <a16:creationId xmlns:a16="http://schemas.microsoft.com/office/drawing/2014/main" id="{5820DEA9-9CE6-4371-8C47-B37DEDB9900C}"/>
              </a:ext>
            </a:extLst>
          </p:cNvPr>
          <p:cNvSpPr/>
          <p:nvPr/>
        </p:nvSpPr>
        <p:spPr>
          <a:xfrm>
            <a:off x="1235864" y="1514447"/>
            <a:ext cx="484632" cy="43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406AFDF-2B5B-46CC-9D71-57C8FBBD490F}"/>
              </a:ext>
            </a:extLst>
          </p:cNvPr>
          <p:cNvPicPr>
            <a:picLocks noChangeAspect="1"/>
          </p:cNvPicPr>
          <p:nvPr/>
        </p:nvPicPr>
        <p:blipFill>
          <a:blip r:embed="rId3"/>
          <a:stretch>
            <a:fillRect/>
          </a:stretch>
        </p:blipFill>
        <p:spPr>
          <a:xfrm>
            <a:off x="755904" y="2095988"/>
            <a:ext cx="7365076" cy="3584821"/>
          </a:xfrm>
          <a:prstGeom prst="rect">
            <a:avLst/>
          </a:prstGeom>
        </p:spPr>
      </p:pic>
    </p:spTree>
    <p:extLst>
      <p:ext uri="{BB962C8B-B14F-4D97-AF65-F5344CB8AC3E}">
        <p14:creationId xmlns:p14="http://schemas.microsoft.com/office/powerpoint/2010/main" val="29613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146835" y="207144"/>
            <a:ext cx="8568952" cy="1046440"/>
          </a:xfrm>
          <a:prstGeom prst="rect">
            <a:avLst/>
          </a:prstGeom>
          <a:noFill/>
          <a:ln w="9525">
            <a:noFill/>
            <a:miter lim="800000"/>
            <a:headEnd/>
            <a:tailEnd/>
          </a:ln>
        </p:spPr>
        <p:txBody>
          <a:bodyPr wrap="square">
            <a:spAutoFit/>
          </a:bodyPr>
          <a:lstStyle/>
          <a:p>
            <a:pPr eaLnBrk="0" hangingPunct="0"/>
            <a:r>
              <a:rPr lang="en-GB" sz="2400" dirty="0">
                <a:solidFill>
                  <a:srgbClr val="CC5A13"/>
                </a:solidFill>
                <a:latin typeface="Arial Rounded MT Bold"/>
                <a:cs typeface="Arial" charset="0"/>
              </a:rPr>
              <a:t>Requesting a Pre-Investigation Credit Check or List of Residents Report</a:t>
            </a:r>
          </a:p>
          <a:p>
            <a:pPr eaLnBrk="0" hangingPunct="0"/>
            <a:endParaRPr lang="en-GB" sz="1400" b="1" dirty="0">
              <a:solidFill>
                <a:srgbClr val="009900"/>
              </a:solidFill>
              <a:latin typeface="Arial Rounded MT Bold"/>
              <a:cs typeface="Arial" charset="0"/>
            </a:endParaRPr>
          </a:p>
        </p:txBody>
      </p:sp>
      <p:pic>
        <p:nvPicPr>
          <p:cNvPr id="3" name="Picture 2">
            <a:extLst>
              <a:ext uri="{FF2B5EF4-FFF2-40B4-BE49-F238E27FC236}">
                <a16:creationId xmlns:a16="http://schemas.microsoft.com/office/drawing/2014/main" id="{68C675A4-7133-4F72-9238-4D7407EB129B}"/>
              </a:ext>
            </a:extLst>
          </p:cNvPr>
          <p:cNvPicPr>
            <a:picLocks noChangeAspect="1"/>
          </p:cNvPicPr>
          <p:nvPr/>
        </p:nvPicPr>
        <p:blipFill>
          <a:blip r:embed="rId3"/>
          <a:stretch>
            <a:fillRect/>
          </a:stretch>
        </p:blipFill>
        <p:spPr>
          <a:xfrm>
            <a:off x="415636" y="1397010"/>
            <a:ext cx="8300151" cy="4405273"/>
          </a:xfrm>
          <a:prstGeom prst="rect">
            <a:avLst/>
          </a:prstGeom>
        </p:spPr>
      </p:pic>
    </p:spTree>
    <p:extLst>
      <p:ext uri="{BB962C8B-B14F-4D97-AF65-F5344CB8AC3E}">
        <p14:creationId xmlns:p14="http://schemas.microsoft.com/office/powerpoint/2010/main" val="3727837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323528" y="332656"/>
            <a:ext cx="8568952" cy="615553"/>
          </a:xfrm>
          <a:prstGeom prst="rect">
            <a:avLst/>
          </a:prstGeom>
          <a:noFill/>
          <a:ln w="9525">
            <a:noFill/>
            <a:miter lim="800000"/>
            <a:headEnd/>
            <a:tailEnd/>
          </a:ln>
        </p:spPr>
        <p:txBody>
          <a:bodyPr wrap="square">
            <a:spAutoFit/>
          </a:bodyPr>
          <a:lstStyle/>
          <a:p>
            <a:pPr eaLnBrk="0" hangingPunct="0"/>
            <a:r>
              <a:rPr lang="en-GB" sz="2200" dirty="0">
                <a:solidFill>
                  <a:srgbClr val="CC5A13"/>
                </a:solidFill>
                <a:latin typeface="Arial Rounded MT Bold"/>
                <a:cs typeface="Arial" charset="0"/>
              </a:rPr>
              <a:t>Previous Search Results</a:t>
            </a:r>
          </a:p>
          <a:p>
            <a:pPr eaLnBrk="0" hangingPunct="0"/>
            <a:endParaRPr lang="en-GB" sz="1200" b="1" dirty="0">
              <a:solidFill>
                <a:srgbClr val="009900"/>
              </a:solidFill>
              <a:latin typeface="Arial Rounded MT Bold"/>
              <a:cs typeface="Arial" charset="0"/>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025A4C6-A326-4D3B-B8DB-AB1A923472AC}" type="slidenum">
              <a:rPr lang="en-GB" sz="1200">
                <a:solidFill>
                  <a:schemeClr val="tx1">
                    <a:tint val="75000"/>
                  </a:schemeClr>
                </a:solidFill>
                <a:latin typeface="+mn-lt"/>
              </a:rPr>
              <a:pPr algn="r" fontAlgn="auto">
                <a:spcBef>
                  <a:spcPts val="0"/>
                </a:spcBef>
                <a:spcAft>
                  <a:spcPts val="0"/>
                </a:spcAft>
                <a:defRPr/>
              </a:pPr>
              <a:t>23</a:t>
            </a:fld>
            <a:endParaRPr lang="en-GB" sz="1200" dirty="0">
              <a:solidFill>
                <a:schemeClr val="tx1">
                  <a:tint val="75000"/>
                </a:schemeClr>
              </a:solidFill>
              <a:latin typeface="+mn-lt"/>
            </a:endParaRPr>
          </a:p>
        </p:txBody>
      </p:sp>
      <p:pic>
        <p:nvPicPr>
          <p:cNvPr id="2" name="Picture 1"/>
          <p:cNvPicPr>
            <a:picLocks noChangeAspect="1"/>
          </p:cNvPicPr>
          <p:nvPr/>
        </p:nvPicPr>
        <p:blipFill>
          <a:blip r:embed="rId3"/>
          <a:stretch>
            <a:fillRect/>
          </a:stretch>
        </p:blipFill>
        <p:spPr>
          <a:xfrm>
            <a:off x="409085" y="1355323"/>
            <a:ext cx="8397838" cy="2410062"/>
          </a:xfrm>
          <a:prstGeom prst="rect">
            <a:avLst/>
          </a:prstGeom>
        </p:spPr>
      </p:pic>
      <p:sp>
        <p:nvSpPr>
          <p:cNvPr id="4" name="Rectangle 3"/>
          <p:cNvSpPr/>
          <p:nvPr/>
        </p:nvSpPr>
        <p:spPr>
          <a:xfrm>
            <a:off x="850900" y="1764391"/>
            <a:ext cx="565150" cy="1844675"/>
          </a:xfrm>
          <a:prstGeom prst="rect">
            <a:avLst/>
          </a:prstGeom>
          <a:solidFill>
            <a:schemeClr val="bg1">
              <a:alpha val="9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932394" y="4192279"/>
            <a:ext cx="7351219" cy="646331"/>
          </a:xfrm>
          <a:prstGeom prst="rect">
            <a:avLst/>
          </a:prstGeom>
        </p:spPr>
        <p:txBody>
          <a:bodyPr wrap="square">
            <a:spAutoFit/>
          </a:bodyPr>
          <a:lstStyle/>
          <a:p>
            <a:r>
              <a:rPr lang="en-US" dirty="0">
                <a:latin typeface="Arial Rounded MT Bold"/>
              </a:rPr>
              <a:t>You can drill down to a previous search result to view or amend it by selecting the ‘Go to Match’ option</a:t>
            </a:r>
          </a:p>
        </p:txBody>
      </p:sp>
      <p:pic>
        <p:nvPicPr>
          <p:cNvPr id="24" name="Picture 13" descr="104852-3d-glossy-orange-orb-icon-alphanumeric-letter-aa.png"/>
          <p:cNvPicPr>
            <a:picLocks noChangeAspect="1"/>
          </p:cNvPicPr>
          <p:nvPr/>
        </p:nvPicPr>
        <p:blipFill>
          <a:blip r:embed="rId4"/>
          <a:srcRect/>
          <a:stretch>
            <a:fillRect/>
          </a:stretch>
        </p:blipFill>
        <p:spPr bwMode="auto">
          <a:xfrm>
            <a:off x="356990" y="4113292"/>
            <a:ext cx="434975" cy="434975"/>
          </a:xfrm>
          <a:prstGeom prst="rect">
            <a:avLst/>
          </a:prstGeom>
          <a:noFill/>
          <a:ln w="9525">
            <a:noFill/>
            <a:miter lim="800000"/>
            <a:headEnd/>
            <a:tailEnd/>
          </a:ln>
        </p:spPr>
      </p:pic>
      <p:sp>
        <p:nvSpPr>
          <p:cNvPr id="28" name="Rectangle 27"/>
          <p:cNvSpPr/>
          <p:nvPr/>
        </p:nvSpPr>
        <p:spPr>
          <a:xfrm>
            <a:off x="302701" y="948209"/>
            <a:ext cx="8293190" cy="276999"/>
          </a:xfrm>
          <a:prstGeom prst="rect">
            <a:avLst/>
          </a:prstGeom>
        </p:spPr>
        <p:txBody>
          <a:bodyPr wrap="square">
            <a:spAutoFit/>
          </a:bodyPr>
          <a:lstStyle/>
          <a:p>
            <a:pPr eaLnBrk="0" hangingPunct="0"/>
            <a:r>
              <a:rPr lang="en-GB" sz="1200" dirty="0">
                <a:solidFill>
                  <a:srgbClr val="000000"/>
                </a:solidFill>
                <a:latin typeface="Arial Rounded MT Bold"/>
                <a:cs typeface="Arial" charset="0"/>
              </a:rPr>
              <a:t>All previous searches will be displayed or a filtered subset if you chose to apply filter criteria.</a:t>
            </a:r>
          </a:p>
        </p:txBody>
      </p:sp>
      <p:sp>
        <p:nvSpPr>
          <p:cNvPr id="29" name="Rectangle 3"/>
          <p:cNvSpPr>
            <a:spLocks noChangeArrowheads="1"/>
          </p:cNvSpPr>
          <p:nvPr/>
        </p:nvSpPr>
        <p:spPr bwMode="auto">
          <a:xfrm>
            <a:off x="6677447" y="5764238"/>
            <a:ext cx="2212668" cy="400110"/>
          </a:xfrm>
          <a:prstGeom prst="rect">
            <a:avLst/>
          </a:prstGeom>
          <a:noFill/>
          <a:ln w="9525">
            <a:noFill/>
            <a:miter lim="800000"/>
            <a:headEnd/>
            <a:tailEnd/>
          </a:ln>
        </p:spPr>
        <p:txBody>
          <a:bodyPr wrap="square" anchor="ctr">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DUMMY DATA</a:t>
            </a:r>
          </a:p>
        </p:txBody>
      </p:sp>
      <p:sp>
        <p:nvSpPr>
          <p:cNvPr id="30" name="Rectangle 29"/>
          <p:cNvSpPr/>
          <p:nvPr/>
        </p:nvSpPr>
        <p:spPr>
          <a:xfrm>
            <a:off x="372866" y="1691969"/>
            <a:ext cx="487560" cy="1926622"/>
          </a:xfrm>
          <a:prstGeom prst="rect">
            <a:avLst/>
          </a:prstGeom>
          <a:noFill/>
          <a:ln w="508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latin typeface="+mj-lt"/>
            </a:endParaRPr>
          </a:p>
        </p:txBody>
      </p:sp>
    </p:spTree>
    <p:extLst>
      <p:ext uri="{BB962C8B-B14F-4D97-AF65-F5344CB8AC3E}">
        <p14:creationId xmlns:p14="http://schemas.microsoft.com/office/powerpoint/2010/main" val="72985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2500"/>
                            </p:stCondLst>
                            <p:childTnLst>
                              <p:par>
                                <p:cTn id="16" presetID="10" presetClass="exit" presetSubtype="0" fill="hold" grpId="1" nodeType="afterEffect">
                                  <p:stCondLst>
                                    <p:cond delay="2000"/>
                                  </p:stCondLst>
                                  <p:childTnLst>
                                    <p:animEffect transition="out" filter="fade">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animBg="1"/>
      <p:bldP spid="3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9" name="Rectangle 8"/>
          <p:cNvSpPr/>
          <p:nvPr/>
        </p:nvSpPr>
        <p:spPr>
          <a:xfrm>
            <a:off x="624009" y="1320566"/>
            <a:ext cx="8239050" cy="1723549"/>
          </a:xfrm>
          <a:prstGeom prst="rect">
            <a:avLst/>
          </a:prstGeom>
        </p:spPr>
        <p:txBody>
          <a:bodyPr wrap="square">
            <a:spAutoFit/>
          </a:bodyPr>
          <a:lstStyle/>
          <a:p>
            <a:pPr lvl="0"/>
            <a:endParaRPr lang="en-GB" sz="1600" dirty="0">
              <a:latin typeface="Century Gothic" panose="020B0502020202020204" pitchFamily="34" charset="0"/>
            </a:endParaRPr>
          </a:p>
          <a:p>
            <a:pPr marL="285750" lvl="0" indent="-285750">
              <a:spcAft>
                <a:spcPts val="0"/>
              </a:spcAft>
              <a:buFont typeface="Arial" panose="020B0604020202020204" pitchFamily="34" charset="0"/>
              <a:buChar char="•"/>
            </a:pPr>
            <a:endParaRPr lang="en-GB" b="1" dirty="0">
              <a:solidFill>
                <a:srgbClr val="03C1DB"/>
              </a:solidFill>
              <a:latin typeface="Century Gothic" panose="020B0502020202020204" pitchFamily="34" charset="0"/>
              <a:ea typeface="Calibri" panose="020F0502020204030204" pitchFamily="34" charset="0"/>
            </a:endParaRPr>
          </a:p>
          <a:p>
            <a:pPr lvl="0">
              <a:spcAft>
                <a:spcPts val="0"/>
              </a:spcAft>
            </a:pPr>
            <a:endParaRPr lang="en-GB" b="1" dirty="0">
              <a:solidFill>
                <a:srgbClr val="03C1DB"/>
              </a:solidFill>
              <a:latin typeface="Century Gothic" panose="020B0502020202020204" pitchFamily="34" charset="0"/>
              <a:ea typeface="Calibri" panose="020F0502020204030204" pitchFamily="34" charset="0"/>
            </a:endParaRPr>
          </a:p>
          <a:p>
            <a:pPr lvl="0">
              <a:spcAft>
                <a:spcPts val="0"/>
              </a:spcAft>
            </a:pPr>
            <a:endParaRPr lang="en-GB" b="1" dirty="0">
              <a:solidFill>
                <a:srgbClr val="03C1DB"/>
              </a:solidFill>
              <a:latin typeface="Century Gothic" panose="020B0502020202020204" pitchFamily="34" charset="0"/>
              <a:ea typeface="Calibri" panose="020F0502020204030204" pitchFamily="34" charset="0"/>
            </a:endParaRPr>
          </a:p>
          <a:p>
            <a:pPr lvl="0">
              <a:spcAft>
                <a:spcPts val="0"/>
              </a:spcAft>
            </a:pPr>
            <a:endParaRPr lang="en-GB" b="1" dirty="0">
              <a:solidFill>
                <a:srgbClr val="03C1DB"/>
              </a:solidFill>
              <a:latin typeface="Century Gothic" panose="020B0502020202020204" pitchFamily="34" charset="0"/>
              <a:ea typeface="Calibri" panose="020F0502020204030204" pitchFamily="34" charset="0"/>
            </a:endParaRPr>
          </a:p>
          <a:p>
            <a:pPr lvl="0">
              <a:spcAft>
                <a:spcPts val="0"/>
              </a:spcAft>
            </a:pPr>
            <a:r>
              <a:rPr lang="en-GB" b="1" dirty="0">
                <a:solidFill>
                  <a:srgbClr val="03C1DB"/>
                </a:solidFill>
                <a:latin typeface="Century Gothic" panose="020B0502020202020204" pitchFamily="34" charset="0"/>
                <a:ea typeface="Calibri" panose="020F0502020204030204" pitchFamily="34" charset="0"/>
              </a:rPr>
              <a:t> </a:t>
            </a: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Props>
              </a:ext>
              <a:ext uri="{28A0092B-C50C-407E-A947-70E740481C1C}">
                <a14:useLocalDpi xmlns:a14="http://schemas.microsoft.com/office/drawing/2010/main" val="0"/>
              </a:ext>
            </a:extLst>
          </a:blip>
          <a:stretch>
            <a:fillRect/>
          </a:stretch>
        </p:blipFill>
        <p:spPr>
          <a:xfrm>
            <a:off x="3271586" y="4459569"/>
            <a:ext cx="4383766" cy="2296428"/>
          </a:xfrm>
          <a:prstGeom prst="rect">
            <a:avLst/>
          </a:prstGeom>
          <a:ln>
            <a:noFill/>
          </a:ln>
          <a:effectLst>
            <a:softEdge rad="112500"/>
          </a:effectLst>
        </p:spPr>
      </p:pic>
      <p:sp>
        <p:nvSpPr>
          <p:cNvPr id="7" name="TextBox 6">
            <a:extLst>
              <a:ext uri="{FF2B5EF4-FFF2-40B4-BE49-F238E27FC236}">
                <a16:creationId xmlns:a16="http://schemas.microsoft.com/office/drawing/2014/main" id="{68DD25E3-748D-4970-960F-C4F846340FA5}"/>
              </a:ext>
            </a:extLst>
          </p:cNvPr>
          <p:cNvSpPr txBox="1"/>
          <p:nvPr/>
        </p:nvSpPr>
        <p:spPr>
          <a:xfrm>
            <a:off x="624009" y="1679910"/>
            <a:ext cx="7973658" cy="2677656"/>
          </a:xfrm>
          <a:prstGeom prst="rect">
            <a:avLst/>
          </a:prstGeom>
          <a:noFill/>
        </p:spPr>
        <p:txBody>
          <a:bodyPr wrap="none" rtlCol="0">
            <a:spAutoFit/>
          </a:bodyPr>
          <a:lstStyle/>
          <a:p>
            <a:pPr marL="342900" indent="-342900">
              <a:buFont typeface="Arial" panose="020B0604020202020204" pitchFamily="34" charset="0"/>
              <a:buChar char="•"/>
            </a:pPr>
            <a:r>
              <a:rPr lang="en-GB" sz="2400" b="1" dirty="0">
                <a:latin typeface="Century Gothic" panose="020B0502020202020204" pitchFamily="34" charset="0"/>
              </a:rPr>
              <a:t>What the NFI Initiative is all about</a:t>
            </a:r>
          </a:p>
          <a:p>
            <a:pPr marL="342900" indent="-342900">
              <a:buFont typeface="Arial" panose="020B0604020202020204" pitchFamily="34" charset="0"/>
              <a:buChar char="•"/>
            </a:pPr>
            <a:r>
              <a:rPr lang="en-GB" sz="2400" b="1" dirty="0">
                <a:latin typeface="Century Gothic" panose="020B0502020202020204" pitchFamily="34" charset="0"/>
              </a:rPr>
              <a:t>Overview of the services available to support you </a:t>
            </a:r>
          </a:p>
          <a:p>
            <a:pPr marL="342900" indent="-342900">
              <a:buFont typeface="Arial" panose="020B0604020202020204" pitchFamily="34" charset="0"/>
              <a:buChar char="•"/>
            </a:pPr>
            <a:r>
              <a:rPr lang="en-GB" sz="2400" b="1" dirty="0">
                <a:latin typeface="Century Gothic" panose="020B0502020202020204" pitchFamily="34" charset="0"/>
              </a:rPr>
              <a:t>Insight into AppCheck how it can be used </a:t>
            </a:r>
          </a:p>
          <a:p>
            <a:pPr marL="342900" indent="-342900">
              <a:buFont typeface="Arial" panose="020B0604020202020204" pitchFamily="34" charset="0"/>
              <a:buChar char="•"/>
            </a:pPr>
            <a:endParaRPr lang="en-GB" sz="2400" b="1" dirty="0">
              <a:latin typeface="Century Gothic" panose="020B0502020202020204" pitchFamily="34" charset="0"/>
            </a:endParaRPr>
          </a:p>
          <a:p>
            <a:pPr marL="342900" indent="-342900">
              <a:buFont typeface="Arial" panose="020B0604020202020204" pitchFamily="34" charset="0"/>
              <a:buChar char="•"/>
            </a:pPr>
            <a:r>
              <a:rPr lang="en-GB" sz="2400" b="1" dirty="0">
                <a:latin typeface="Century Gothic" panose="020B0502020202020204" pitchFamily="34" charset="0"/>
              </a:rPr>
              <a:t>To access your  </a:t>
            </a:r>
            <a:r>
              <a:rPr lang="en-GB" sz="2400" b="1" dirty="0">
                <a:solidFill>
                  <a:srgbClr val="FF0000"/>
                </a:solidFill>
                <a:latin typeface="Century Gothic" panose="020B0502020202020204" pitchFamily="34" charset="0"/>
              </a:rPr>
              <a:t>FREE TRIAL TODAY PLEASE CALL</a:t>
            </a:r>
          </a:p>
          <a:p>
            <a:pPr marL="342900" indent="-342900">
              <a:buFont typeface="Arial" panose="020B0604020202020204" pitchFamily="34" charset="0"/>
              <a:buChar char="•"/>
            </a:pPr>
            <a:endParaRPr lang="en-GB" sz="2400" b="1" dirty="0">
              <a:solidFill>
                <a:srgbClr val="FF0000"/>
              </a:solidFill>
              <a:latin typeface="Century Gothic" panose="020B0502020202020204" pitchFamily="34" charset="0"/>
            </a:endParaRPr>
          </a:p>
          <a:p>
            <a:pPr algn="ctr"/>
            <a:r>
              <a:rPr lang="en-GB" sz="2400" b="1" dirty="0">
                <a:latin typeface="Century Gothic" panose="020B0502020202020204" pitchFamily="34" charset="0"/>
              </a:rPr>
              <a:t>0845 3458019</a:t>
            </a:r>
          </a:p>
        </p:txBody>
      </p:sp>
    </p:spTree>
    <p:extLst>
      <p:ext uri="{BB962C8B-B14F-4D97-AF65-F5344CB8AC3E}">
        <p14:creationId xmlns:p14="http://schemas.microsoft.com/office/powerpoint/2010/main" val="51824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6" name="TextBox 5"/>
          <p:cNvSpPr txBox="1"/>
          <p:nvPr/>
        </p:nvSpPr>
        <p:spPr>
          <a:xfrm>
            <a:off x="474345" y="1230426"/>
            <a:ext cx="5732145" cy="584775"/>
          </a:xfrm>
          <a:prstGeom prst="rect">
            <a:avLst/>
          </a:prstGeom>
          <a:noFill/>
        </p:spPr>
        <p:txBody>
          <a:bodyPr wrap="square" rtlCol="0">
            <a:spAutoFit/>
          </a:bodyPr>
          <a:lstStyle/>
          <a:p>
            <a:r>
              <a:rPr lang="en-GB" sz="1400" b="1" dirty="0">
                <a:solidFill>
                  <a:srgbClr val="03C1DB"/>
                </a:solidFill>
                <a:latin typeface="Century Gothic" panose="020B0502020202020204" pitchFamily="34" charset="0"/>
              </a:rPr>
              <a:t>		</a:t>
            </a:r>
          </a:p>
          <a:p>
            <a:r>
              <a:rPr lang="en-GB" b="1" dirty="0">
                <a:solidFill>
                  <a:srgbClr val="03C1DB"/>
                </a:solidFill>
                <a:latin typeface="Century Gothic" panose="020B0502020202020204" pitchFamily="34" charset="0"/>
                <a:ea typeface="Times New Roman" panose="02020603050405020304" pitchFamily="18" charset="0"/>
                <a:cs typeface="Times New Roman" panose="02020603050405020304" pitchFamily="18" charset="0"/>
              </a:rPr>
              <a:t>About Us</a:t>
            </a:r>
          </a:p>
        </p:txBody>
      </p:sp>
      <p:graphicFrame>
        <p:nvGraphicFramePr>
          <p:cNvPr id="8" name="Diagram 7"/>
          <p:cNvGraphicFramePr/>
          <p:nvPr>
            <p:extLst/>
          </p:nvPr>
        </p:nvGraphicFramePr>
        <p:xfrm>
          <a:off x="787712" y="2057131"/>
          <a:ext cx="7612008" cy="43436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3033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898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6" name="TextBox 5"/>
          <p:cNvSpPr txBox="1"/>
          <p:nvPr/>
        </p:nvSpPr>
        <p:spPr>
          <a:xfrm>
            <a:off x="1045318" y="1186323"/>
            <a:ext cx="3526682" cy="584775"/>
          </a:xfrm>
          <a:prstGeom prst="rect">
            <a:avLst/>
          </a:prstGeom>
          <a:noFill/>
        </p:spPr>
        <p:txBody>
          <a:bodyPr wrap="square" rtlCol="0">
            <a:spAutoFit/>
          </a:bodyPr>
          <a:lstStyle/>
          <a:p>
            <a:r>
              <a:rPr lang="en-GB" sz="1400" b="1" dirty="0">
                <a:solidFill>
                  <a:srgbClr val="03C1DB"/>
                </a:solidFill>
                <a:latin typeface="Century Gothic" panose="020B0502020202020204" pitchFamily="34" charset="0"/>
              </a:rPr>
              <a:t>		</a:t>
            </a:r>
          </a:p>
          <a:p>
            <a:endParaRPr lang="en-GB" dirty="0">
              <a:solidFill>
                <a:srgbClr val="03C1DB"/>
              </a:solidFill>
            </a:endParaRPr>
          </a:p>
        </p:txBody>
      </p:sp>
      <p:sp>
        <p:nvSpPr>
          <p:cNvPr id="11" name="Rectangle 10">
            <a:extLst>
              <a:ext uri="{FF2B5EF4-FFF2-40B4-BE49-F238E27FC236}">
                <a16:creationId xmlns:a16="http://schemas.microsoft.com/office/drawing/2014/main" id="{FB3B557B-E17F-40C4-8626-2D008B77597D}"/>
              </a:ext>
            </a:extLst>
          </p:cNvPr>
          <p:cNvSpPr/>
          <p:nvPr/>
        </p:nvSpPr>
        <p:spPr>
          <a:xfrm>
            <a:off x="294855" y="1289728"/>
            <a:ext cx="8179724" cy="1200329"/>
          </a:xfrm>
          <a:prstGeom prst="rect">
            <a:avLst/>
          </a:prstGeom>
        </p:spPr>
        <p:txBody>
          <a:bodyPr wrap="square">
            <a:spAutoFit/>
          </a:bodyPr>
          <a:lstStyle/>
          <a:p>
            <a:pPr defTabSz="685800"/>
            <a:r>
              <a:rPr lang="en-GB" b="1" dirty="0">
                <a:solidFill>
                  <a:prstClr val="black"/>
                </a:solidFill>
                <a:latin typeface="Century Gothic" panose="020B0502020202020204" pitchFamily="34" charset="0"/>
                <a:ea typeface="Arial" panose="020B0604020202020204" pitchFamily="34" charset="0"/>
              </a:rPr>
              <a:t>The NFI is a data matching service, which </a:t>
            </a:r>
            <a:r>
              <a:rPr lang="en-GB" b="1" dirty="0">
                <a:solidFill>
                  <a:prstClr val="black"/>
                </a:solidFill>
                <a:latin typeface="Century Gothic" panose="020B0502020202020204" pitchFamily="34" charset="0"/>
                <a:ea typeface="Times New Roman" panose="02020603050405020304" pitchFamily="18" charset="0"/>
              </a:rPr>
              <a:t>matches electronic data from to prevent and detect fraud.</a:t>
            </a:r>
            <a:r>
              <a:rPr lang="en-GB" b="1" dirty="0">
                <a:solidFill>
                  <a:prstClr val="black"/>
                </a:solidFill>
                <a:latin typeface="Century Gothic" panose="020B0502020202020204" pitchFamily="34" charset="0"/>
                <a:ea typeface="Arial" panose="020B0604020202020204" pitchFamily="34" charset="0"/>
              </a:rPr>
              <a:t> </a:t>
            </a:r>
            <a:r>
              <a:rPr lang="en-GB" b="1" dirty="0">
                <a:solidFill>
                  <a:prstClr val="black"/>
                </a:solidFill>
                <a:latin typeface="Century Gothic" panose="020B0502020202020204" pitchFamily="34" charset="0"/>
                <a:ea typeface="Times New Roman" panose="02020603050405020304" pitchFamily="18" charset="0"/>
              </a:rPr>
              <a:t>The NFI transferred to the Cabinet Office from the Audit Commission on 1</a:t>
            </a:r>
            <a:r>
              <a:rPr lang="en-GB" b="1" baseline="30000" dirty="0">
                <a:solidFill>
                  <a:prstClr val="black"/>
                </a:solidFill>
                <a:latin typeface="Century Gothic" panose="020B0502020202020204" pitchFamily="34" charset="0"/>
                <a:ea typeface="Times New Roman" panose="02020603050405020304" pitchFamily="18" charset="0"/>
              </a:rPr>
              <a:t>st</a:t>
            </a:r>
            <a:r>
              <a:rPr lang="en-GB" b="1" dirty="0">
                <a:solidFill>
                  <a:prstClr val="black"/>
                </a:solidFill>
                <a:latin typeface="Century Gothic" panose="020B0502020202020204" pitchFamily="34" charset="0"/>
                <a:ea typeface="Times New Roman" panose="02020603050405020304" pitchFamily="18" charset="0"/>
              </a:rPr>
              <a:t> April 2015. </a:t>
            </a:r>
            <a:r>
              <a:rPr lang="en-GB" b="1" dirty="0">
                <a:solidFill>
                  <a:prstClr val="black"/>
                </a:solidFill>
                <a:latin typeface="Century Gothic" panose="020B0502020202020204" pitchFamily="34" charset="0"/>
              </a:rPr>
              <a:t>The NFI uses powers set out in Part 6, Schedule 9 of the Local Audit and Accountability Act 2014 </a:t>
            </a:r>
          </a:p>
        </p:txBody>
      </p:sp>
      <p:sp>
        <p:nvSpPr>
          <p:cNvPr id="12" name="Content Placeholder 18">
            <a:extLst>
              <a:ext uri="{FF2B5EF4-FFF2-40B4-BE49-F238E27FC236}">
                <a16:creationId xmlns:a16="http://schemas.microsoft.com/office/drawing/2014/main" id="{7B11C566-00FF-45A7-9288-0B7E13DAACE9}"/>
              </a:ext>
            </a:extLst>
          </p:cNvPr>
          <p:cNvSpPr>
            <a:spLocks noGrp="1"/>
          </p:cNvSpPr>
          <p:nvPr>
            <p:ph idx="1"/>
          </p:nvPr>
        </p:nvSpPr>
        <p:spPr>
          <a:xfrm>
            <a:off x="440834" y="2455393"/>
            <a:ext cx="6791239" cy="626146"/>
          </a:xfrm>
          <a:noFill/>
          <a:ln>
            <a:noFill/>
          </a:ln>
        </p:spPr>
        <p:style>
          <a:lnRef idx="2">
            <a:schemeClr val="accent1"/>
          </a:lnRef>
          <a:fillRef idx="1">
            <a:schemeClr val="lt1"/>
          </a:fillRef>
          <a:effectRef idx="0">
            <a:schemeClr val="accent1"/>
          </a:effectRef>
          <a:fontRef idx="minor">
            <a:schemeClr val="dk1"/>
          </a:fontRef>
        </p:style>
        <p:txBody>
          <a:bodyPr vert="horz" wrap="square" lIns="54000" tIns="135000" rIns="54000" bIns="135000" numCol="1" anchor="t" anchorCtr="0" compatLnSpc="1">
            <a:prstTxWarp prst="textNoShape">
              <a:avLst/>
            </a:prstTxWarp>
            <a:noAutofit/>
          </a:bodyPr>
          <a:lstStyle/>
          <a:p>
            <a:pPr marL="214313" lvl="1" indent="-214313" eaLnBrk="1" hangingPunct="1">
              <a:buFont typeface="Arial" panose="020B0604020202020204" pitchFamily="34" charset="0"/>
              <a:buChar char="•"/>
              <a:defRPr/>
            </a:pPr>
            <a:r>
              <a:rPr lang="en-GB" b="1" dirty="0">
                <a:latin typeface="Century Gothic" panose="020B0502020202020204" pitchFamily="34" charset="0"/>
                <a:cs typeface="Arial" panose="020B0604020202020204" pitchFamily="34" charset="0"/>
              </a:rPr>
              <a:t>To better protect the public purse from fraud and </a:t>
            </a:r>
          </a:p>
          <a:p>
            <a:pPr marL="214313" lvl="1" indent="-214313" eaLnBrk="1" hangingPunct="1">
              <a:buFont typeface="Arial" panose="020B0604020202020204" pitchFamily="34" charset="0"/>
              <a:buChar char="•"/>
              <a:defRPr/>
            </a:pPr>
            <a:r>
              <a:rPr lang="en-GB" b="1" dirty="0">
                <a:latin typeface="Century Gothic" panose="020B0502020202020204" pitchFamily="34" charset="0"/>
                <a:cs typeface="Arial" panose="020B0604020202020204" pitchFamily="34" charset="0"/>
              </a:rPr>
              <a:t>error by helping to minimise loss</a:t>
            </a:r>
            <a:endParaRPr lang="en-US" altLang="en-US" b="1" dirty="0">
              <a:latin typeface="Century Gothic" panose="020B0502020202020204" pitchFamily="34" charset="0"/>
              <a:cs typeface="Arial" panose="020B0604020202020204" pitchFamily="34" charset="0"/>
            </a:endParaRPr>
          </a:p>
        </p:txBody>
      </p:sp>
      <p:sp>
        <p:nvSpPr>
          <p:cNvPr id="13" name="Content Placeholder 18">
            <a:extLst>
              <a:ext uri="{FF2B5EF4-FFF2-40B4-BE49-F238E27FC236}">
                <a16:creationId xmlns:a16="http://schemas.microsoft.com/office/drawing/2014/main" id="{FFE667E6-2D7B-4A42-B546-CF683386C377}"/>
              </a:ext>
            </a:extLst>
          </p:cNvPr>
          <p:cNvSpPr txBox="1">
            <a:spLocks/>
          </p:cNvSpPr>
          <p:nvPr/>
        </p:nvSpPr>
        <p:spPr bwMode="auto">
          <a:xfrm>
            <a:off x="565265" y="3914627"/>
            <a:ext cx="8296102" cy="2635802"/>
          </a:xfrm>
          <a:prstGeom prst="rect">
            <a:avLst/>
          </a:prstGeom>
          <a:noFill/>
          <a:ln>
            <a:noFill/>
            <a:headEnd/>
            <a:tailEnd/>
          </a:ln>
          <a:extLst/>
        </p:spPr>
        <p:style>
          <a:lnRef idx="2">
            <a:schemeClr val="accent1"/>
          </a:lnRef>
          <a:fillRef idx="1">
            <a:schemeClr val="lt1"/>
          </a:fillRef>
          <a:effectRef idx="0">
            <a:schemeClr val="accent1"/>
          </a:effectRef>
          <a:fontRef idx="minor">
            <a:schemeClr val="dk1"/>
          </a:fontRef>
        </p:style>
        <p:txBody>
          <a:bodyPr vert="horz" wrap="square" lIns="54000" tIns="135000" rIns="81000" bIns="0" numCol="1" anchor="t" anchorCtr="0" compatLnSpc="1">
            <a:prstTxWarp prst="textNoShape">
              <a:avLst/>
            </a:prstTxWarp>
          </a:bodyPr>
          <a:lstStyle>
            <a:lvl1pPr algn="l" rtl="0" eaLnBrk="0" fontAlgn="base" hangingPunct="0">
              <a:spcBef>
                <a:spcPts val="1200"/>
              </a:spcBef>
              <a:spcAft>
                <a:spcPct val="0"/>
              </a:spcAft>
              <a:buFont typeface="Arial" panose="020B0604020202020204" pitchFamily="34" charset="0"/>
              <a:defRPr sz="2000" b="0" kern="1200">
                <a:solidFill>
                  <a:schemeClr val="tx2"/>
                </a:solidFill>
                <a:latin typeface="Arial" pitchFamily="34" charset="0"/>
                <a:ea typeface="+mn-ea"/>
                <a:cs typeface="+mn-cs"/>
              </a:defRPr>
            </a:lvl1pPr>
            <a:lvl2pPr algn="l" rtl="0" eaLnBrk="0" fontAlgn="base" hangingPunct="0">
              <a:spcBef>
                <a:spcPts val="600"/>
              </a:spcBef>
              <a:spcAft>
                <a:spcPct val="0"/>
              </a:spcAft>
              <a:defRPr kern="1200">
                <a:solidFill>
                  <a:schemeClr val="tx1"/>
                </a:solidFill>
                <a:latin typeface="Arial" pitchFamily="34" charset="0"/>
                <a:ea typeface="+mn-ea"/>
                <a:cs typeface="+mn-cs"/>
              </a:defRPr>
            </a:lvl2pPr>
            <a:lvl3pPr marL="215900" indent="-215900" algn="l" rtl="0" eaLnBrk="0" fontAlgn="base" hangingPunct="0">
              <a:spcBef>
                <a:spcPts val="600"/>
              </a:spcBef>
              <a:spcAft>
                <a:spcPct val="0"/>
              </a:spcAft>
              <a:buFont typeface="Arial" panose="020B0604020202020204" pitchFamily="34" charset="0"/>
              <a:buChar char="•"/>
              <a:defRPr kern="1200">
                <a:solidFill>
                  <a:schemeClr val="tx1"/>
                </a:solidFill>
                <a:latin typeface="Arial" pitchFamily="34" charset="0"/>
                <a:ea typeface="+mn-ea"/>
                <a:cs typeface="+mn-cs"/>
              </a:defRPr>
            </a:lvl3pPr>
            <a:lvl4pPr marL="898525" indent="-287338" algn="l" rtl="0" eaLnBrk="0" fontAlgn="base" hangingPunct="0">
              <a:spcBef>
                <a:spcPts val="600"/>
              </a:spcBef>
              <a:spcAft>
                <a:spcPct val="0"/>
              </a:spcAft>
              <a:buFont typeface="Arial" panose="020B0604020202020204" pitchFamily="34" charset="0"/>
              <a:buChar char="–"/>
              <a:defRPr sz="1600" kern="1200">
                <a:solidFill>
                  <a:schemeClr val="tx1"/>
                </a:solidFill>
                <a:latin typeface="Arial" pitchFamily="34" charset="0"/>
                <a:ea typeface="+mn-ea"/>
                <a:cs typeface="+mn-cs"/>
              </a:defRPr>
            </a:lvl4pPr>
            <a:lvl5pPr marL="898525" indent="-287338" algn="l" rtl="0" eaLnBrk="0" fontAlgn="base" hangingPunct="0">
              <a:spcBef>
                <a:spcPct val="20000"/>
              </a:spcBef>
              <a:spcAft>
                <a:spcPct val="0"/>
              </a:spcAft>
              <a:buFont typeface="Arial" panose="020B0604020202020204" pitchFamily="34" charset="0"/>
              <a:buAutoNum type="arabicPeriod"/>
              <a:defRPr sz="16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13" indent="-214313" defTabSz="685800">
              <a:spcBef>
                <a:spcPts val="900"/>
              </a:spcBef>
              <a:buFont typeface="Arial" panose="020B0604020202020204" pitchFamily="34" charset="0"/>
              <a:buChar char="•"/>
            </a:pPr>
            <a:r>
              <a:rPr lang="en-GB" sz="1800" b="1" dirty="0">
                <a:solidFill>
                  <a:prstClr val="black"/>
                </a:solidFill>
                <a:latin typeface="Century Gothic" panose="020B0502020202020204" pitchFamily="34" charset="0"/>
                <a:cs typeface="Arial" panose="020B0604020202020204" pitchFamily="34" charset="0"/>
              </a:rPr>
              <a:t>Provide the best deal for the tax-payer by helping tackle fraud and error</a:t>
            </a:r>
          </a:p>
          <a:p>
            <a:pPr marL="214313" indent="-214313" defTabSz="685800">
              <a:spcBef>
                <a:spcPts val="900"/>
              </a:spcBef>
              <a:buFont typeface="Arial" panose="020B0604020202020204" pitchFamily="34" charset="0"/>
              <a:buChar char="•"/>
            </a:pPr>
            <a:r>
              <a:rPr lang="en-GB" sz="1800" b="1" dirty="0">
                <a:solidFill>
                  <a:prstClr val="black"/>
                </a:solidFill>
                <a:latin typeface="Century Gothic" panose="020B0502020202020204" pitchFamily="34" charset="0"/>
                <a:cs typeface="Arial" panose="020B0604020202020204" pitchFamily="34" charset="0"/>
              </a:rPr>
              <a:t>Use sophisticated data matching and analytics to achieve results quickly and efficiently</a:t>
            </a:r>
          </a:p>
          <a:p>
            <a:pPr marL="214313" indent="-214313" defTabSz="685800">
              <a:spcBef>
                <a:spcPts val="900"/>
              </a:spcBef>
              <a:buFont typeface="Arial" panose="020B0604020202020204" pitchFamily="34" charset="0"/>
              <a:buChar char="•"/>
            </a:pPr>
            <a:r>
              <a:rPr lang="en-GB" sz="1800" b="1" dirty="0">
                <a:solidFill>
                  <a:prstClr val="black"/>
                </a:solidFill>
                <a:latin typeface="Century Gothic" panose="020B0502020202020204" pitchFamily="34" charset="0"/>
                <a:cs typeface="Arial" panose="020B0604020202020204" pitchFamily="34" charset="0"/>
              </a:rPr>
              <a:t>Work with customers and stakeholders across the public and private sector to provide capability to detect, prevent, disrupt and deter those committing fraud and discover error.</a:t>
            </a:r>
          </a:p>
        </p:txBody>
      </p:sp>
      <p:sp>
        <p:nvSpPr>
          <p:cNvPr id="14" name="Title 15">
            <a:extLst>
              <a:ext uri="{FF2B5EF4-FFF2-40B4-BE49-F238E27FC236}">
                <a16:creationId xmlns:a16="http://schemas.microsoft.com/office/drawing/2014/main" id="{4AB11770-CCCA-44B2-8B72-FAC506558CAD}"/>
              </a:ext>
            </a:extLst>
          </p:cNvPr>
          <p:cNvSpPr txBox="1">
            <a:spLocks/>
          </p:cNvSpPr>
          <p:nvPr/>
        </p:nvSpPr>
        <p:spPr>
          <a:xfrm>
            <a:off x="618681" y="3683962"/>
            <a:ext cx="1066883" cy="287008"/>
          </a:xfrm>
          <a:prstGeom prst="rect">
            <a:avLst/>
          </a:prstGeom>
        </p:spPr>
        <p:txBody>
          <a:bodyPr vert="horz" lIns="0" tIns="0" rIns="0" bIns="0" rtlCol="0" anchor="t" anchorCtr="0">
            <a:noAutofit/>
          </a:bodyPr>
          <a:lstStyle>
            <a:lvl1pPr algn="l" rtl="0" eaLnBrk="0" fontAlgn="base" hangingPunct="0">
              <a:spcBef>
                <a:spcPct val="0"/>
              </a:spcBef>
              <a:spcAft>
                <a:spcPct val="0"/>
              </a:spcAft>
              <a:defRPr sz="3600" kern="1200" spc="-150" baseline="0">
                <a:solidFill>
                  <a:schemeClr val="tx2"/>
                </a:solidFill>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a:lstStyle>
          <a:p>
            <a:pPr defTabSz="685800" eaLnBrk="1" fontAlgn="auto" hangingPunct="1">
              <a:spcAft>
                <a:spcPts val="0"/>
              </a:spcAft>
              <a:defRPr/>
            </a:pPr>
            <a:r>
              <a:rPr lang="en-GB" sz="2000" b="1" spc="-113" dirty="0">
                <a:solidFill>
                  <a:prstClr val="black"/>
                </a:solidFill>
                <a:latin typeface="Century Gothic" panose="020B0502020202020204" pitchFamily="34" charset="0"/>
              </a:rPr>
              <a:t>Vision</a:t>
            </a:r>
            <a:endParaRPr lang="en-US" sz="2000" b="1" spc="-113" dirty="0">
              <a:solidFill>
                <a:prstClr val="black"/>
              </a:solidFill>
              <a:latin typeface="Century Gothic" panose="020B0502020202020204" pitchFamily="34" charset="0"/>
            </a:endParaRPr>
          </a:p>
        </p:txBody>
      </p:sp>
      <p:pic>
        <p:nvPicPr>
          <p:cNvPr id="8" name="Picture 7">
            <a:extLst>
              <a:ext uri="{FF2B5EF4-FFF2-40B4-BE49-F238E27FC236}">
                <a16:creationId xmlns:a16="http://schemas.microsoft.com/office/drawing/2014/main" id="{E2248292-EE38-4FF4-B0AB-0A8F9CD7D1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9445" y="2521072"/>
            <a:ext cx="1421329" cy="1393555"/>
          </a:xfrm>
          <a:prstGeom prst="rect">
            <a:avLst/>
          </a:prstGeom>
        </p:spPr>
      </p:pic>
    </p:spTree>
    <p:extLst>
      <p:ext uri="{BB962C8B-B14F-4D97-AF65-F5344CB8AC3E}">
        <p14:creationId xmlns:p14="http://schemas.microsoft.com/office/powerpoint/2010/main" val="1189986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6" name="TextBox 5"/>
          <p:cNvSpPr txBox="1"/>
          <p:nvPr/>
        </p:nvSpPr>
        <p:spPr>
          <a:xfrm>
            <a:off x="-1160145" y="1248919"/>
            <a:ext cx="5732145" cy="584775"/>
          </a:xfrm>
          <a:prstGeom prst="rect">
            <a:avLst/>
          </a:prstGeom>
          <a:noFill/>
        </p:spPr>
        <p:txBody>
          <a:bodyPr wrap="square" rtlCol="0">
            <a:spAutoFit/>
          </a:bodyPr>
          <a:lstStyle/>
          <a:p>
            <a:r>
              <a:rPr lang="en-GB" sz="1400" b="1" dirty="0">
                <a:solidFill>
                  <a:srgbClr val="03C1DB"/>
                </a:solidFill>
                <a:latin typeface="Century Gothic" panose="020B0502020202020204" pitchFamily="34" charset="0"/>
              </a:rPr>
              <a:t>		</a:t>
            </a:r>
          </a:p>
          <a:p>
            <a:endParaRPr lang="en-GB" dirty="0">
              <a:solidFill>
                <a:srgbClr val="03C1DB"/>
              </a:solidFill>
            </a:endParaRPr>
          </a:p>
        </p:txBody>
      </p:sp>
      <p:grpSp>
        <p:nvGrpSpPr>
          <p:cNvPr id="9" name="Group 8">
            <a:extLst>
              <a:ext uri="{FF2B5EF4-FFF2-40B4-BE49-F238E27FC236}">
                <a16:creationId xmlns:a16="http://schemas.microsoft.com/office/drawing/2014/main" id="{0515324C-D2F6-4886-BCC0-E7419B6045B9}"/>
              </a:ext>
            </a:extLst>
          </p:cNvPr>
          <p:cNvGrpSpPr/>
          <p:nvPr/>
        </p:nvGrpSpPr>
        <p:grpSpPr>
          <a:xfrm>
            <a:off x="617987" y="1706082"/>
            <a:ext cx="1306969" cy="1261503"/>
            <a:chOff x="409143" y="2888773"/>
            <a:chExt cx="2295574" cy="1948973"/>
          </a:xfrm>
        </p:grpSpPr>
        <p:grpSp>
          <p:nvGrpSpPr>
            <p:cNvPr id="11" name="Group 10">
              <a:extLst>
                <a:ext uri="{FF2B5EF4-FFF2-40B4-BE49-F238E27FC236}">
                  <a16:creationId xmlns:a16="http://schemas.microsoft.com/office/drawing/2014/main" id="{C72508EE-D355-498D-BB00-B924F64911B3}"/>
                </a:ext>
              </a:extLst>
            </p:cNvPr>
            <p:cNvGrpSpPr/>
            <p:nvPr/>
          </p:nvGrpSpPr>
          <p:grpSpPr>
            <a:xfrm>
              <a:off x="409143" y="2888773"/>
              <a:ext cx="2295574" cy="1948973"/>
              <a:chOff x="2739289" y="1099981"/>
              <a:chExt cx="4608000" cy="3816000"/>
            </a:xfrm>
          </p:grpSpPr>
          <p:grpSp>
            <p:nvGrpSpPr>
              <p:cNvPr id="13" name="Group 12">
                <a:extLst>
                  <a:ext uri="{FF2B5EF4-FFF2-40B4-BE49-F238E27FC236}">
                    <a16:creationId xmlns:a16="http://schemas.microsoft.com/office/drawing/2014/main" id="{84F4D7EF-00C4-48A8-8E3C-D7CEC780FBEB}"/>
                  </a:ext>
                </a:extLst>
              </p:cNvPr>
              <p:cNvGrpSpPr/>
              <p:nvPr/>
            </p:nvGrpSpPr>
            <p:grpSpPr>
              <a:xfrm>
                <a:off x="2739289" y="1099981"/>
                <a:ext cx="4608000" cy="3816000"/>
                <a:chOff x="10117138" y="-1517650"/>
                <a:chExt cx="5445125" cy="4506913"/>
              </a:xfrm>
            </p:grpSpPr>
            <p:sp>
              <p:nvSpPr>
                <p:cNvPr id="15" name="Freeform 238">
                  <a:extLst>
                    <a:ext uri="{FF2B5EF4-FFF2-40B4-BE49-F238E27FC236}">
                      <a16:creationId xmlns:a16="http://schemas.microsoft.com/office/drawing/2014/main" id="{56002E20-4B91-4C2F-8FF3-5DAF7C8DAD01}"/>
                    </a:ext>
                  </a:extLst>
                </p:cNvPr>
                <p:cNvSpPr>
                  <a:spLocks/>
                </p:cNvSpPr>
                <p:nvPr/>
              </p:nvSpPr>
              <p:spPr bwMode="auto">
                <a:xfrm>
                  <a:off x="11452226" y="2757488"/>
                  <a:ext cx="2797175" cy="112713"/>
                </a:xfrm>
                <a:custGeom>
                  <a:avLst/>
                  <a:gdLst>
                    <a:gd name="T0" fmla="*/ 900 w 1762"/>
                    <a:gd name="T1" fmla="*/ 0 h 71"/>
                    <a:gd name="T2" fmla="*/ 862 w 1762"/>
                    <a:gd name="T3" fmla="*/ 0 h 71"/>
                    <a:gd name="T4" fmla="*/ 0 w 1762"/>
                    <a:gd name="T5" fmla="*/ 0 h 71"/>
                    <a:gd name="T6" fmla="*/ 0 w 1762"/>
                    <a:gd name="T7" fmla="*/ 31 h 71"/>
                    <a:gd name="T8" fmla="*/ 0 w 1762"/>
                    <a:gd name="T9" fmla="*/ 71 h 71"/>
                    <a:gd name="T10" fmla="*/ 59 w 1762"/>
                    <a:gd name="T11" fmla="*/ 71 h 71"/>
                    <a:gd name="T12" fmla="*/ 1684 w 1762"/>
                    <a:gd name="T13" fmla="*/ 71 h 71"/>
                    <a:gd name="T14" fmla="*/ 1762 w 1762"/>
                    <a:gd name="T15" fmla="*/ 71 h 71"/>
                    <a:gd name="T16" fmla="*/ 1762 w 1762"/>
                    <a:gd name="T17" fmla="*/ 31 h 71"/>
                    <a:gd name="T18" fmla="*/ 1762 w 1762"/>
                    <a:gd name="T19" fmla="*/ 0 h 71"/>
                    <a:gd name="T20" fmla="*/ 900 w 1762"/>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2" h="71">
                      <a:moveTo>
                        <a:pt x="900" y="0"/>
                      </a:moveTo>
                      <a:lnTo>
                        <a:pt x="862" y="0"/>
                      </a:lnTo>
                      <a:lnTo>
                        <a:pt x="0" y="0"/>
                      </a:lnTo>
                      <a:lnTo>
                        <a:pt x="0" y="31"/>
                      </a:lnTo>
                      <a:lnTo>
                        <a:pt x="0" y="71"/>
                      </a:lnTo>
                      <a:lnTo>
                        <a:pt x="59" y="71"/>
                      </a:lnTo>
                      <a:lnTo>
                        <a:pt x="1684" y="71"/>
                      </a:lnTo>
                      <a:lnTo>
                        <a:pt x="1762" y="71"/>
                      </a:lnTo>
                      <a:lnTo>
                        <a:pt x="1762" y="31"/>
                      </a:lnTo>
                      <a:lnTo>
                        <a:pt x="1762" y="0"/>
                      </a:lnTo>
                      <a:lnTo>
                        <a:pt x="900" y="0"/>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7999B"/>
                    </a:solidFill>
                  </a:endParaRPr>
                </a:p>
              </p:txBody>
            </p:sp>
            <p:sp>
              <p:nvSpPr>
                <p:cNvPr id="16" name="Freeform 239">
                  <a:extLst>
                    <a:ext uri="{FF2B5EF4-FFF2-40B4-BE49-F238E27FC236}">
                      <a16:creationId xmlns:a16="http://schemas.microsoft.com/office/drawing/2014/main" id="{64270408-AC7B-4A5E-AA7D-22E542097865}"/>
                    </a:ext>
                  </a:extLst>
                </p:cNvPr>
                <p:cNvSpPr>
                  <a:spLocks/>
                </p:cNvSpPr>
                <p:nvPr/>
              </p:nvSpPr>
              <p:spPr bwMode="auto">
                <a:xfrm>
                  <a:off x="11452226" y="2636838"/>
                  <a:ext cx="2797175" cy="120650"/>
                </a:xfrm>
                <a:custGeom>
                  <a:avLst/>
                  <a:gdLst>
                    <a:gd name="T0" fmla="*/ 746 w 746"/>
                    <a:gd name="T1" fmla="*/ 0 h 32"/>
                    <a:gd name="T2" fmla="*/ 470 w 746"/>
                    <a:gd name="T3" fmla="*/ 0 h 32"/>
                    <a:gd name="T4" fmla="*/ 373 w 746"/>
                    <a:gd name="T5" fmla="*/ 0 h 32"/>
                    <a:gd name="T6" fmla="*/ 373 w 746"/>
                    <a:gd name="T7" fmla="*/ 0 h 32"/>
                    <a:gd name="T8" fmla="*/ 276 w 746"/>
                    <a:gd name="T9" fmla="*/ 0 h 32"/>
                    <a:gd name="T10" fmla="*/ 0 w 746"/>
                    <a:gd name="T11" fmla="*/ 0 h 32"/>
                    <a:gd name="T12" fmla="*/ 0 w 746"/>
                    <a:gd name="T13" fmla="*/ 32 h 32"/>
                    <a:gd name="T14" fmla="*/ 0 w 746"/>
                    <a:gd name="T15" fmla="*/ 32 h 32"/>
                    <a:gd name="T16" fmla="*/ 746 w 746"/>
                    <a:gd name="T17" fmla="*/ 32 h 32"/>
                    <a:gd name="T18" fmla="*/ 746 w 746"/>
                    <a:gd name="T19" fmla="*/ 32 h 32"/>
                    <a:gd name="T20" fmla="*/ 746 w 746"/>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6" h="32">
                      <a:moveTo>
                        <a:pt x="746" y="0"/>
                      </a:moveTo>
                      <a:cubicBezTo>
                        <a:pt x="470" y="0"/>
                        <a:pt x="470" y="0"/>
                        <a:pt x="470" y="0"/>
                      </a:cubicBezTo>
                      <a:cubicBezTo>
                        <a:pt x="373" y="0"/>
                        <a:pt x="373" y="0"/>
                        <a:pt x="373" y="0"/>
                      </a:cubicBezTo>
                      <a:cubicBezTo>
                        <a:pt x="373" y="0"/>
                        <a:pt x="373" y="0"/>
                        <a:pt x="373" y="0"/>
                      </a:cubicBezTo>
                      <a:cubicBezTo>
                        <a:pt x="276" y="0"/>
                        <a:pt x="276" y="0"/>
                        <a:pt x="276" y="0"/>
                      </a:cubicBezTo>
                      <a:cubicBezTo>
                        <a:pt x="0" y="0"/>
                        <a:pt x="0" y="0"/>
                        <a:pt x="0" y="0"/>
                      </a:cubicBezTo>
                      <a:cubicBezTo>
                        <a:pt x="0" y="0"/>
                        <a:pt x="0" y="31"/>
                        <a:pt x="0" y="32"/>
                      </a:cubicBezTo>
                      <a:cubicBezTo>
                        <a:pt x="0" y="32"/>
                        <a:pt x="0" y="32"/>
                        <a:pt x="0" y="32"/>
                      </a:cubicBezTo>
                      <a:cubicBezTo>
                        <a:pt x="373" y="32"/>
                        <a:pt x="746" y="32"/>
                        <a:pt x="746" y="32"/>
                      </a:cubicBezTo>
                      <a:cubicBezTo>
                        <a:pt x="746" y="32"/>
                        <a:pt x="746" y="32"/>
                        <a:pt x="746" y="32"/>
                      </a:cubicBezTo>
                      <a:cubicBezTo>
                        <a:pt x="746" y="31"/>
                        <a:pt x="746" y="0"/>
                        <a:pt x="746" y="0"/>
                      </a:cubicBezTo>
                      <a:close/>
                    </a:path>
                  </a:pathLst>
                </a:custGeom>
                <a:solidFill>
                  <a:srgbClr val="42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7999B"/>
                    </a:solidFill>
                  </a:endParaRPr>
                </a:p>
              </p:txBody>
            </p:sp>
            <p:sp>
              <p:nvSpPr>
                <p:cNvPr id="17" name="Oval 16">
                  <a:extLst>
                    <a:ext uri="{FF2B5EF4-FFF2-40B4-BE49-F238E27FC236}">
                      <a16:creationId xmlns:a16="http://schemas.microsoft.com/office/drawing/2014/main" id="{C616E5F3-3494-43D8-8F93-36F2D979D076}"/>
                    </a:ext>
                  </a:extLst>
                </p:cNvPr>
                <p:cNvSpPr>
                  <a:spLocks noChangeArrowheads="1"/>
                </p:cNvSpPr>
                <p:nvPr/>
              </p:nvSpPr>
              <p:spPr bwMode="auto">
                <a:xfrm>
                  <a:off x="14249401" y="2757488"/>
                  <a:ext cx="1588" cy="1588"/>
                </a:xfrm>
                <a:prstGeom prst="ellipse">
                  <a:avLst/>
                </a:prstGeom>
                <a:solidFill>
                  <a:srgbClr val="4D4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7999B"/>
                    </a:solidFill>
                  </a:endParaRPr>
                </a:p>
              </p:txBody>
            </p:sp>
            <p:sp>
              <p:nvSpPr>
                <p:cNvPr id="19" name="Freeform 241">
                  <a:extLst>
                    <a:ext uri="{FF2B5EF4-FFF2-40B4-BE49-F238E27FC236}">
                      <a16:creationId xmlns:a16="http://schemas.microsoft.com/office/drawing/2014/main" id="{BDE19EAE-938B-428A-BE57-206EF78CCCCA}"/>
                    </a:ext>
                  </a:extLst>
                </p:cNvPr>
                <p:cNvSpPr>
                  <a:spLocks/>
                </p:cNvSpPr>
                <p:nvPr/>
              </p:nvSpPr>
              <p:spPr bwMode="auto">
                <a:xfrm>
                  <a:off x="11422063" y="2986088"/>
                  <a:ext cx="3175" cy="3175"/>
                </a:xfrm>
                <a:custGeom>
                  <a:avLst/>
                  <a:gdLst>
                    <a:gd name="T0" fmla="*/ 1 w 1"/>
                    <a:gd name="T1" fmla="*/ 0 h 1"/>
                    <a:gd name="T2" fmla="*/ 0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0" y="0"/>
                        <a:pt x="0" y="0"/>
                        <a:pt x="0" y="0"/>
                      </a:cubicBezTo>
                      <a:cubicBezTo>
                        <a:pt x="1" y="0"/>
                        <a:pt x="1" y="0"/>
                        <a:pt x="1" y="0"/>
                      </a:cubicBezTo>
                      <a:cubicBezTo>
                        <a:pt x="1" y="0"/>
                        <a:pt x="1" y="0"/>
                        <a:pt x="1" y="0"/>
                      </a:cubicBezTo>
                      <a:close/>
                    </a:path>
                  </a:pathLst>
                </a:custGeom>
                <a:solidFill>
                  <a:srgbClr val="4D4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7999B"/>
                    </a:solidFill>
                  </a:endParaRPr>
                </a:p>
              </p:txBody>
            </p:sp>
            <p:sp>
              <p:nvSpPr>
                <p:cNvPr id="20" name="Freeform 242">
                  <a:extLst>
                    <a:ext uri="{FF2B5EF4-FFF2-40B4-BE49-F238E27FC236}">
                      <a16:creationId xmlns:a16="http://schemas.microsoft.com/office/drawing/2014/main" id="{75185937-9F66-454C-A66C-C1ABC5F85D0F}"/>
                    </a:ext>
                  </a:extLst>
                </p:cNvPr>
                <p:cNvSpPr>
                  <a:spLocks/>
                </p:cNvSpPr>
                <p:nvPr/>
              </p:nvSpPr>
              <p:spPr bwMode="auto">
                <a:xfrm>
                  <a:off x="10296526" y="-1346200"/>
                  <a:ext cx="5089525" cy="3200400"/>
                </a:xfrm>
                <a:custGeom>
                  <a:avLst/>
                  <a:gdLst>
                    <a:gd name="T0" fmla="*/ 1355 w 1357"/>
                    <a:gd name="T1" fmla="*/ 853 h 853"/>
                    <a:gd name="T2" fmla="*/ 2 w 1357"/>
                    <a:gd name="T3" fmla="*/ 853 h 853"/>
                    <a:gd name="T4" fmla="*/ 0 w 1357"/>
                    <a:gd name="T5" fmla="*/ 852 h 853"/>
                    <a:gd name="T6" fmla="*/ 0 w 1357"/>
                    <a:gd name="T7" fmla="*/ 2 h 853"/>
                    <a:gd name="T8" fmla="*/ 2 w 1357"/>
                    <a:gd name="T9" fmla="*/ 0 h 853"/>
                    <a:gd name="T10" fmla="*/ 1355 w 1357"/>
                    <a:gd name="T11" fmla="*/ 0 h 853"/>
                    <a:gd name="T12" fmla="*/ 1357 w 1357"/>
                    <a:gd name="T13" fmla="*/ 2 h 853"/>
                    <a:gd name="T14" fmla="*/ 1357 w 1357"/>
                    <a:gd name="T15" fmla="*/ 852 h 853"/>
                    <a:gd name="T16" fmla="*/ 1355 w 1357"/>
                    <a:gd name="T1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7" h="853">
                      <a:moveTo>
                        <a:pt x="1355" y="853"/>
                      </a:moveTo>
                      <a:cubicBezTo>
                        <a:pt x="2" y="853"/>
                        <a:pt x="2" y="853"/>
                        <a:pt x="2" y="853"/>
                      </a:cubicBezTo>
                      <a:cubicBezTo>
                        <a:pt x="1" y="853"/>
                        <a:pt x="0" y="853"/>
                        <a:pt x="0" y="852"/>
                      </a:cubicBezTo>
                      <a:cubicBezTo>
                        <a:pt x="0" y="2"/>
                        <a:pt x="0" y="2"/>
                        <a:pt x="0" y="2"/>
                      </a:cubicBezTo>
                      <a:cubicBezTo>
                        <a:pt x="0" y="1"/>
                        <a:pt x="1" y="0"/>
                        <a:pt x="2" y="0"/>
                      </a:cubicBezTo>
                      <a:cubicBezTo>
                        <a:pt x="1355" y="0"/>
                        <a:pt x="1355" y="0"/>
                        <a:pt x="1355" y="0"/>
                      </a:cubicBezTo>
                      <a:cubicBezTo>
                        <a:pt x="1356" y="0"/>
                        <a:pt x="1357" y="1"/>
                        <a:pt x="1357" y="2"/>
                      </a:cubicBezTo>
                      <a:cubicBezTo>
                        <a:pt x="1357" y="852"/>
                        <a:pt x="1357" y="852"/>
                        <a:pt x="1357" y="852"/>
                      </a:cubicBezTo>
                      <a:cubicBezTo>
                        <a:pt x="1357" y="853"/>
                        <a:pt x="1356" y="853"/>
                        <a:pt x="1355" y="8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7999B"/>
                    </a:solidFill>
                  </a:endParaRPr>
                </a:p>
              </p:txBody>
            </p:sp>
            <p:sp>
              <p:nvSpPr>
                <p:cNvPr id="21" name="Freeform 243">
                  <a:extLst>
                    <a:ext uri="{FF2B5EF4-FFF2-40B4-BE49-F238E27FC236}">
                      <a16:creationId xmlns:a16="http://schemas.microsoft.com/office/drawing/2014/main" id="{BD4927A2-D0DB-4EFE-8368-EC7C9D8B6A8A}"/>
                    </a:ext>
                  </a:extLst>
                </p:cNvPr>
                <p:cNvSpPr>
                  <a:spLocks/>
                </p:cNvSpPr>
                <p:nvPr/>
              </p:nvSpPr>
              <p:spPr bwMode="auto">
                <a:xfrm>
                  <a:off x="12487276" y="2030413"/>
                  <a:ext cx="727075" cy="606425"/>
                </a:xfrm>
                <a:custGeom>
                  <a:avLst/>
                  <a:gdLst>
                    <a:gd name="T0" fmla="*/ 194 w 194"/>
                    <a:gd name="T1" fmla="*/ 162 h 162"/>
                    <a:gd name="T2" fmla="*/ 194 w 194"/>
                    <a:gd name="T3" fmla="*/ 162 h 162"/>
                    <a:gd name="T4" fmla="*/ 194 w 194"/>
                    <a:gd name="T5" fmla="*/ 0 h 162"/>
                    <a:gd name="T6" fmla="*/ 0 w 194"/>
                    <a:gd name="T7" fmla="*/ 0 h 162"/>
                    <a:gd name="T8" fmla="*/ 0 w 194"/>
                    <a:gd name="T9" fmla="*/ 159 h 162"/>
                    <a:gd name="T10" fmla="*/ 0 w 194"/>
                    <a:gd name="T11" fmla="*/ 162 h 162"/>
                    <a:gd name="T12" fmla="*/ 0 w 194"/>
                    <a:gd name="T13" fmla="*/ 162 h 162"/>
                    <a:gd name="T14" fmla="*/ 194 w 194"/>
                    <a:gd name="T15" fmla="*/ 162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62">
                      <a:moveTo>
                        <a:pt x="194" y="162"/>
                      </a:moveTo>
                      <a:cubicBezTo>
                        <a:pt x="194" y="162"/>
                        <a:pt x="194" y="162"/>
                        <a:pt x="194" y="162"/>
                      </a:cubicBezTo>
                      <a:cubicBezTo>
                        <a:pt x="194" y="0"/>
                        <a:pt x="194" y="0"/>
                        <a:pt x="194" y="0"/>
                      </a:cubicBezTo>
                      <a:cubicBezTo>
                        <a:pt x="0" y="0"/>
                        <a:pt x="0" y="0"/>
                        <a:pt x="0" y="0"/>
                      </a:cubicBezTo>
                      <a:cubicBezTo>
                        <a:pt x="0" y="93"/>
                        <a:pt x="0" y="138"/>
                        <a:pt x="0" y="159"/>
                      </a:cubicBezTo>
                      <a:cubicBezTo>
                        <a:pt x="0" y="160"/>
                        <a:pt x="0" y="161"/>
                        <a:pt x="0" y="162"/>
                      </a:cubicBezTo>
                      <a:cubicBezTo>
                        <a:pt x="0" y="162"/>
                        <a:pt x="0" y="162"/>
                        <a:pt x="0" y="162"/>
                      </a:cubicBezTo>
                      <a:lnTo>
                        <a:pt x="194" y="162"/>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7999B"/>
                    </a:solidFill>
                  </a:endParaRPr>
                </a:p>
              </p:txBody>
            </p:sp>
            <p:sp>
              <p:nvSpPr>
                <p:cNvPr id="22" name="Rectangle 21">
                  <a:extLst>
                    <a:ext uri="{FF2B5EF4-FFF2-40B4-BE49-F238E27FC236}">
                      <a16:creationId xmlns:a16="http://schemas.microsoft.com/office/drawing/2014/main" id="{84E4B24E-F34C-457F-8252-3A89EBC68A0F}"/>
                    </a:ext>
                  </a:extLst>
                </p:cNvPr>
                <p:cNvSpPr>
                  <a:spLocks noChangeArrowheads="1"/>
                </p:cNvSpPr>
                <p:nvPr/>
              </p:nvSpPr>
              <p:spPr bwMode="auto">
                <a:xfrm>
                  <a:off x="10117138" y="-1517650"/>
                  <a:ext cx="5445125" cy="3548063"/>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7999B"/>
                    </a:solidFill>
                  </a:endParaRPr>
                </a:p>
              </p:txBody>
            </p:sp>
          </p:grpSp>
          <p:sp>
            <p:nvSpPr>
              <p:cNvPr id="14" name="Rectangle 13">
                <a:extLst>
                  <a:ext uri="{FF2B5EF4-FFF2-40B4-BE49-F238E27FC236}">
                    <a16:creationId xmlns:a16="http://schemas.microsoft.com/office/drawing/2014/main" id="{6B368B7B-F105-4EC5-800D-FC8E46738564}"/>
                  </a:ext>
                </a:extLst>
              </p:cNvPr>
              <p:cNvSpPr/>
              <p:nvPr/>
            </p:nvSpPr>
            <p:spPr>
              <a:xfrm>
                <a:off x="2889455" y="1241227"/>
                <a:ext cx="4307667" cy="2712972"/>
              </a:xfrm>
              <a:prstGeom prst="rect">
                <a:avLst/>
              </a:prstGeom>
              <a:blipFill>
                <a:blip r:embed="rId6"/>
                <a:srcRect/>
                <a:stretch>
                  <a:fillRect r="-1504"/>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pic>
          <p:nvPicPr>
            <p:cNvPr id="12" name="Picture 11">
              <a:extLst>
                <a:ext uri="{FF2B5EF4-FFF2-40B4-BE49-F238E27FC236}">
                  <a16:creationId xmlns:a16="http://schemas.microsoft.com/office/drawing/2014/main" id="{56DE39D7-377B-41E3-9854-41561DEDE9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838" y="3383063"/>
              <a:ext cx="1194647" cy="452659"/>
            </a:xfrm>
            <a:prstGeom prst="rect">
              <a:avLst/>
            </a:prstGeom>
          </p:spPr>
        </p:pic>
      </p:grpSp>
      <p:sp>
        <p:nvSpPr>
          <p:cNvPr id="23" name="TextBox 22">
            <a:extLst>
              <a:ext uri="{FF2B5EF4-FFF2-40B4-BE49-F238E27FC236}">
                <a16:creationId xmlns:a16="http://schemas.microsoft.com/office/drawing/2014/main" id="{B45C52A5-AB37-4609-A083-B4BC158B7DE3}"/>
              </a:ext>
            </a:extLst>
          </p:cNvPr>
          <p:cNvSpPr txBox="1"/>
          <p:nvPr/>
        </p:nvSpPr>
        <p:spPr>
          <a:xfrm>
            <a:off x="2107823" y="1662596"/>
            <a:ext cx="2281309" cy="1077218"/>
          </a:xfrm>
          <a:prstGeom prst="rect">
            <a:avLst/>
          </a:prstGeom>
          <a:noFill/>
        </p:spPr>
        <p:txBody>
          <a:bodyPr wrap="square" rtlCol="0">
            <a:spAutoFit/>
          </a:bodyPr>
          <a:lstStyle/>
          <a:p>
            <a:r>
              <a:rPr lang="en-GB" sz="1600" b="1" dirty="0">
                <a:solidFill>
                  <a:srgbClr val="97999B">
                    <a:lumMod val="75000"/>
                  </a:srgbClr>
                </a:solidFill>
                <a:latin typeface="Gotham Rounded Bold"/>
              </a:rPr>
              <a:t>In partnership with </a:t>
            </a:r>
          </a:p>
          <a:p>
            <a:r>
              <a:rPr lang="en-GB" sz="1600" dirty="0">
                <a:solidFill>
                  <a:srgbClr val="97999B">
                    <a:lumMod val="75000"/>
                  </a:srgbClr>
                </a:solidFill>
                <a:latin typeface="Gotham Rounded Bold"/>
              </a:rPr>
              <a:t>The Audit Commission/Cabinet Office since 1996</a:t>
            </a:r>
            <a:endParaRPr lang="en-GB" sz="1600" b="1" dirty="0">
              <a:solidFill>
                <a:srgbClr val="97999B">
                  <a:lumMod val="75000"/>
                </a:srgbClr>
              </a:solidFill>
              <a:latin typeface="Gotham Rounded Bold"/>
            </a:endParaRPr>
          </a:p>
        </p:txBody>
      </p:sp>
      <p:grpSp>
        <p:nvGrpSpPr>
          <p:cNvPr id="24" name="Group 23">
            <a:extLst>
              <a:ext uri="{FF2B5EF4-FFF2-40B4-BE49-F238E27FC236}">
                <a16:creationId xmlns:a16="http://schemas.microsoft.com/office/drawing/2014/main" id="{63B33E4D-5FBF-41C1-946E-7166A7DE7621}"/>
              </a:ext>
            </a:extLst>
          </p:cNvPr>
          <p:cNvGrpSpPr/>
          <p:nvPr/>
        </p:nvGrpSpPr>
        <p:grpSpPr>
          <a:xfrm>
            <a:off x="5535806" y="1584363"/>
            <a:ext cx="990336" cy="1390849"/>
            <a:chOff x="917822" y="2058043"/>
            <a:chExt cx="1982333" cy="3440091"/>
          </a:xfrm>
        </p:grpSpPr>
        <p:sp>
          <p:nvSpPr>
            <p:cNvPr id="25" name="Freeform 118">
              <a:extLst>
                <a:ext uri="{FF2B5EF4-FFF2-40B4-BE49-F238E27FC236}">
                  <a16:creationId xmlns:a16="http://schemas.microsoft.com/office/drawing/2014/main" id="{962DEBC4-9B49-416F-AADD-855B9578CE57}"/>
                </a:ext>
              </a:extLst>
            </p:cNvPr>
            <p:cNvSpPr>
              <a:spLocks noEditPoints="1"/>
            </p:cNvSpPr>
            <p:nvPr/>
          </p:nvSpPr>
          <p:spPr bwMode="auto">
            <a:xfrm>
              <a:off x="917822" y="2058043"/>
              <a:ext cx="1982333" cy="3440091"/>
            </a:xfrm>
            <a:custGeom>
              <a:avLst/>
              <a:gdLst>
                <a:gd name="T0" fmla="*/ 296 w 900"/>
                <a:gd name="T1" fmla="*/ 1391 h 1484"/>
                <a:gd name="T2" fmla="*/ 466 w 900"/>
                <a:gd name="T3" fmla="*/ 1293 h 1484"/>
                <a:gd name="T4" fmla="*/ 372 w 900"/>
                <a:gd name="T5" fmla="*/ 1252 h 1484"/>
                <a:gd name="T6" fmla="*/ 277 w 900"/>
                <a:gd name="T7" fmla="*/ 1233 h 1484"/>
                <a:gd name="T8" fmla="*/ 370 w 900"/>
                <a:gd name="T9" fmla="*/ 1123 h 1484"/>
                <a:gd name="T10" fmla="*/ 336 w 900"/>
                <a:gd name="T11" fmla="*/ 1015 h 1484"/>
                <a:gd name="T12" fmla="*/ 400 w 900"/>
                <a:gd name="T13" fmla="*/ 992 h 1484"/>
                <a:gd name="T14" fmla="*/ 471 w 900"/>
                <a:gd name="T15" fmla="*/ 867 h 1484"/>
                <a:gd name="T16" fmla="*/ 456 w 900"/>
                <a:gd name="T17" fmla="*/ 743 h 1484"/>
                <a:gd name="T18" fmla="*/ 344 w 900"/>
                <a:gd name="T19" fmla="*/ 761 h 1484"/>
                <a:gd name="T20" fmla="*/ 313 w 900"/>
                <a:gd name="T21" fmla="*/ 664 h 1484"/>
                <a:gd name="T22" fmla="*/ 307 w 900"/>
                <a:gd name="T23" fmla="*/ 575 h 1484"/>
                <a:gd name="T24" fmla="*/ 244 w 900"/>
                <a:gd name="T25" fmla="*/ 637 h 1484"/>
                <a:gd name="T26" fmla="*/ 224 w 900"/>
                <a:gd name="T27" fmla="*/ 586 h 1484"/>
                <a:gd name="T28" fmla="*/ 168 w 900"/>
                <a:gd name="T29" fmla="*/ 632 h 1484"/>
                <a:gd name="T30" fmla="*/ 220 w 900"/>
                <a:gd name="T31" fmla="*/ 547 h 1484"/>
                <a:gd name="T32" fmla="*/ 253 w 900"/>
                <a:gd name="T33" fmla="*/ 473 h 1484"/>
                <a:gd name="T34" fmla="*/ 181 w 900"/>
                <a:gd name="T35" fmla="*/ 515 h 1484"/>
                <a:gd name="T36" fmla="*/ 199 w 900"/>
                <a:gd name="T37" fmla="*/ 466 h 1484"/>
                <a:gd name="T38" fmla="*/ 219 w 900"/>
                <a:gd name="T39" fmla="*/ 394 h 1484"/>
                <a:gd name="T40" fmla="*/ 155 w 900"/>
                <a:gd name="T41" fmla="*/ 357 h 1484"/>
                <a:gd name="T42" fmla="*/ 148 w 900"/>
                <a:gd name="T43" fmla="*/ 317 h 1484"/>
                <a:gd name="T44" fmla="*/ 197 w 900"/>
                <a:gd name="T45" fmla="*/ 343 h 1484"/>
                <a:gd name="T46" fmla="*/ 222 w 900"/>
                <a:gd name="T47" fmla="*/ 291 h 1484"/>
                <a:gd name="T48" fmla="*/ 262 w 900"/>
                <a:gd name="T49" fmla="*/ 256 h 1484"/>
                <a:gd name="T50" fmla="*/ 276 w 900"/>
                <a:gd name="T51" fmla="*/ 162 h 1484"/>
                <a:gd name="T52" fmla="*/ 414 w 900"/>
                <a:gd name="T53" fmla="*/ 134 h 1484"/>
                <a:gd name="T54" fmla="*/ 386 w 900"/>
                <a:gd name="T55" fmla="*/ 245 h 1484"/>
                <a:gd name="T56" fmla="*/ 380 w 900"/>
                <a:gd name="T57" fmla="*/ 310 h 1484"/>
                <a:gd name="T58" fmla="*/ 568 w 900"/>
                <a:gd name="T59" fmla="*/ 348 h 1484"/>
                <a:gd name="T60" fmla="*/ 501 w 900"/>
                <a:gd name="T61" fmla="*/ 524 h 1484"/>
                <a:gd name="T62" fmla="*/ 571 w 900"/>
                <a:gd name="T63" fmla="*/ 621 h 1484"/>
                <a:gd name="T64" fmla="*/ 699 w 900"/>
                <a:gd name="T65" fmla="*/ 829 h 1484"/>
                <a:gd name="T66" fmla="*/ 771 w 900"/>
                <a:gd name="T67" fmla="*/ 1019 h 1484"/>
                <a:gd name="T68" fmla="*/ 871 w 900"/>
                <a:gd name="T69" fmla="*/ 1184 h 1484"/>
                <a:gd name="T70" fmla="*/ 813 w 900"/>
                <a:gd name="T71" fmla="*/ 1271 h 1484"/>
                <a:gd name="T72" fmla="*/ 768 w 900"/>
                <a:gd name="T73" fmla="*/ 1366 h 1484"/>
                <a:gd name="T74" fmla="*/ 633 w 900"/>
                <a:gd name="T75" fmla="*/ 1389 h 1484"/>
                <a:gd name="T76" fmla="*/ 457 w 900"/>
                <a:gd name="T77" fmla="*/ 1378 h 1484"/>
                <a:gd name="T78" fmla="*/ 356 w 900"/>
                <a:gd name="T79" fmla="*/ 1429 h 1484"/>
                <a:gd name="T80" fmla="*/ 1 w 900"/>
                <a:gd name="T81" fmla="*/ 816 h 1484"/>
                <a:gd name="T82" fmla="*/ 101 w 900"/>
                <a:gd name="T83" fmla="*/ 725 h 1484"/>
                <a:gd name="T84" fmla="*/ 220 w 900"/>
                <a:gd name="T85" fmla="*/ 755 h 1484"/>
                <a:gd name="T86" fmla="*/ 193 w 900"/>
                <a:gd name="T87" fmla="*/ 884 h 1484"/>
                <a:gd name="T88" fmla="*/ 68 w 900"/>
                <a:gd name="T89" fmla="*/ 866 h 1484"/>
                <a:gd name="T90" fmla="*/ 312 w 900"/>
                <a:gd name="T91" fmla="*/ 878 h 1484"/>
                <a:gd name="T92" fmla="*/ 108 w 900"/>
                <a:gd name="T93" fmla="*/ 493 h 1484"/>
                <a:gd name="T94" fmla="*/ 59 w 900"/>
                <a:gd name="T95" fmla="*/ 408 h 1484"/>
                <a:gd name="T96" fmla="*/ 161 w 900"/>
                <a:gd name="T97" fmla="*/ 414 h 1484"/>
                <a:gd name="T98" fmla="*/ 96 w 900"/>
                <a:gd name="T99" fmla="*/ 309 h 1484"/>
                <a:gd name="T100" fmla="*/ 97 w 900"/>
                <a:gd name="T101" fmla="*/ 274 h 1484"/>
                <a:gd name="T102" fmla="*/ 115 w 900"/>
                <a:gd name="T103" fmla="*/ 201 h 1484"/>
                <a:gd name="T104" fmla="*/ 164 w 900"/>
                <a:gd name="T105" fmla="*/ 222 h 1484"/>
                <a:gd name="T106" fmla="*/ 103 w 900"/>
                <a:gd name="T107" fmla="*/ 280 h 1484"/>
                <a:gd name="T108" fmla="*/ 438 w 900"/>
                <a:gd name="T109" fmla="*/ 44 h 1484"/>
                <a:gd name="T110" fmla="*/ 484 w 900"/>
                <a:gd name="T111" fmla="*/ 71 h 1484"/>
                <a:gd name="T112" fmla="*/ 462 w 900"/>
                <a:gd name="T113" fmla="*/ 97 h 1484"/>
                <a:gd name="T114" fmla="*/ 499 w 900"/>
                <a:gd name="T115" fmla="*/ 40 h 1484"/>
                <a:gd name="T116" fmla="*/ 514 w 900"/>
                <a:gd name="T117" fmla="*/ 24 h 1484"/>
                <a:gd name="T118" fmla="*/ 475 w 900"/>
                <a:gd name="T119" fmla="*/ 15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0" h="1484">
                  <a:moveTo>
                    <a:pt x="263" y="1473"/>
                  </a:moveTo>
                  <a:cubicBezTo>
                    <a:pt x="260" y="1466"/>
                    <a:pt x="258" y="1464"/>
                    <a:pt x="253" y="1463"/>
                  </a:cubicBezTo>
                  <a:cubicBezTo>
                    <a:pt x="250" y="1462"/>
                    <a:pt x="247" y="1461"/>
                    <a:pt x="246" y="1460"/>
                  </a:cubicBezTo>
                  <a:cubicBezTo>
                    <a:pt x="244" y="1456"/>
                    <a:pt x="239" y="1458"/>
                    <a:pt x="239" y="1462"/>
                  </a:cubicBezTo>
                  <a:cubicBezTo>
                    <a:pt x="239" y="1466"/>
                    <a:pt x="237" y="1468"/>
                    <a:pt x="232" y="1469"/>
                  </a:cubicBezTo>
                  <a:cubicBezTo>
                    <a:pt x="228" y="1470"/>
                    <a:pt x="225" y="1471"/>
                    <a:pt x="225" y="1471"/>
                  </a:cubicBezTo>
                  <a:cubicBezTo>
                    <a:pt x="225" y="1471"/>
                    <a:pt x="224" y="1468"/>
                    <a:pt x="223" y="1464"/>
                  </a:cubicBezTo>
                  <a:cubicBezTo>
                    <a:pt x="222" y="1459"/>
                    <a:pt x="222" y="1457"/>
                    <a:pt x="226" y="1453"/>
                  </a:cubicBezTo>
                  <a:cubicBezTo>
                    <a:pt x="234" y="1445"/>
                    <a:pt x="241" y="1443"/>
                    <a:pt x="245" y="1446"/>
                  </a:cubicBezTo>
                  <a:cubicBezTo>
                    <a:pt x="249" y="1448"/>
                    <a:pt x="249" y="1448"/>
                    <a:pt x="250" y="1444"/>
                  </a:cubicBezTo>
                  <a:cubicBezTo>
                    <a:pt x="251" y="1442"/>
                    <a:pt x="253" y="1440"/>
                    <a:pt x="255" y="1440"/>
                  </a:cubicBezTo>
                  <a:cubicBezTo>
                    <a:pt x="259" y="1440"/>
                    <a:pt x="273" y="1426"/>
                    <a:pt x="273" y="1422"/>
                  </a:cubicBezTo>
                  <a:cubicBezTo>
                    <a:pt x="273" y="1420"/>
                    <a:pt x="275" y="1417"/>
                    <a:pt x="278" y="1415"/>
                  </a:cubicBezTo>
                  <a:cubicBezTo>
                    <a:pt x="281" y="1413"/>
                    <a:pt x="283" y="1410"/>
                    <a:pt x="284" y="1404"/>
                  </a:cubicBezTo>
                  <a:cubicBezTo>
                    <a:pt x="284" y="1400"/>
                    <a:pt x="286" y="1397"/>
                    <a:pt x="287" y="1397"/>
                  </a:cubicBezTo>
                  <a:cubicBezTo>
                    <a:pt x="288" y="1398"/>
                    <a:pt x="290" y="1397"/>
                    <a:pt x="291" y="1394"/>
                  </a:cubicBezTo>
                  <a:cubicBezTo>
                    <a:pt x="293" y="1392"/>
                    <a:pt x="295" y="1390"/>
                    <a:pt x="296" y="1391"/>
                  </a:cubicBezTo>
                  <a:cubicBezTo>
                    <a:pt x="302" y="1392"/>
                    <a:pt x="307" y="1390"/>
                    <a:pt x="308" y="1386"/>
                  </a:cubicBezTo>
                  <a:cubicBezTo>
                    <a:pt x="308" y="1383"/>
                    <a:pt x="313" y="1377"/>
                    <a:pt x="318" y="1372"/>
                  </a:cubicBezTo>
                  <a:cubicBezTo>
                    <a:pt x="324" y="1365"/>
                    <a:pt x="326" y="1362"/>
                    <a:pt x="326" y="1357"/>
                  </a:cubicBezTo>
                  <a:cubicBezTo>
                    <a:pt x="326" y="1353"/>
                    <a:pt x="327" y="1345"/>
                    <a:pt x="328" y="1339"/>
                  </a:cubicBezTo>
                  <a:cubicBezTo>
                    <a:pt x="329" y="1328"/>
                    <a:pt x="331" y="1327"/>
                    <a:pt x="341" y="1332"/>
                  </a:cubicBezTo>
                  <a:cubicBezTo>
                    <a:pt x="347" y="1335"/>
                    <a:pt x="347" y="1335"/>
                    <a:pt x="353" y="1329"/>
                  </a:cubicBezTo>
                  <a:cubicBezTo>
                    <a:pt x="357" y="1324"/>
                    <a:pt x="358" y="1322"/>
                    <a:pt x="356" y="1318"/>
                  </a:cubicBezTo>
                  <a:cubicBezTo>
                    <a:pt x="354" y="1314"/>
                    <a:pt x="354" y="1312"/>
                    <a:pt x="356" y="1311"/>
                  </a:cubicBezTo>
                  <a:cubicBezTo>
                    <a:pt x="357" y="1311"/>
                    <a:pt x="358" y="1309"/>
                    <a:pt x="358" y="1307"/>
                  </a:cubicBezTo>
                  <a:cubicBezTo>
                    <a:pt x="358" y="1304"/>
                    <a:pt x="360" y="1303"/>
                    <a:pt x="367" y="1302"/>
                  </a:cubicBezTo>
                  <a:cubicBezTo>
                    <a:pt x="373" y="1301"/>
                    <a:pt x="382" y="1300"/>
                    <a:pt x="388" y="1299"/>
                  </a:cubicBezTo>
                  <a:cubicBezTo>
                    <a:pt x="394" y="1298"/>
                    <a:pt x="401" y="1298"/>
                    <a:pt x="404" y="1299"/>
                  </a:cubicBezTo>
                  <a:cubicBezTo>
                    <a:pt x="408" y="1300"/>
                    <a:pt x="412" y="1301"/>
                    <a:pt x="415" y="1300"/>
                  </a:cubicBezTo>
                  <a:cubicBezTo>
                    <a:pt x="417" y="1299"/>
                    <a:pt x="422" y="1300"/>
                    <a:pt x="426" y="1302"/>
                  </a:cubicBezTo>
                  <a:cubicBezTo>
                    <a:pt x="435" y="1307"/>
                    <a:pt x="437" y="1307"/>
                    <a:pt x="447" y="1305"/>
                  </a:cubicBezTo>
                  <a:cubicBezTo>
                    <a:pt x="452" y="1304"/>
                    <a:pt x="459" y="1303"/>
                    <a:pt x="462" y="1302"/>
                  </a:cubicBezTo>
                  <a:cubicBezTo>
                    <a:pt x="467" y="1301"/>
                    <a:pt x="467" y="1300"/>
                    <a:pt x="466" y="1293"/>
                  </a:cubicBezTo>
                  <a:cubicBezTo>
                    <a:pt x="466" y="1289"/>
                    <a:pt x="466" y="1285"/>
                    <a:pt x="467" y="1285"/>
                  </a:cubicBezTo>
                  <a:cubicBezTo>
                    <a:pt x="468" y="1285"/>
                    <a:pt x="469" y="1285"/>
                    <a:pt x="469" y="1284"/>
                  </a:cubicBezTo>
                  <a:cubicBezTo>
                    <a:pt x="468" y="1281"/>
                    <a:pt x="472" y="1275"/>
                    <a:pt x="474" y="1275"/>
                  </a:cubicBezTo>
                  <a:cubicBezTo>
                    <a:pt x="475" y="1275"/>
                    <a:pt x="478" y="1272"/>
                    <a:pt x="481" y="1268"/>
                  </a:cubicBezTo>
                  <a:cubicBezTo>
                    <a:pt x="484" y="1265"/>
                    <a:pt x="488" y="1262"/>
                    <a:pt x="489" y="1261"/>
                  </a:cubicBezTo>
                  <a:cubicBezTo>
                    <a:pt x="491" y="1261"/>
                    <a:pt x="495" y="1258"/>
                    <a:pt x="497" y="1253"/>
                  </a:cubicBezTo>
                  <a:cubicBezTo>
                    <a:pt x="499" y="1249"/>
                    <a:pt x="500" y="1245"/>
                    <a:pt x="500" y="1246"/>
                  </a:cubicBezTo>
                  <a:cubicBezTo>
                    <a:pt x="499" y="1246"/>
                    <a:pt x="493" y="1249"/>
                    <a:pt x="487" y="1252"/>
                  </a:cubicBezTo>
                  <a:cubicBezTo>
                    <a:pt x="481" y="1255"/>
                    <a:pt x="475" y="1257"/>
                    <a:pt x="474" y="1257"/>
                  </a:cubicBezTo>
                  <a:cubicBezTo>
                    <a:pt x="470" y="1255"/>
                    <a:pt x="458" y="1263"/>
                    <a:pt x="455" y="1269"/>
                  </a:cubicBezTo>
                  <a:cubicBezTo>
                    <a:pt x="453" y="1274"/>
                    <a:pt x="450" y="1276"/>
                    <a:pt x="444" y="1277"/>
                  </a:cubicBezTo>
                  <a:cubicBezTo>
                    <a:pt x="433" y="1280"/>
                    <a:pt x="418" y="1277"/>
                    <a:pt x="414" y="1271"/>
                  </a:cubicBezTo>
                  <a:cubicBezTo>
                    <a:pt x="413" y="1269"/>
                    <a:pt x="409" y="1266"/>
                    <a:pt x="406" y="1265"/>
                  </a:cubicBezTo>
                  <a:cubicBezTo>
                    <a:pt x="404" y="1264"/>
                    <a:pt x="401" y="1261"/>
                    <a:pt x="399" y="1258"/>
                  </a:cubicBezTo>
                  <a:cubicBezTo>
                    <a:pt x="396" y="1249"/>
                    <a:pt x="392" y="1246"/>
                    <a:pt x="386" y="1246"/>
                  </a:cubicBezTo>
                  <a:cubicBezTo>
                    <a:pt x="381" y="1246"/>
                    <a:pt x="380" y="1247"/>
                    <a:pt x="380" y="1249"/>
                  </a:cubicBezTo>
                  <a:cubicBezTo>
                    <a:pt x="380" y="1252"/>
                    <a:pt x="379" y="1253"/>
                    <a:pt x="372" y="1252"/>
                  </a:cubicBezTo>
                  <a:cubicBezTo>
                    <a:pt x="368" y="1252"/>
                    <a:pt x="364" y="1253"/>
                    <a:pt x="364" y="1254"/>
                  </a:cubicBezTo>
                  <a:cubicBezTo>
                    <a:pt x="363" y="1255"/>
                    <a:pt x="360" y="1255"/>
                    <a:pt x="356" y="1255"/>
                  </a:cubicBezTo>
                  <a:cubicBezTo>
                    <a:pt x="350" y="1254"/>
                    <a:pt x="349" y="1253"/>
                    <a:pt x="350" y="1249"/>
                  </a:cubicBezTo>
                  <a:cubicBezTo>
                    <a:pt x="351" y="1242"/>
                    <a:pt x="354" y="1240"/>
                    <a:pt x="360" y="1241"/>
                  </a:cubicBezTo>
                  <a:cubicBezTo>
                    <a:pt x="363" y="1242"/>
                    <a:pt x="364" y="1241"/>
                    <a:pt x="364" y="1239"/>
                  </a:cubicBezTo>
                  <a:cubicBezTo>
                    <a:pt x="363" y="1238"/>
                    <a:pt x="360" y="1237"/>
                    <a:pt x="355" y="1237"/>
                  </a:cubicBezTo>
                  <a:cubicBezTo>
                    <a:pt x="349" y="1237"/>
                    <a:pt x="341" y="1231"/>
                    <a:pt x="343" y="1227"/>
                  </a:cubicBezTo>
                  <a:cubicBezTo>
                    <a:pt x="344" y="1227"/>
                    <a:pt x="343" y="1225"/>
                    <a:pt x="342" y="1225"/>
                  </a:cubicBezTo>
                  <a:cubicBezTo>
                    <a:pt x="341" y="1224"/>
                    <a:pt x="340" y="1225"/>
                    <a:pt x="339" y="1226"/>
                  </a:cubicBezTo>
                  <a:cubicBezTo>
                    <a:pt x="339" y="1227"/>
                    <a:pt x="333" y="1228"/>
                    <a:pt x="327" y="1228"/>
                  </a:cubicBezTo>
                  <a:cubicBezTo>
                    <a:pt x="317" y="1228"/>
                    <a:pt x="316" y="1228"/>
                    <a:pt x="316" y="1233"/>
                  </a:cubicBezTo>
                  <a:cubicBezTo>
                    <a:pt x="316" y="1236"/>
                    <a:pt x="316" y="1240"/>
                    <a:pt x="316" y="1241"/>
                  </a:cubicBezTo>
                  <a:cubicBezTo>
                    <a:pt x="317" y="1243"/>
                    <a:pt x="316" y="1243"/>
                    <a:pt x="314" y="1242"/>
                  </a:cubicBezTo>
                  <a:cubicBezTo>
                    <a:pt x="310" y="1240"/>
                    <a:pt x="300" y="1241"/>
                    <a:pt x="296" y="1245"/>
                  </a:cubicBezTo>
                  <a:cubicBezTo>
                    <a:pt x="293" y="1248"/>
                    <a:pt x="281" y="1246"/>
                    <a:pt x="282" y="1242"/>
                  </a:cubicBezTo>
                  <a:cubicBezTo>
                    <a:pt x="283" y="1241"/>
                    <a:pt x="281" y="1239"/>
                    <a:pt x="280" y="1238"/>
                  </a:cubicBezTo>
                  <a:cubicBezTo>
                    <a:pt x="279" y="1238"/>
                    <a:pt x="279" y="1234"/>
                    <a:pt x="277" y="1233"/>
                  </a:cubicBezTo>
                  <a:cubicBezTo>
                    <a:pt x="274" y="1232"/>
                    <a:pt x="270" y="1234"/>
                    <a:pt x="268" y="1232"/>
                  </a:cubicBezTo>
                  <a:cubicBezTo>
                    <a:pt x="264" y="1227"/>
                    <a:pt x="264" y="1227"/>
                    <a:pt x="273" y="1222"/>
                  </a:cubicBezTo>
                  <a:cubicBezTo>
                    <a:pt x="275" y="1221"/>
                    <a:pt x="277" y="1218"/>
                    <a:pt x="277" y="1215"/>
                  </a:cubicBezTo>
                  <a:cubicBezTo>
                    <a:pt x="277" y="1210"/>
                    <a:pt x="270" y="1207"/>
                    <a:pt x="261" y="1209"/>
                  </a:cubicBezTo>
                  <a:cubicBezTo>
                    <a:pt x="257" y="1210"/>
                    <a:pt x="255" y="1209"/>
                    <a:pt x="255" y="1208"/>
                  </a:cubicBezTo>
                  <a:cubicBezTo>
                    <a:pt x="255" y="1207"/>
                    <a:pt x="259" y="1205"/>
                    <a:pt x="259" y="1203"/>
                  </a:cubicBezTo>
                  <a:cubicBezTo>
                    <a:pt x="259" y="1201"/>
                    <a:pt x="263" y="1198"/>
                    <a:pt x="273" y="1194"/>
                  </a:cubicBezTo>
                  <a:cubicBezTo>
                    <a:pt x="276" y="1193"/>
                    <a:pt x="279" y="1190"/>
                    <a:pt x="279" y="1188"/>
                  </a:cubicBezTo>
                  <a:cubicBezTo>
                    <a:pt x="279" y="1183"/>
                    <a:pt x="280" y="1182"/>
                    <a:pt x="287" y="1185"/>
                  </a:cubicBezTo>
                  <a:cubicBezTo>
                    <a:pt x="292" y="1186"/>
                    <a:pt x="294" y="1186"/>
                    <a:pt x="294" y="1184"/>
                  </a:cubicBezTo>
                  <a:cubicBezTo>
                    <a:pt x="295" y="1183"/>
                    <a:pt x="296" y="1183"/>
                    <a:pt x="297" y="1183"/>
                  </a:cubicBezTo>
                  <a:cubicBezTo>
                    <a:pt x="298" y="1184"/>
                    <a:pt x="302" y="1181"/>
                    <a:pt x="307" y="1176"/>
                  </a:cubicBezTo>
                  <a:cubicBezTo>
                    <a:pt x="314" y="1169"/>
                    <a:pt x="324" y="1165"/>
                    <a:pt x="328" y="1167"/>
                  </a:cubicBezTo>
                  <a:cubicBezTo>
                    <a:pt x="329" y="1168"/>
                    <a:pt x="333" y="1166"/>
                    <a:pt x="337" y="1162"/>
                  </a:cubicBezTo>
                  <a:cubicBezTo>
                    <a:pt x="340" y="1159"/>
                    <a:pt x="344" y="1156"/>
                    <a:pt x="346" y="1156"/>
                  </a:cubicBezTo>
                  <a:cubicBezTo>
                    <a:pt x="350" y="1156"/>
                    <a:pt x="361" y="1146"/>
                    <a:pt x="365" y="1139"/>
                  </a:cubicBezTo>
                  <a:cubicBezTo>
                    <a:pt x="366" y="1136"/>
                    <a:pt x="369" y="1129"/>
                    <a:pt x="370" y="1123"/>
                  </a:cubicBezTo>
                  <a:cubicBezTo>
                    <a:pt x="372" y="1114"/>
                    <a:pt x="372" y="1111"/>
                    <a:pt x="369" y="1104"/>
                  </a:cubicBezTo>
                  <a:cubicBezTo>
                    <a:pt x="365" y="1097"/>
                    <a:pt x="365" y="1096"/>
                    <a:pt x="369" y="1090"/>
                  </a:cubicBezTo>
                  <a:cubicBezTo>
                    <a:pt x="372" y="1083"/>
                    <a:pt x="372" y="1083"/>
                    <a:pt x="368" y="1076"/>
                  </a:cubicBezTo>
                  <a:cubicBezTo>
                    <a:pt x="366" y="1072"/>
                    <a:pt x="364" y="1067"/>
                    <a:pt x="365" y="1064"/>
                  </a:cubicBezTo>
                  <a:cubicBezTo>
                    <a:pt x="366" y="1062"/>
                    <a:pt x="365" y="1058"/>
                    <a:pt x="363" y="1056"/>
                  </a:cubicBezTo>
                  <a:cubicBezTo>
                    <a:pt x="361" y="1053"/>
                    <a:pt x="359" y="1053"/>
                    <a:pt x="351" y="1054"/>
                  </a:cubicBezTo>
                  <a:cubicBezTo>
                    <a:pt x="346" y="1055"/>
                    <a:pt x="342" y="1056"/>
                    <a:pt x="342" y="1057"/>
                  </a:cubicBezTo>
                  <a:cubicBezTo>
                    <a:pt x="342" y="1058"/>
                    <a:pt x="341" y="1059"/>
                    <a:pt x="339" y="1059"/>
                  </a:cubicBezTo>
                  <a:cubicBezTo>
                    <a:pt x="337" y="1059"/>
                    <a:pt x="333" y="1064"/>
                    <a:pt x="334" y="1068"/>
                  </a:cubicBezTo>
                  <a:cubicBezTo>
                    <a:pt x="335" y="1073"/>
                    <a:pt x="330" y="1074"/>
                    <a:pt x="327" y="1070"/>
                  </a:cubicBezTo>
                  <a:cubicBezTo>
                    <a:pt x="325" y="1067"/>
                    <a:pt x="324" y="1067"/>
                    <a:pt x="322" y="1069"/>
                  </a:cubicBezTo>
                  <a:cubicBezTo>
                    <a:pt x="320" y="1070"/>
                    <a:pt x="312" y="1072"/>
                    <a:pt x="310" y="1071"/>
                  </a:cubicBezTo>
                  <a:cubicBezTo>
                    <a:pt x="310" y="1071"/>
                    <a:pt x="307" y="1069"/>
                    <a:pt x="309" y="1066"/>
                  </a:cubicBezTo>
                  <a:cubicBezTo>
                    <a:pt x="313" y="1059"/>
                    <a:pt x="323" y="1050"/>
                    <a:pt x="327" y="1048"/>
                  </a:cubicBezTo>
                  <a:cubicBezTo>
                    <a:pt x="344" y="1041"/>
                    <a:pt x="352" y="1024"/>
                    <a:pt x="342" y="1020"/>
                  </a:cubicBezTo>
                  <a:cubicBezTo>
                    <a:pt x="339" y="1019"/>
                    <a:pt x="338" y="1018"/>
                    <a:pt x="339" y="1018"/>
                  </a:cubicBezTo>
                  <a:cubicBezTo>
                    <a:pt x="340" y="1017"/>
                    <a:pt x="339" y="1016"/>
                    <a:pt x="336" y="1015"/>
                  </a:cubicBezTo>
                  <a:cubicBezTo>
                    <a:pt x="334" y="1013"/>
                    <a:pt x="331" y="1011"/>
                    <a:pt x="331" y="1009"/>
                  </a:cubicBezTo>
                  <a:cubicBezTo>
                    <a:pt x="331" y="1008"/>
                    <a:pt x="330" y="1006"/>
                    <a:pt x="327" y="1005"/>
                  </a:cubicBezTo>
                  <a:cubicBezTo>
                    <a:pt x="325" y="1004"/>
                    <a:pt x="323" y="1001"/>
                    <a:pt x="322" y="1000"/>
                  </a:cubicBezTo>
                  <a:cubicBezTo>
                    <a:pt x="321" y="999"/>
                    <a:pt x="319" y="998"/>
                    <a:pt x="317" y="998"/>
                  </a:cubicBezTo>
                  <a:cubicBezTo>
                    <a:pt x="316" y="998"/>
                    <a:pt x="314" y="996"/>
                    <a:pt x="314" y="994"/>
                  </a:cubicBezTo>
                  <a:cubicBezTo>
                    <a:pt x="314" y="989"/>
                    <a:pt x="316" y="989"/>
                    <a:pt x="322" y="993"/>
                  </a:cubicBezTo>
                  <a:cubicBezTo>
                    <a:pt x="326" y="995"/>
                    <a:pt x="326" y="995"/>
                    <a:pt x="326" y="987"/>
                  </a:cubicBezTo>
                  <a:cubicBezTo>
                    <a:pt x="325" y="979"/>
                    <a:pt x="326" y="979"/>
                    <a:pt x="333" y="977"/>
                  </a:cubicBezTo>
                  <a:cubicBezTo>
                    <a:pt x="343" y="973"/>
                    <a:pt x="353" y="976"/>
                    <a:pt x="354" y="981"/>
                  </a:cubicBezTo>
                  <a:cubicBezTo>
                    <a:pt x="354" y="984"/>
                    <a:pt x="355" y="986"/>
                    <a:pt x="356" y="986"/>
                  </a:cubicBezTo>
                  <a:cubicBezTo>
                    <a:pt x="357" y="986"/>
                    <a:pt x="358" y="987"/>
                    <a:pt x="359" y="990"/>
                  </a:cubicBezTo>
                  <a:cubicBezTo>
                    <a:pt x="359" y="993"/>
                    <a:pt x="361" y="993"/>
                    <a:pt x="368" y="992"/>
                  </a:cubicBezTo>
                  <a:cubicBezTo>
                    <a:pt x="377" y="991"/>
                    <a:pt x="377" y="991"/>
                    <a:pt x="377" y="991"/>
                  </a:cubicBezTo>
                  <a:cubicBezTo>
                    <a:pt x="372" y="997"/>
                    <a:pt x="372" y="997"/>
                    <a:pt x="372" y="997"/>
                  </a:cubicBezTo>
                  <a:cubicBezTo>
                    <a:pt x="366" y="1005"/>
                    <a:pt x="370" y="1005"/>
                    <a:pt x="383" y="998"/>
                  </a:cubicBezTo>
                  <a:cubicBezTo>
                    <a:pt x="390" y="994"/>
                    <a:pt x="391" y="993"/>
                    <a:pt x="390" y="990"/>
                  </a:cubicBezTo>
                  <a:cubicBezTo>
                    <a:pt x="386" y="986"/>
                    <a:pt x="391" y="987"/>
                    <a:pt x="400" y="992"/>
                  </a:cubicBezTo>
                  <a:cubicBezTo>
                    <a:pt x="409" y="997"/>
                    <a:pt x="410" y="997"/>
                    <a:pt x="420" y="992"/>
                  </a:cubicBezTo>
                  <a:cubicBezTo>
                    <a:pt x="433" y="986"/>
                    <a:pt x="439" y="985"/>
                    <a:pt x="442" y="988"/>
                  </a:cubicBezTo>
                  <a:cubicBezTo>
                    <a:pt x="448" y="994"/>
                    <a:pt x="457" y="1002"/>
                    <a:pt x="458" y="1002"/>
                  </a:cubicBezTo>
                  <a:cubicBezTo>
                    <a:pt x="460" y="1002"/>
                    <a:pt x="457" y="993"/>
                    <a:pt x="453" y="987"/>
                  </a:cubicBezTo>
                  <a:cubicBezTo>
                    <a:pt x="451" y="985"/>
                    <a:pt x="449" y="982"/>
                    <a:pt x="449" y="981"/>
                  </a:cubicBezTo>
                  <a:cubicBezTo>
                    <a:pt x="449" y="980"/>
                    <a:pt x="453" y="978"/>
                    <a:pt x="457" y="976"/>
                  </a:cubicBezTo>
                  <a:cubicBezTo>
                    <a:pt x="465" y="972"/>
                    <a:pt x="465" y="972"/>
                    <a:pt x="463" y="966"/>
                  </a:cubicBezTo>
                  <a:cubicBezTo>
                    <a:pt x="461" y="963"/>
                    <a:pt x="460" y="960"/>
                    <a:pt x="459" y="959"/>
                  </a:cubicBezTo>
                  <a:cubicBezTo>
                    <a:pt x="457" y="956"/>
                    <a:pt x="463" y="942"/>
                    <a:pt x="470" y="935"/>
                  </a:cubicBezTo>
                  <a:cubicBezTo>
                    <a:pt x="473" y="931"/>
                    <a:pt x="473" y="931"/>
                    <a:pt x="469" y="929"/>
                  </a:cubicBezTo>
                  <a:cubicBezTo>
                    <a:pt x="463" y="927"/>
                    <a:pt x="461" y="922"/>
                    <a:pt x="462" y="910"/>
                  </a:cubicBezTo>
                  <a:cubicBezTo>
                    <a:pt x="464" y="899"/>
                    <a:pt x="464" y="899"/>
                    <a:pt x="471" y="896"/>
                  </a:cubicBezTo>
                  <a:cubicBezTo>
                    <a:pt x="479" y="894"/>
                    <a:pt x="481" y="892"/>
                    <a:pt x="477" y="890"/>
                  </a:cubicBezTo>
                  <a:cubicBezTo>
                    <a:pt x="474" y="887"/>
                    <a:pt x="475" y="882"/>
                    <a:pt x="480" y="876"/>
                  </a:cubicBezTo>
                  <a:cubicBezTo>
                    <a:pt x="485" y="871"/>
                    <a:pt x="485" y="867"/>
                    <a:pt x="480" y="861"/>
                  </a:cubicBezTo>
                  <a:cubicBezTo>
                    <a:pt x="479" y="859"/>
                    <a:pt x="478" y="860"/>
                    <a:pt x="474" y="863"/>
                  </a:cubicBezTo>
                  <a:cubicBezTo>
                    <a:pt x="471" y="867"/>
                    <a:pt x="471" y="867"/>
                    <a:pt x="471" y="867"/>
                  </a:cubicBezTo>
                  <a:cubicBezTo>
                    <a:pt x="467" y="863"/>
                    <a:pt x="467" y="863"/>
                    <a:pt x="467" y="863"/>
                  </a:cubicBezTo>
                  <a:cubicBezTo>
                    <a:pt x="464" y="859"/>
                    <a:pt x="463" y="859"/>
                    <a:pt x="463" y="861"/>
                  </a:cubicBezTo>
                  <a:cubicBezTo>
                    <a:pt x="463" y="863"/>
                    <a:pt x="461" y="867"/>
                    <a:pt x="459" y="870"/>
                  </a:cubicBezTo>
                  <a:cubicBezTo>
                    <a:pt x="456" y="873"/>
                    <a:pt x="454" y="877"/>
                    <a:pt x="454" y="878"/>
                  </a:cubicBezTo>
                  <a:cubicBezTo>
                    <a:pt x="453" y="883"/>
                    <a:pt x="451" y="884"/>
                    <a:pt x="447" y="879"/>
                  </a:cubicBezTo>
                  <a:cubicBezTo>
                    <a:pt x="445" y="876"/>
                    <a:pt x="443" y="871"/>
                    <a:pt x="444" y="869"/>
                  </a:cubicBezTo>
                  <a:cubicBezTo>
                    <a:pt x="444" y="861"/>
                    <a:pt x="443" y="859"/>
                    <a:pt x="441" y="860"/>
                  </a:cubicBezTo>
                  <a:cubicBezTo>
                    <a:pt x="439" y="861"/>
                    <a:pt x="429" y="846"/>
                    <a:pt x="429" y="841"/>
                  </a:cubicBezTo>
                  <a:cubicBezTo>
                    <a:pt x="429" y="838"/>
                    <a:pt x="425" y="830"/>
                    <a:pt x="420" y="823"/>
                  </a:cubicBezTo>
                  <a:cubicBezTo>
                    <a:pt x="410" y="810"/>
                    <a:pt x="410" y="809"/>
                    <a:pt x="413" y="804"/>
                  </a:cubicBezTo>
                  <a:cubicBezTo>
                    <a:pt x="414" y="801"/>
                    <a:pt x="416" y="796"/>
                    <a:pt x="416" y="793"/>
                  </a:cubicBezTo>
                  <a:cubicBezTo>
                    <a:pt x="416" y="790"/>
                    <a:pt x="418" y="783"/>
                    <a:pt x="421" y="779"/>
                  </a:cubicBezTo>
                  <a:cubicBezTo>
                    <a:pt x="424" y="774"/>
                    <a:pt x="427" y="767"/>
                    <a:pt x="428" y="764"/>
                  </a:cubicBezTo>
                  <a:cubicBezTo>
                    <a:pt x="430" y="753"/>
                    <a:pt x="435" y="748"/>
                    <a:pt x="440" y="749"/>
                  </a:cubicBezTo>
                  <a:cubicBezTo>
                    <a:pt x="443" y="750"/>
                    <a:pt x="444" y="750"/>
                    <a:pt x="441" y="748"/>
                  </a:cubicBezTo>
                  <a:cubicBezTo>
                    <a:pt x="439" y="746"/>
                    <a:pt x="439" y="745"/>
                    <a:pt x="442" y="743"/>
                  </a:cubicBezTo>
                  <a:cubicBezTo>
                    <a:pt x="446" y="740"/>
                    <a:pt x="448" y="740"/>
                    <a:pt x="456" y="743"/>
                  </a:cubicBezTo>
                  <a:cubicBezTo>
                    <a:pt x="458" y="744"/>
                    <a:pt x="459" y="743"/>
                    <a:pt x="459" y="741"/>
                  </a:cubicBezTo>
                  <a:cubicBezTo>
                    <a:pt x="459" y="739"/>
                    <a:pt x="456" y="738"/>
                    <a:pt x="445" y="738"/>
                  </a:cubicBezTo>
                  <a:cubicBezTo>
                    <a:pt x="437" y="738"/>
                    <a:pt x="430" y="737"/>
                    <a:pt x="429" y="737"/>
                  </a:cubicBezTo>
                  <a:cubicBezTo>
                    <a:pt x="428" y="736"/>
                    <a:pt x="427" y="737"/>
                    <a:pt x="426" y="738"/>
                  </a:cubicBezTo>
                  <a:cubicBezTo>
                    <a:pt x="426" y="739"/>
                    <a:pt x="423" y="740"/>
                    <a:pt x="420" y="739"/>
                  </a:cubicBezTo>
                  <a:cubicBezTo>
                    <a:pt x="416" y="738"/>
                    <a:pt x="415" y="738"/>
                    <a:pt x="416" y="743"/>
                  </a:cubicBezTo>
                  <a:cubicBezTo>
                    <a:pt x="418" y="750"/>
                    <a:pt x="416" y="754"/>
                    <a:pt x="411" y="753"/>
                  </a:cubicBezTo>
                  <a:cubicBezTo>
                    <a:pt x="408" y="752"/>
                    <a:pt x="403" y="754"/>
                    <a:pt x="399" y="756"/>
                  </a:cubicBezTo>
                  <a:cubicBezTo>
                    <a:pt x="394" y="758"/>
                    <a:pt x="392" y="760"/>
                    <a:pt x="392" y="760"/>
                  </a:cubicBezTo>
                  <a:cubicBezTo>
                    <a:pt x="395" y="760"/>
                    <a:pt x="389" y="764"/>
                    <a:pt x="383" y="767"/>
                  </a:cubicBezTo>
                  <a:cubicBezTo>
                    <a:pt x="380" y="769"/>
                    <a:pt x="375" y="770"/>
                    <a:pt x="371" y="769"/>
                  </a:cubicBezTo>
                  <a:cubicBezTo>
                    <a:pt x="363" y="768"/>
                    <a:pt x="355" y="762"/>
                    <a:pt x="357" y="759"/>
                  </a:cubicBezTo>
                  <a:cubicBezTo>
                    <a:pt x="358" y="758"/>
                    <a:pt x="356" y="758"/>
                    <a:pt x="353" y="758"/>
                  </a:cubicBezTo>
                  <a:cubicBezTo>
                    <a:pt x="351" y="758"/>
                    <a:pt x="346" y="756"/>
                    <a:pt x="344" y="753"/>
                  </a:cubicBezTo>
                  <a:cubicBezTo>
                    <a:pt x="340" y="749"/>
                    <a:pt x="340" y="749"/>
                    <a:pt x="340" y="749"/>
                  </a:cubicBezTo>
                  <a:cubicBezTo>
                    <a:pt x="340" y="754"/>
                    <a:pt x="340" y="754"/>
                    <a:pt x="340" y="754"/>
                  </a:cubicBezTo>
                  <a:cubicBezTo>
                    <a:pt x="340" y="758"/>
                    <a:pt x="342" y="760"/>
                    <a:pt x="344" y="761"/>
                  </a:cubicBezTo>
                  <a:cubicBezTo>
                    <a:pt x="347" y="762"/>
                    <a:pt x="347" y="763"/>
                    <a:pt x="347" y="771"/>
                  </a:cubicBezTo>
                  <a:cubicBezTo>
                    <a:pt x="346" y="776"/>
                    <a:pt x="345" y="781"/>
                    <a:pt x="344" y="782"/>
                  </a:cubicBezTo>
                  <a:cubicBezTo>
                    <a:pt x="341" y="785"/>
                    <a:pt x="328" y="778"/>
                    <a:pt x="326" y="772"/>
                  </a:cubicBezTo>
                  <a:cubicBezTo>
                    <a:pt x="324" y="769"/>
                    <a:pt x="320" y="765"/>
                    <a:pt x="307" y="758"/>
                  </a:cubicBezTo>
                  <a:cubicBezTo>
                    <a:pt x="303" y="756"/>
                    <a:pt x="301" y="756"/>
                    <a:pt x="297" y="758"/>
                  </a:cubicBezTo>
                  <a:cubicBezTo>
                    <a:pt x="292" y="761"/>
                    <a:pt x="292" y="765"/>
                    <a:pt x="297" y="776"/>
                  </a:cubicBezTo>
                  <a:cubicBezTo>
                    <a:pt x="300" y="785"/>
                    <a:pt x="300" y="791"/>
                    <a:pt x="297" y="790"/>
                  </a:cubicBezTo>
                  <a:cubicBezTo>
                    <a:pt x="291" y="788"/>
                    <a:pt x="289" y="785"/>
                    <a:pt x="290" y="781"/>
                  </a:cubicBezTo>
                  <a:cubicBezTo>
                    <a:pt x="291" y="777"/>
                    <a:pt x="288" y="771"/>
                    <a:pt x="279" y="761"/>
                  </a:cubicBezTo>
                  <a:cubicBezTo>
                    <a:pt x="272" y="753"/>
                    <a:pt x="270" y="748"/>
                    <a:pt x="271" y="738"/>
                  </a:cubicBezTo>
                  <a:cubicBezTo>
                    <a:pt x="272" y="733"/>
                    <a:pt x="273" y="731"/>
                    <a:pt x="276" y="730"/>
                  </a:cubicBezTo>
                  <a:cubicBezTo>
                    <a:pt x="280" y="730"/>
                    <a:pt x="287" y="719"/>
                    <a:pt x="287" y="714"/>
                  </a:cubicBezTo>
                  <a:cubicBezTo>
                    <a:pt x="287" y="713"/>
                    <a:pt x="289" y="708"/>
                    <a:pt x="293" y="704"/>
                  </a:cubicBezTo>
                  <a:cubicBezTo>
                    <a:pt x="296" y="700"/>
                    <a:pt x="299" y="693"/>
                    <a:pt x="300" y="689"/>
                  </a:cubicBezTo>
                  <a:cubicBezTo>
                    <a:pt x="301" y="685"/>
                    <a:pt x="302" y="680"/>
                    <a:pt x="304" y="678"/>
                  </a:cubicBezTo>
                  <a:cubicBezTo>
                    <a:pt x="305" y="677"/>
                    <a:pt x="307" y="673"/>
                    <a:pt x="307" y="671"/>
                  </a:cubicBezTo>
                  <a:cubicBezTo>
                    <a:pt x="308" y="668"/>
                    <a:pt x="311" y="665"/>
                    <a:pt x="313" y="664"/>
                  </a:cubicBezTo>
                  <a:cubicBezTo>
                    <a:pt x="319" y="662"/>
                    <a:pt x="322" y="653"/>
                    <a:pt x="319" y="650"/>
                  </a:cubicBezTo>
                  <a:cubicBezTo>
                    <a:pt x="317" y="649"/>
                    <a:pt x="316" y="646"/>
                    <a:pt x="316" y="644"/>
                  </a:cubicBezTo>
                  <a:cubicBezTo>
                    <a:pt x="316" y="639"/>
                    <a:pt x="311" y="634"/>
                    <a:pt x="306" y="632"/>
                  </a:cubicBezTo>
                  <a:cubicBezTo>
                    <a:pt x="303" y="632"/>
                    <a:pt x="302" y="631"/>
                    <a:pt x="302" y="629"/>
                  </a:cubicBezTo>
                  <a:cubicBezTo>
                    <a:pt x="302" y="628"/>
                    <a:pt x="301" y="626"/>
                    <a:pt x="299" y="624"/>
                  </a:cubicBezTo>
                  <a:cubicBezTo>
                    <a:pt x="297" y="622"/>
                    <a:pt x="295" y="619"/>
                    <a:pt x="296" y="618"/>
                  </a:cubicBezTo>
                  <a:cubicBezTo>
                    <a:pt x="297" y="616"/>
                    <a:pt x="296" y="615"/>
                    <a:pt x="294" y="615"/>
                  </a:cubicBezTo>
                  <a:cubicBezTo>
                    <a:pt x="290" y="615"/>
                    <a:pt x="290" y="613"/>
                    <a:pt x="293" y="609"/>
                  </a:cubicBezTo>
                  <a:cubicBezTo>
                    <a:pt x="294" y="607"/>
                    <a:pt x="295" y="607"/>
                    <a:pt x="296" y="608"/>
                  </a:cubicBezTo>
                  <a:cubicBezTo>
                    <a:pt x="296" y="610"/>
                    <a:pt x="298" y="611"/>
                    <a:pt x="299" y="611"/>
                  </a:cubicBezTo>
                  <a:cubicBezTo>
                    <a:pt x="300" y="611"/>
                    <a:pt x="300" y="609"/>
                    <a:pt x="299" y="607"/>
                  </a:cubicBezTo>
                  <a:cubicBezTo>
                    <a:pt x="296" y="602"/>
                    <a:pt x="296" y="584"/>
                    <a:pt x="299" y="582"/>
                  </a:cubicBezTo>
                  <a:cubicBezTo>
                    <a:pt x="302" y="579"/>
                    <a:pt x="310" y="578"/>
                    <a:pt x="311" y="581"/>
                  </a:cubicBezTo>
                  <a:cubicBezTo>
                    <a:pt x="312" y="582"/>
                    <a:pt x="315" y="583"/>
                    <a:pt x="318" y="583"/>
                  </a:cubicBezTo>
                  <a:cubicBezTo>
                    <a:pt x="321" y="583"/>
                    <a:pt x="322" y="582"/>
                    <a:pt x="320" y="582"/>
                  </a:cubicBezTo>
                  <a:cubicBezTo>
                    <a:pt x="319" y="581"/>
                    <a:pt x="316" y="579"/>
                    <a:pt x="314" y="577"/>
                  </a:cubicBezTo>
                  <a:cubicBezTo>
                    <a:pt x="311" y="573"/>
                    <a:pt x="311" y="573"/>
                    <a:pt x="307" y="575"/>
                  </a:cubicBezTo>
                  <a:cubicBezTo>
                    <a:pt x="303" y="578"/>
                    <a:pt x="302" y="578"/>
                    <a:pt x="301" y="575"/>
                  </a:cubicBezTo>
                  <a:cubicBezTo>
                    <a:pt x="299" y="573"/>
                    <a:pt x="296" y="578"/>
                    <a:pt x="292" y="591"/>
                  </a:cubicBezTo>
                  <a:cubicBezTo>
                    <a:pt x="291" y="593"/>
                    <a:pt x="289" y="595"/>
                    <a:pt x="286" y="595"/>
                  </a:cubicBezTo>
                  <a:cubicBezTo>
                    <a:pt x="283" y="595"/>
                    <a:pt x="283" y="596"/>
                    <a:pt x="284" y="598"/>
                  </a:cubicBezTo>
                  <a:cubicBezTo>
                    <a:pt x="287" y="601"/>
                    <a:pt x="288" y="617"/>
                    <a:pt x="285" y="618"/>
                  </a:cubicBezTo>
                  <a:cubicBezTo>
                    <a:pt x="284" y="619"/>
                    <a:pt x="282" y="617"/>
                    <a:pt x="282" y="615"/>
                  </a:cubicBezTo>
                  <a:cubicBezTo>
                    <a:pt x="281" y="613"/>
                    <a:pt x="278" y="610"/>
                    <a:pt x="276" y="610"/>
                  </a:cubicBezTo>
                  <a:cubicBezTo>
                    <a:pt x="273" y="609"/>
                    <a:pt x="271" y="607"/>
                    <a:pt x="271" y="606"/>
                  </a:cubicBezTo>
                  <a:cubicBezTo>
                    <a:pt x="271" y="604"/>
                    <a:pt x="272" y="603"/>
                    <a:pt x="273" y="604"/>
                  </a:cubicBezTo>
                  <a:cubicBezTo>
                    <a:pt x="276" y="606"/>
                    <a:pt x="275" y="600"/>
                    <a:pt x="271" y="597"/>
                  </a:cubicBezTo>
                  <a:cubicBezTo>
                    <a:pt x="268" y="594"/>
                    <a:pt x="268" y="594"/>
                    <a:pt x="269" y="598"/>
                  </a:cubicBezTo>
                  <a:cubicBezTo>
                    <a:pt x="271" y="601"/>
                    <a:pt x="270" y="601"/>
                    <a:pt x="266" y="600"/>
                  </a:cubicBezTo>
                  <a:cubicBezTo>
                    <a:pt x="260" y="598"/>
                    <a:pt x="255" y="591"/>
                    <a:pt x="256" y="585"/>
                  </a:cubicBezTo>
                  <a:cubicBezTo>
                    <a:pt x="257" y="576"/>
                    <a:pt x="252" y="570"/>
                    <a:pt x="249" y="576"/>
                  </a:cubicBezTo>
                  <a:cubicBezTo>
                    <a:pt x="247" y="578"/>
                    <a:pt x="252" y="594"/>
                    <a:pt x="256" y="599"/>
                  </a:cubicBezTo>
                  <a:cubicBezTo>
                    <a:pt x="260" y="606"/>
                    <a:pt x="260" y="610"/>
                    <a:pt x="254" y="614"/>
                  </a:cubicBezTo>
                  <a:cubicBezTo>
                    <a:pt x="248" y="617"/>
                    <a:pt x="243" y="630"/>
                    <a:pt x="244" y="637"/>
                  </a:cubicBezTo>
                  <a:cubicBezTo>
                    <a:pt x="245" y="640"/>
                    <a:pt x="243" y="643"/>
                    <a:pt x="243" y="646"/>
                  </a:cubicBezTo>
                  <a:cubicBezTo>
                    <a:pt x="243" y="655"/>
                    <a:pt x="243" y="655"/>
                    <a:pt x="240" y="659"/>
                  </a:cubicBezTo>
                  <a:cubicBezTo>
                    <a:pt x="238" y="662"/>
                    <a:pt x="238" y="664"/>
                    <a:pt x="240" y="669"/>
                  </a:cubicBezTo>
                  <a:cubicBezTo>
                    <a:pt x="241" y="675"/>
                    <a:pt x="241" y="677"/>
                    <a:pt x="238" y="680"/>
                  </a:cubicBezTo>
                  <a:cubicBezTo>
                    <a:pt x="236" y="682"/>
                    <a:pt x="233" y="684"/>
                    <a:pt x="230" y="684"/>
                  </a:cubicBezTo>
                  <a:cubicBezTo>
                    <a:pt x="228" y="684"/>
                    <a:pt x="225" y="685"/>
                    <a:pt x="224" y="686"/>
                  </a:cubicBezTo>
                  <a:cubicBezTo>
                    <a:pt x="223" y="688"/>
                    <a:pt x="220" y="688"/>
                    <a:pt x="218" y="687"/>
                  </a:cubicBezTo>
                  <a:cubicBezTo>
                    <a:pt x="214" y="686"/>
                    <a:pt x="214" y="685"/>
                    <a:pt x="214" y="678"/>
                  </a:cubicBezTo>
                  <a:cubicBezTo>
                    <a:pt x="215" y="674"/>
                    <a:pt x="217" y="668"/>
                    <a:pt x="218" y="666"/>
                  </a:cubicBezTo>
                  <a:cubicBezTo>
                    <a:pt x="221" y="664"/>
                    <a:pt x="222" y="659"/>
                    <a:pt x="222" y="652"/>
                  </a:cubicBezTo>
                  <a:cubicBezTo>
                    <a:pt x="223" y="646"/>
                    <a:pt x="223" y="640"/>
                    <a:pt x="224" y="639"/>
                  </a:cubicBezTo>
                  <a:cubicBezTo>
                    <a:pt x="225" y="637"/>
                    <a:pt x="225" y="633"/>
                    <a:pt x="226" y="629"/>
                  </a:cubicBezTo>
                  <a:cubicBezTo>
                    <a:pt x="226" y="626"/>
                    <a:pt x="228" y="622"/>
                    <a:pt x="230" y="620"/>
                  </a:cubicBezTo>
                  <a:cubicBezTo>
                    <a:pt x="234" y="616"/>
                    <a:pt x="234" y="615"/>
                    <a:pt x="230" y="609"/>
                  </a:cubicBezTo>
                  <a:cubicBezTo>
                    <a:pt x="228" y="606"/>
                    <a:pt x="227" y="602"/>
                    <a:pt x="228" y="598"/>
                  </a:cubicBezTo>
                  <a:cubicBezTo>
                    <a:pt x="228" y="594"/>
                    <a:pt x="228" y="591"/>
                    <a:pt x="227" y="592"/>
                  </a:cubicBezTo>
                  <a:cubicBezTo>
                    <a:pt x="226" y="592"/>
                    <a:pt x="225" y="590"/>
                    <a:pt x="224" y="586"/>
                  </a:cubicBezTo>
                  <a:cubicBezTo>
                    <a:pt x="223" y="582"/>
                    <a:pt x="222" y="579"/>
                    <a:pt x="223" y="578"/>
                  </a:cubicBezTo>
                  <a:cubicBezTo>
                    <a:pt x="224" y="578"/>
                    <a:pt x="225" y="575"/>
                    <a:pt x="226" y="572"/>
                  </a:cubicBezTo>
                  <a:cubicBezTo>
                    <a:pt x="227" y="569"/>
                    <a:pt x="229" y="564"/>
                    <a:pt x="232" y="561"/>
                  </a:cubicBezTo>
                  <a:cubicBezTo>
                    <a:pt x="236" y="557"/>
                    <a:pt x="236" y="555"/>
                    <a:pt x="235" y="553"/>
                  </a:cubicBezTo>
                  <a:cubicBezTo>
                    <a:pt x="234" y="551"/>
                    <a:pt x="233" y="547"/>
                    <a:pt x="234" y="545"/>
                  </a:cubicBezTo>
                  <a:cubicBezTo>
                    <a:pt x="234" y="543"/>
                    <a:pt x="234" y="542"/>
                    <a:pt x="231" y="542"/>
                  </a:cubicBezTo>
                  <a:cubicBezTo>
                    <a:pt x="229" y="542"/>
                    <a:pt x="227" y="543"/>
                    <a:pt x="227" y="545"/>
                  </a:cubicBezTo>
                  <a:cubicBezTo>
                    <a:pt x="227" y="546"/>
                    <a:pt x="226" y="547"/>
                    <a:pt x="225" y="547"/>
                  </a:cubicBezTo>
                  <a:cubicBezTo>
                    <a:pt x="224" y="547"/>
                    <a:pt x="224" y="549"/>
                    <a:pt x="225" y="551"/>
                  </a:cubicBezTo>
                  <a:cubicBezTo>
                    <a:pt x="225" y="555"/>
                    <a:pt x="220" y="569"/>
                    <a:pt x="205" y="599"/>
                  </a:cubicBezTo>
                  <a:cubicBezTo>
                    <a:pt x="201" y="606"/>
                    <a:pt x="200" y="607"/>
                    <a:pt x="195" y="606"/>
                  </a:cubicBezTo>
                  <a:cubicBezTo>
                    <a:pt x="190" y="605"/>
                    <a:pt x="190" y="605"/>
                    <a:pt x="193" y="610"/>
                  </a:cubicBezTo>
                  <a:cubicBezTo>
                    <a:pt x="197" y="619"/>
                    <a:pt x="196" y="626"/>
                    <a:pt x="190" y="630"/>
                  </a:cubicBezTo>
                  <a:cubicBezTo>
                    <a:pt x="187" y="632"/>
                    <a:pt x="183" y="634"/>
                    <a:pt x="181" y="634"/>
                  </a:cubicBezTo>
                  <a:cubicBezTo>
                    <a:pt x="179" y="633"/>
                    <a:pt x="178" y="634"/>
                    <a:pt x="178" y="636"/>
                  </a:cubicBezTo>
                  <a:cubicBezTo>
                    <a:pt x="178" y="639"/>
                    <a:pt x="170" y="642"/>
                    <a:pt x="167" y="639"/>
                  </a:cubicBezTo>
                  <a:cubicBezTo>
                    <a:pt x="166" y="638"/>
                    <a:pt x="166" y="635"/>
                    <a:pt x="168" y="632"/>
                  </a:cubicBezTo>
                  <a:cubicBezTo>
                    <a:pt x="172" y="626"/>
                    <a:pt x="173" y="621"/>
                    <a:pt x="169" y="620"/>
                  </a:cubicBezTo>
                  <a:cubicBezTo>
                    <a:pt x="167" y="619"/>
                    <a:pt x="166" y="617"/>
                    <a:pt x="166" y="615"/>
                  </a:cubicBezTo>
                  <a:cubicBezTo>
                    <a:pt x="166" y="613"/>
                    <a:pt x="165" y="613"/>
                    <a:pt x="163" y="616"/>
                  </a:cubicBezTo>
                  <a:cubicBezTo>
                    <a:pt x="160" y="622"/>
                    <a:pt x="152" y="628"/>
                    <a:pt x="150" y="626"/>
                  </a:cubicBezTo>
                  <a:cubicBezTo>
                    <a:pt x="150" y="625"/>
                    <a:pt x="150" y="622"/>
                    <a:pt x="151" y="618"/>
                  </a:cubicBezTo>
                  <a:cubicBezTo>
                    <a:pt x="152" y="615"/>
                    <a:pt x="154" y="608"/>
                    <a:pt x="155" y="603"/>
                  </a:cubicBezTo>
                  <a:cubicBezTo>
                    <a:pt x="156" y="598"/>
                    <a:pt x="157" y="595"/>
                    <a:pt x="159" y="595"/>
                  </a:cubicBezTo>
                  <a:cubicBezTo>
                    <a:pt x="160" y="595"/>
                    <a:pt x="163" y="594"/>
                    <a:pt x="164" y="592"/>
                  </a:cubicBezTo>
                  <a:cubicBezTo>
                    <a:pt x="166" y="590"/>
                    <a:pt x="168" y="590"/>
                    <a:pt x="169" y="591"/>
                  </a:cubicBezTo>
                  <a:cubicBezTo>
                    <a:pt x="169" y="592"/>
                    <a:pt x="172" y="591"/>
                    <a:pt x="175" y="588"/>
                  </a:cubicBezTo>
                  <a:cubicBezTo>
                    <a:pt x="182" y="582"/>
                    <a:pt x="188" y="581"/>
                    <a:pt x="187" y="588"/>
                  </a:cubicBezTo>
                  <a:cubicBezTo>
                    <a:pt x="185" y="592"/>
                    <a:pt x="186" y="592"/>
                    <a:pt x="190" y="587"/>
                  </a:cubicBezTo>
                  <a:cubicBezTo>
                    <a:pt x="192" y="584"/>
                    <a:pt x="196" y="581"/>
                    <a:pt x="197" y="581"/>
                  </a:cubicBezTo>
                  <a:cubicBezTo>
                    <a:pt x="199" y="581"/>
                    <a:pt x="199" y="581"/>
                    <a:pt x="197" y="578"/>
                  </a:cubicBezTo>
                  <a:cubicBezTo>
                    <a:pt x="195" y="576"/>
                    <a:pt x="195" y="574"/>
                    <a:pt x="198" y="572"/>
                  </a:cubicBezTo>
                  <a:cubicBezTo>
                    <a:pt x="201" y="568"/>
                    <a:pt x="208" y="561"/>
                    <a:pt x="215" y="555"/>
                  </a:cubicBezTo>
                  <a:cubicBezTo>
                    <a:pt x="217" y="553"/>
                    <a:pt x="220" y="549"/>
                    <a:pt x="220" y="547"/>
                  </a:cubicBezTo>
                  <a:cubicBezTo>
                    <a:pt x="220" y="545"/>
                    <a:pt x="222" y="542"/>
                    <a:pt x="222" y="542"/>
                  </a:cubicBezTo>
                  <a:cubicBezTo>
                    <a:pt x="222" y="541"/>
                    <a:pt x="227" y="541"/>
                    <a:pt x="227" y="540"/>
                  </a:cubicBezTo>
                  <a:cubicBezTo>
                    <a:pt x="227" y="540"/>
                    <a:pt x="227" y="535"/>
                    <a:pt x="227" y="535"/>
                  </a:cubicBezTo>
                  <a:cubicBezTo>
                    <a:pt x="227" y="532"/>
                    <a:pt x="227" y="530"/>
                    <a:pt x="227" y="529"/>
                  </a:cubicBezTo>
                  <a:cubicBezTo>
                    <a:pt x="227" y="528"/>
                    <a:pt x="227" y="527"/>
                    <a:pt x="227" y="526"/>
                  </a:cubicBezTo>
                  <a:cubicBezTo>
                    <a:pt x="227" y="525"/>
                    <a:pt x="230" y="522"/>
                    <a:pt x="233" y="519"/>
                  </a:cubicBezTo>
                  <a:cubicBezTo>
                    <a:pt x="239" y="516"/>
                    <a:pt x="239" y="515"/>
                    <a:pt x="237" y="513"/>
                  </a:cubicBezTo>
                  <a:cubicBezTo>
                    <a:pt x="233" y="510"/>
                    <a:pt x="234" y="506"/>
                    <a:pt x="238" y="506"/>
                  </a:cubicBezTo>
                  <a:cubicBezTo>
                    <a:pt x="240" y="506"/>
                    <a:pt x="241" y="505"/>
                    <a:pt x="241" y="504"/>
                  </a:cubicBezTo>
                  <a:cubicBezTo>
                    <a:pt x="241" y="503"/>
                    <a:pt x="243" y="501"/>
                    <a:pt x="246" y="501"/>
                  </a:cubicBezTo>
                  <a:cubicBezTo>
                    <a:pt x="249" y="500"/>
                    <a:pt x="251" y="498"/>
                    <a:pt x="251" y="497"/>
                  </a:cubicBezTo>
                  <a:cubicBezTo>
                    <a:pt x="251" y="495"/>
                    <a:pt x="250" y="494"/>
                    <a:pt x="248" y="495"/>
                  </a:cubicBezTo>
                  <a:cubicBezTo>
                    <a:pt x="245" y="496"/>
                    <a:pt x="246" y="491"/>
                    <a:pt x="243" y="493"/>
                  </a:cubicBezTo>
                  <a:cubicBezTo>
                    <a:pt x="241" y="494"/>
                    <a:pt x="239" y="495"/>
                    <a:pt x="237" y="497"/>
                  </a:cubicBezTo>
                  <a:cubicBezTo>
                    <a:pt x="233" y="501"/>
                    <a:pt x="233" y="501"/>
                    <a:pt x="233" y="497"/>
                  </a:cubicBezTo>
                  <a:cubicBezTo>
                    <a:pt x="234" y="495"/>
                    <a:pt x="237" y="490"/>
                    <a:pt x="241" y="487"/>
                  </a:cubicBezTo>
                  <a:cubicBezTo>
                    <a:pt x="254" y="476"/>
                    <a:pt x="251" y="476"/>
                    <a:pt x="253" y="473"/>
                  </a:cubicBezTo>
                  <a:cubicBezTo>
                    <a:pt x="255" y="471"/>
                    <a:pt x="258" y="465"/>
                    <a:pt x="261" y="465"/>
                  </a:cubicBezTo>
                  <a:cubicBezTo>
                    <a:pt x="263" y="464"/>
                    <a:pt x="265" y="462"/>
                    <a:pt x="265" y="461"/>
                  </a:cubicBezTo>
                  <a:cubicBezTo>
                    <a:pt x="265" y="456"/>
                    <a:pt x="260" y="459"/>
                    <a:pt x="251" y="469"/>
                  </a:cubicBezTo>
                  <a:cubicBezTo>
                    <a:pt x="232" y="489"/>
                    <a:pt x="227" y="494"/>
                    <a:pt x="225" y="492"/>
                  </a:cubicBezTo>
                  <a:cubicBezTo>
                    <a:pt x="224" y="490"/>
                    <a:pt x="217" y="488"/>
                    <a:pt x="217" y="490"/>
                  </a:cubicBezTo>
                  <a:cubicBezTo>
                    <a:pt x="217" y="491"/>
                    <a:pt x="220" y="493"/>
                    <a:pt x="223" y="495"/>
                  </a:cubicBezTo>
                  <a:cubicBezTo>
                    <a:pt x="232" y="500"/>
                    <a:pt x="231" y="507"/>
                    <a:pt x="221" y="516"/>
                  </a:cubicBezTo>
                  <a:cubicBezTo>
                    <a:pt x="212" y="525"/>
                    <a:pt x="206" y="526"/>
                    <a:pt x="208" y="519"/>
                  </a:cubicBezTo>
                  <a:cubicBezTo>
                    <a:pt x="209" y="515"/>
                    <a:pt x="209" y="515"/>
                    <a:pt x="207" y="518"/>
                  </a:cubicBezTo>
                  <a:cubicBezTo>
                    <a:pt x="205" y="520"/>
                    <a:pt x="203" y="522"/>
                    <a:pt x="201" y="522"/>
                  </a:cubicBezTo>
                  <a:cubicBezTo>
                    <a:pt x="199" y="522"/>
                    <a:pt x="197" y="522"/>
                    <a:pt x="197" y="523"/>
                  </a:cubicBezTo>
                  <a:cubicBezTo>
                    <a:pt x="196" y="525"/>
                    <a:pt x="171" y="529"/>
                    <a:pt x="165" y="529"/>
                  </a:cubicBezTo>
                  <a:cubicBezTo>
                    <a:pt x="163" y="529"/>
                    <a:pt x="162" y="528"/>
                    <a:pt x="162" y="526"/>
                  </a:cubicBezTo>
                  <a:cubicBezTo>
                    <a:pt x="162" y="525"/>
                    <a:pt x="161" y="524"/>
                    <a:pt x="159" y="523"/>
                  </a:cubicBezTo>
                  <a:cubicBezTo>
                    <a:pt x="158" y="523"/>
                    <a:pt x="158" y="521"/>
                    <a:pt x="158" y="519"/>
                  </a:cubicBezTo>
                  <a:cubicBezTo>
                    <a:pt x="159" y="517"/>
                    <a:pt x="162" y="516"/>
                    <a:pt x="172" y="517"/>
                  </a:cubicBezTo>
                  <a:cubicBezTo>
                    <a:pt x="183" y="518"/>
                    <a:pt x="184" y="518"/>
                    <a:pt x="181" y="515"/>
                  </a:cubicBezTo>
                  <a:cubicBezTo>
                    <a:pt x="177" y="513"/>
                    <a:pt x="178" y="506"/>
                    <a:pt x="182" y="506"/>
                  </a:cubicBezTo>
                  <a:cubicBezTo>
                    <a:pt x="183" y="506"/>
                    <a:pt x="183" y="505"/>
                    <a:pt x="182" y="503"/>
                  </a:cubicBezTo>
                  <a:cubicBezTo>
                    <a:pt x="182" y="501"/>
                    <a:pt x="185" y="498"/>
                    <a:pt x="180" y="499"/>
                  </a:cubicBezTo>
                  <a:cubicBezTo>
                    <a:pt x="176" y="499"/>
                    <a:pt x="172" y="498"/>
                    <a:pt x="173" y="498"/>
                  </a:cubicBezTo>
                  <a:cubicBezTo>
                    <a:pt x="173" y="497"/>
                    <a:pt x="172" y="496"/>
                    <a:pt x="171" y="496"/>
                  </a:cubicBezTo>
                  <a:cubicBezTo>
                    <a:pt x="169" y="496"/>
                    <a:pt x="168" y="495"/>
                    <a:pt x="168" y="494"/>
                  </a:cubicBezTo>
                  <a:cubicBezTo>
                    <a:pt x="168" y="493"/>
                    <a:pt x="170" y="492"/>
                    <a:pt x="174" y="492"/>
                  </a:cubicBezTo>
                  <a:cubicBezTo>
                    <a:pt x="177" y="492"/>
                    <a:pt x="179" y="491"/>
                    <a:pt x="179" y="490"/>
                  </a:cubicBezTo>
                  <a:cubicBezTo>
                    <a:pt x="178" y="489"/>
                    <a:pt x="176" y="488"/>
                    <a:pt x="175" y="488"/>
                  </a:cubicBezTo>
                  <a:cubicBezTo>
                    <a:pt x="169" y="489"/>
                    <a:pt x="166" y="488"/>
                    <a:pt x="166" y="485"/>
                  </a:cubicBezTo>
                  <a:cubicBezTo>
                    <a:pt x="166" y="483"/>
                    <a:pt x="166" y="482"/>
                    <a:pt x="167" y="482"/>
                  </a:cubicBezTo>
                  <a:cubicBezTo>
                    <a:pt x="168" y="482"/>
                    <a:pt x="169" y="480"/>
                    <a:pt x="168" y="478"/>
                  </a:cubicBezTo>
                  <a:cubicBezTo>
                    <a:pt x="168" y="476"/>
                    <a:pt x="169" y="474"/>
                    <a:pt x="171" y="473"/>
                  </a:cubicBezTo>
                  <a:cubicBezTo>
                    <a:pt x="173" y="473"/>
                    <a:pt x="177" y="471"/>
                    <a:pt x="180" y="469"/>
                  </a:cubicBezTo>
                  <a:cubicBezTo>
                    <a:pt x="185" y="466"/>
                    <a:pt x="186" y="466"/>
                    <a:pt x="191" y="469"/>
                  </a:cubicBezTo>
                  <a:cubicBezTo>
                    <a:pt x="195" y="472"/>
                    <a:pt x="195" y="472"/>
                    <a:pt x="195" y="469"/>
                  </a:cubicBezTo>
                  <a:cubicBezTo>
                    <a:pt x="195" y="467"/>
                    <a:pt x="197" y="466"/>
                    <a:pt x="199" y="466"/>
                  </a:cubicBezTo>
                  <a:cubicBezTo>
                    <a:pt x="202" y="466"/>
                    <a:pt x="202" y="466"/>
                    <a:pt x="199" y="464"/>
                  </a:cubicBezTo>
                  <a:cubicBezTo>
                    <a:pt x="198" y="463"/>
                    <a:pt x="195" y="463"/>
                    <a:pt x="193" y="462"/>
                  </a:cubicBezTo>
                  <a:cubicBezTo>
                    <a:pt x="191" y="462"/>
                    <a:pt x="189" y="461"/>
                    <a:pt x="186" y="461"/>
                  </a:cubicBezTo>
                  <a:cubicBezTo>
                    <a:pt x="182" y="462"/>
                    <a:pt x="179" y="461"/>
                    <a:pt x="177" y="459"/>
                  </a:cubicBezTo>
                  <a:cubicBezTo>
                    <a:pt x="175" y="456"/>
                    <a:pt x="175" y="455"/>
                    <a:pt x="179" y="452"/>
                  </a:cubicBezTo>
                  <a:cubicBezTo>
                    <a:pt x="182" y="450"/>
                    <a:pt x="186" y="448"/>
                    <a:pt x="189" y="448"/>
                  </a:cubicBezTo>
                  <a:cubicBezTo>
                    <a:pt x="192" y="448"/>
                    <a:pt x="196" y="447"/>
                    <a:pt x="198" y="446"/>
                  </a:cubicBezTo>
                  <a:cubicBezTo>
                    <a:pt x="201" y="444"/>
                    <a:pt x="202" y="444"/>
                    <a:pt x="204" y="448"/>
                  </a:cubicBezTo>
                  <a:cubicBezTo>
                    <a:pt x="206" y="451"/>
                    <a:pt x="206" y="450"/>
                    <a:pt x="207" y="444"/>
                  </a:cubicBezTo>
                  <a:cubicBezTo>
                    <a:pt x="208" y="439"/>
                    <a:pt x="209" y="437"/>
                    <a:pt x="213" y="437"/>
                  </a:cubicBezTo>
                  <a:cubicBezTo>
                    <a:pt x="216" y="436"/>
                    <a:pt x="217" y="435"/>
                    <a:pt x="217" y="432"/>
                  </a:cubicBezTo>
                  <a:cubicBezTo>
                    <a:pt x="216" y="429"/>
                    <a:pt x="215" y="429"/>
                    <a:pt x="211" y="429"/>
                  </a:cubicBezTo>
                  <a:cubicBezTo>
                    <a:pt x="204" y="431"/>
                    <a:pt x="202" y="427"/>
                    <a:pt x="206" y="423"/>
                  </a:cubicBezTo>
                  <a:cubicBezTo>
                    <a:pt x="208" y="421"/>
                    <a:pt x="210" y="416"/>
                    <a:pt x="211" y="413"/>
                  </a:cubicBezTo>
                  <a:cubicBezTo>
                    <a:pt x="212" y="408"/>
                    <a:pt x="213" y="407"/>
                    <a:pt x="217" y="407"/>
                  </a:cubicBezTo>
                  <a:cubicBezTo>
                    <a:pt x="222" y="407"/>
                    <a:pt x="222" y="406"/>
                    <a:pt x="218" y="403"/>
                  </a:cubicBezTo>
                  <a:cubicBezTo>
                    <a:pt x="215" y="399"/>
                    <a:pt x="215" y="399"/>
                    <a:pt x="219" y="394"/>
                  </a:cubicBezTo>
                  <a:cubicBezTo>
                    <a:pt x="221" y="390"/>
                    <a:pt x="226" y="391"/>
                    <a:pt x="228" y="390"/>
                  </a:cubicBezTo>
                  <a:cubicBezTo>
                    <a:pt x="231" y="388"/>
                    <a:pt x="224" y="384"/>
                    <a:pt x="224" y="382"/>
                  </a:cubicBezTo>
                  <a:cubicBezTo>
                    <a:pt x="227" y="375"/>
                    <a:pt x="220" y="381"/>
                    <a:pt x="213" y="391"/>
                  </a:cubicBezTo>
                  <a:cubicBezTo>
                    <a:pt x="202" y="409"/>
                    <a:pt x="190" y="412"/>
                    <a:pt x="195" y="395"/>
                  </a:cubicBezTo>
                  <a:cubicBezTo>
                    <a:pt x="197" y="391"/>
                    <a:pt x="199" y="387"/>
                    <a:pt x="200" y="385"/>
                  </a:cubicBezTo>
                  <a:cubicBezTo>
                    <a:pt x="201" y="384"/>
                    <a:pt x="201" y="383"/>
                    <a:pt x="200" y="383"/>
                  </a:cubicBezTo>
                  <a:cubicBezTo>
                    <a:pt x="198" y="383"/>
                    <a:pt x="197" y="381"/>
                    <a:pt x="197" y="379"/>
                  </a:cubicBezTo>
                  <a:cubicBezTo>
                    <a:pt x="197" y="377"/>
                    <a:pt x="196" y="378"/>
                    <a:pt x="194" y="382"/>
                  </a:cubicBezTo>
                  <a:cubicBezTo>
                    <a:pt x="190" y="389"/>
                    <a:pt x="187" y="389"/>
                    <a:pt x="187" y="382"/>
                  </a:cubicBezTo>
                  <a:cubicBezTo>
                    <a:pt x="187" y="380"/>
                    <a:pt x="187" y="379"/>
                    <a:pt x="184" y="380"/>
                  </a:cubicBezTo>
                  <a:cubicBezTo>
                    <a:pt x="183" y="380"/>
                    <a:pt x="181" y="381"/>
                    <a:pt x="180" y="383"/>
                  </a:cubicBezTo>
                  <a:cubicBezTo>
                    <a:pt x="179" y="385"/>
                    <a:pt x="180" y="386"/>
                    <a:pt x="179" y="387"/>
                  </a:cubicBezTo>
                  <a:cubicBezTo>
                    <a:pt x="178" y="389"/>
                    <a:pt x="177" y="389"/>
                    <a:pt x="175" y="386"/>
                  </a:cubicBezTo>
                  <a:cubicBezTo>
                    <a:pt x="174" y="385"/>
                    <a:pt x="170" y="383"/>
                    <a:pt x="167" y="381"/>
                  </a:cubicBezTo>
                  <a:cubicBezTo>
                    <a:pt x="165" y="379"/>
                    <a:pt x="166" y="377"/>
                    <a:pt x="164" y="376"/>
                  </a:cubicBezTo>
                  <a:cubicBezTo>
                    <a:pt x="163" y="373"/>
                    <a:pt x="160" y="371"/>
                    <a:pt x="159" y="370"/>
                  </a:cubicBezTo>
                  <a:cubicBezTo>
                    <a:pt x="154" y="362"/>
                    <a:pt x="154" y="360"/>
                    <a:pt x="155" y="357"/>
                  </a:cubicBezTo>
                  <a:cubicBezTo>
                    <a:pt x="157" y="355"/>
                    <a:pt x="157" y="353"/>
                    <a:pt x="156" y="351"/>
                  </a:cubicBezTo>
                  <a:cubicBezTo>
                    <a:pt x="154" y="349"/>
                    <a:pt x="152" y="344"/>
                    <a:pt x="152" y="347"/>
                  </a:cubicBezTo>
                  <a:cubicBezTo>
                    <a:pt x="152" y="349"/>
                    <a:pt x="152" y="348"/>
                    <a:pt x="149" y="351"/>
                  </a:cubicBezTo>
                  <a:cubicBezTo>
                    <a:pt x="146" y="354"/>
                    <a:pt x="145" y="354"/>
                    <a:pt x="139" y="351"/>
                  </a:cubicBezTo>
                  <a:cubicBezTo>
                    <a:pt x="135" y="349"/>
                    <a:pt x="131" y="346"/>
                    <a:pt x="131" y="344"/>
                  </a:cubicBezTo>
                  <a:cubicBezTo>
                    <a:pt x="130" y="341"/>
                    <a:pt x="129" y="339"/>
                    <a:pt x="128" y="339"/>
                  </a:cubicBezTo>
                  <a:cubicBezTo>
                    <a:pt x="127" y="339"/>
                    <a:pt x="126" y="338"/>
                    <a:pt x="126" y="336"/>
                  </a:cubicBezTo>
                  <a:cubicBezTo>
                    <a:pt x="126" y="335"/>
                    <a:pt x="127" y="333"/>
                    <a:pt x="128" y="333"/>
                  </a:cubicBezTo>
                  <a:cubicBezTo>
                    <a:pt x="129" y="333"/>
                    <a:pt x="130" y="331"/>
                    <a:pt x="130" y="328"/>
                  </a:cubicBezTo>
                  <a:cubicBezTo>
                    <a:pt x="130" y="322"/>
                    <a:pt x="132" y="322"/>
                    <a:pt x="137" y="329"/>
                  </a:cubicBezTo>
                  <a:cubicBezTo>
                    <a:pt x="140" y="334"/>
                    <a:pt x="140" y="334"/>
                    <a:pt x="140" y="334"/>
                  </a:cubicBezTo>
                  <a:cubicBezTo>
                    <a:pt x="139" y="328"/>
                    <a:pt x="139" y="328"/>
                    <a:pt x="139" y="328"/>
                  </a:cubicBezTo>
                  <a:cubicBezTo>
                    <a:pt x="138" y="322"/>
                    <a:pt x="139" y="322"/>
                    <a:pt x="141" y="323"/>
                  </a:cubicBezTo>
                  <a:cubicBezTo>
                    <a:pt x="145" y="324"/>
                    <a:pt x="145" y="323"/>
                    <a:pt x="141" y="321"/>
                  </a:cubicBezTo>
                  <a:cubicBezTo>
                    <a:pt x="137" y="317"/>
                    <a:pt x="137" y="307"/>
                    <a:pt x="142" y="308"/>
                  </a:cubicBezTo>
                  <a:cubicBezTo>
                    <a:pt x="143" y="308"/>
                    <a:pt x="145" y="310"/>
                    <a:pt x="145" y="313"/>
                  </a:cubicBezTo>
                  <a:cubicBezTo>
                    <a:pt x="146" y="315"/>
                    <a:pt x="147" y="317"/>
                    <a:pt x="148" y="317"/>
                  </a:cubicBezTo>
                  <a:cubicBezTo>
                    <a:pt x="149" y="317"/>
                    <a:pt x="151" y="319"/>
                    <a:pt x="152" y="320"/>
                  </a:cubicBezTo>
                  <a:cubicBezTo>
                    <a:pt x="154" y="322"/>
                    <a:pt x="157" y="323"/>
                    <a:pt x="159" y="322"/>
                  </a:cubicBezTo>
                  <a:cubicBezTo>
                    <a:pt x="161" y="321"/>
                    <a:pt x="162" y="319"/>
                    <a:pt x="161" y="313"/>
                  </a:cubicBezTo>
                  <a:cubicBezTo>
                    <a:pt x="160" y="309"/>
                    <a:pt x="159" y="304"/>
                    <a:pt x="158" y="303"/>
                  </a:cubicBezTo>
                  <a:cubicBezTo>
                    <a:pt x="158" y="300"/>
                    <a:pt x="159" y="299"/>
                    <a:pt x="161" y="298"/>
                  </a:cubicBezTo>
                  <a:cubicBezTo>
                    <a:pt x="164" y="298"/>
                    <a:pt x="166" y="296"/>
                    <a:pt x="166" y="294"/>
                  </a:cubicBezTo>
                  <a:cubicBezTo>
                    <a:pt x="166" y="289"/>
                    <a:pt x="171" y="292"/>
                    <a:pt x="178" y="300"/>
                  </a:cubicBezTo>
                  <a:cubicBezTo>
                    <a:pt x="184" y="308"/>
                    <a:pt x="185" y="309"/>
                    <a:pt x="185" y="325"/>
                  </a:cubicBezTo>
                  <a:cubicBezTo>
                    <a:pt x="185" y="334"/>
                    <a:pt x="186" y="342"/>
                    <a:pt x="186" y="343"/>
                  </a:cubicBezTo>
                  <a:cubicBezTo>
                    <a:pt x="187" y="344"/>
                    <a:pt x="187" y="346"/>
                    <a:pt x="187" y="347"/>
                  </a:cubicBezTo>
                  <a:cubicBezTo>
                    <a:pt x="186" y="348"/>
                    <a:pt x="186" y="349"/>
                    <a:pt x="187" y="350"/>
                  </a:cubicBezTo>
                  <a:cubicBezTo>
                    <a:pt x="189" y="351"/>
                    <a:pt x="189" y="348"/>
                    <a:pt x="189" y="343"/>
                  </a:cubicBezTo>
                  <a:cubicBezTo>
                    <a:pt x="189" y="337"/>
                    <a:pt x="191" y="333"/>
                    <a:pt x="193" y="330"/>
                  </a:cubicBezTo>
                  <a:cubicBezTo>
                    <a:pt x="195" y="328"/>
                    <a:pt x="197" y="324"/>
                    <a:pt x="197" y="320"/>
                  </a:cubicBezTo>
                  <a:cubicBezTo>
                    <a:pt x="197" y="317"/>
                    <a:pt x="199" y="313"/>
                    <a:pt x="200" y="312"/>
                  </a:cubicBezTo>
                  <a:cubicBezTo>
                    <a:pt x="203" y="310"/>
                    <a:pt x="200" y="331"/>
                    <a:pt x="197" y="335"/>
                  </a:cubicBezTo>
                  <a:cubicBezTo>
                    <a:pt x="196" y="336"/>
                    <a:pt x="196" y="339"/>
                    <a:pt x="197" y="343"/>
                  </a:cubicBezTo>
                  <a:cubicBezTo>
                    <a:pt x="199" y="348"/>
                    <a:pt x="199" y="350"/>
                    <a:pt x="197" y="352"/>
                  </a:cubicBezTo>
                  <a:cubicBezTo>
                    <a:pt x="195" y="354"/>
                    <a:pt x="196" y="355"/>
                    <a:pt x="198" y="355"/>
                  </a:cubicBezTo>
                  <a:cubicBezTo>
                    <a:pt x="200" y="355"/>
                    <a:pt x="202" y="356"/>
                    <a:pt x="204" y="356"/>
                  </a:cubicBezTo>
                  <a:cubicBezTo>
                    <a:pt x="205" y="356"/>
                    <a:pt x="206" y="358"/>
                    <a:pt x="206" y="361"/>
                  </a:cubicBezTo>
                  <a:cubicBezTo>
                    <a:pt x="205" y="365"/>
                    <a:pt x="206" y="367"/>
                    <a:pt x="208" y="367"/>
                  </a:cubicBezTo>
                  <a:cubicBezTo>
                    <a:pt x="213" y="367"/>
                    <a:pt x="220" y="363"/>
                    <a:pt x="222" y="358"/>
                  </a:cubicBezTo>
                  <a:cubicBezTo>
                    <a:pt x="223" y="356"/>
                    <a:pt x="226" y="353"/>
                    <a:pt x="228" y="352"/>
                  </a:cubicBezTo>
                  <a:cubicBezTo>
                    <a:pt x="231" y="351"/>
                    <a:pt x="232" y="349"/>
                    <a:pt x="230" y="348"/>
                  </a:cubicBezTo>
                  <a:cubicBezTo>
                    <a:pt x="229" y="346"/>
                    <a:pt x="227" y="347"/>
                    <a:pt x="223" y="350"/>
                  </a:cubicBezTo>
                  <a:cubicBezTo>
                    <a:pt x="216" y="355"/>
                    <a:pt x="211" y="351"/>
                    <a:pt x="212" y="344"/>
                  </a:cubicBezTo>
                  <a:cubicBezTo>
                    <a:pt x="213" y="341"/>
                    <a:pt x="212" y="337"/>
                    <a:pt x="211" y="335"/>
                  </a:cubicBezTo>
                  <a:cubicBezTo>
                    <a:pt x="207" y="331"/>
                    <a:pt x="208" y="318"/>
                    <a:pt x="212" y="314"/>
                  </a:cubicBezTo>
                  <a:cubicBezTo>
                    <a:pt x="213" y="312"/>
                    <a:pt x="215" y="312"/>
                    <a:pt x="217" y="314"/>
                  </a:cubicBezTo>
                  <a:cubicBezTo>
                    <a:pt x="219" y="316"/>
                    <a:pt x="222" y="317"/>
                    <a:pt x="223" y="317"/>
                  </a:cubicBezTo>
                  <a:cubicBezTo>
                    <a:pt x="226" y="317"/>
                    <a:pt x="220" y="306"/>
                    <a:pt x="216" y="304"/>
                  </a:cubicBezTo>
                  <a:cubicBezTo>
                    <a:pt x="213" y="302"/>
                    <a:pt x="213" y="301"/>
                    <a:pt x="215" y="296"/>
                  </a:cubicBezTo>
                  <a:cubicBezTo>
                    <a:pt x="217" y="293"/>
                    <a:pt x="220" y="291"/>
                    <a:pt x="222" y="291"/>
                  </a:cubicBezTo>
                  <a:cubicBezTo>
                    <a:pt x="224" y="291"/>
                    <a:pt x="225" y="290"/>
                    <a:pt x="225" y="289"/>
                  </a:cubicBezTo>
                  <a:cubicBezTo>
                    <a:pt x="225" y="288"/>
                    <a:pt x="223" y="288"/>
                    <a:pt x="220" y="288"/>
                  </a:cubicBezTo>
                  <a:cubicBezTo>
                    <a:pt x="214" y="288"/>
                    <a:pt x="214" y="287"/>
                    <a:pt x="214" y="276"/>
                  </a:cubicBezTo>
                  <a:cubicBezTo>
                    <a:pt x="214" y="276"/>
                    <a:pt x="211" y="266"/>
                    <a:pt x="214" y="264"/>
                  </a:cubicBezTo>
                  <a:cubicBezTo>
                    <a:pt x="215" y="262"/>
                    <a:pt x="220" y="264"/>
                    <a:pt x="220" y="264"/>
                  </a:cubicBezTo>
                  <a:cubicBezTo>
                    <a:pt x="224" y="264"/>
                    <a:pt x="225" y="264"/>
                    <a:pt x="225" y="265"/>
                  </a:cubicBezTo>
                  <a:cubicBezTo>
                    <a:pt x="224" y="266"/>
                    <a:pt x="226" y="268"/>
                    <a:pt x="227" y="269"/>
                  </a:cubicBezTo>
                  <a:cubicBezTo>
                    <a:pt x="229" y="270"/>
                    <a:pt x="229" y="269"/>
                    <a:pt x="229" y="265"/>
                  </a:cubicBezTo>
                  <a:cubicBezTo>
                    <a:pt x="228" y="262"/>
                    <a:pt x="229" y="258"/>
                    <a:pt x="230" y="257"/>
                  </a:cubicBezTo>
                  <a:cubicBezTo>
                    <a:pt x="233" y="253"/>
                    <a:pt x="239" y="255"/>
                    <a:pt x="239" y="260"/>
                  </a:cubicBezTo>
                  <a:cubicBezTo>
                    <a:pt x="239" y="262"/>
                    <a:pt x="240" y="264"/>
                    <a:pt x="242" y="265"/>
                  </a:cubicBezTo>
                  <a:cubicBezTo>
                    <a:pt x="245" y="265"/>
                    <a:pt x="245" y="265"/>
                    <a:pt x="244" y="262"/>
                  </a:cubicBezTo>
                  <a:cubicBezTo>
                    <a:pt x="243" y="259"/>
                    <a:pt x="244" y="258"/>
                    <a:pt x="247" y="258"/>
                  </a:cubicBezTo>
                  <a:cubicBezTo>
                    <a:pt x="249" y="258"/>
                    <a:pt x="251" y="257"/>
                    <a:pt x="251" y="255"/>
                  </a:cubicBezTo>
                  <a:cubicBezTo>
                    <a:pt x="251" y="253"/>
                    <a:pt x="252" y="252"/>
                    <a:pt x="254" y="252"/>
                  </a:cubicBezTo>
                  <a:cubicBezTo>
                    <a:pt x="256" y="252"/>
                    <a:pt x="257" y="253"/>
                    <a:pt x="257" y="254"/>
                  </a:cubicBezTo>
                  <a:cubicBezTo>
                    <a:pt x="257" y="255"/>
                    <a:pt x="259" y="256"/>
                    <a:pt x="262" y="256"/>
                  </a:cubicBezTo>
                  <a:cubicBezTo>
                    <a:pt x="265" y="256"/>
                    <a:pt x="267" y="255"/>
                    <a:pt x="266" y="252"/>
                  </a:cubicBezTo>
                  <a:cubicBezTo>
                    <a:pt x="266" y="249"/>
                    <a:pt x="264" y="247"/>
                    <a:pt x="262" y="246"/>
                  </a:cubicBezTo>
                  <a:cubicBezTo>
                    <a:pt x="260" y="246"/>
                    <a:pt x="260" y="245"/>
                    <a:pt x="257" y="244"/>
                  </a:cubicBezTo>
                  <a:cubicBezTo>
                    <a:pt x="255" y="244"/>
                    <a:pt x="254" y="242"/>
                    <a:pt x="252" y="241"/>
                  </a:cubicBezTo>
                  <a:cubicBezTo>
                    <a:pt x="251" y="240"/>
                    <a:pt x="250" y="242"/>
                    <a:pt x="249" y="242"/>
                  </a:cubicBezTo>
                  <a:cubicBezTo>
                    <a:pt x="247" y="241"/>
                    <a:pt x="246" y="239"/>
                    <a:pt x="246" y="234"/>
                  </a:cubicBezTo>
                  <a:cubicBezTo>
                    <a:pt x="247" y="221"/>
                    <a:pt x="247" y="221"/>
                    <a:pt x="252" y="225"/>
                  </a:cubicBezTo>
                  <a:cubicBezTo>
                    <a:pt x="259" y="229"/>
                    <a:pt x="260" y="229"/>
                    <a:pt x="260" y="222"/>
                  </a:cubicBezTo>
                  <a:cubicBezTo>
                    <a:pt x="260" y="219"/>
                    <a:pt x="257" y="211"/>
                    <a:pt x="255" y="207"/>
                  </a:cubicBezTo>
                  <a:cubicBezTo>
                    <a:pt x="251" y="199"/>
                    <a:pt x="251" y="195"/>
                    <a:pt x="256" y="199"/>
                  </a:cubicBezTo>
                  <a:cubicBezTo>
                    <a:pt x="259" y="201"/>
                    <a:pt x="260" y="200"/>
                    <a:pt x="261" y="198"/>
                  </a:cubicBezTo>
                  <a:cubicBezTo>
                    <a:pt x="263" y="195"/>
                    <a:pt x="264" y="195"/>
                    <a:pt x="266" y="196"/>
                  </a:cubicBezTo>
                  <a:cubicBezTo>
                    <a:pt x="269" y="199"/>
                    <a:pt x="275" y="198"/>
                    <a:pt x="274" y="194"/>
                  </a:cubicBezTo>
                  <a:cubicBezTo>
                    <a:pt x="274" y="193"/>
                    <a:pt x="273" y="191"/>
                    <a:pt x="273" y="190"/>
                  </a:cubicBezTo>
                  <a:cubicBezTo>
                    <a:pt x="272" y="190"/>
                    <a:pt x="271" y="186"/>
                    <a:pt x="270" y="182"/>
                  </a:cubicBezTo>
                  <a:cubicBezTo>
                    <a:pt x="269" y="176"/>
                    <a:pt x="270" y="174"/>
                    <a:pt x="273" y="172"/>
                  </a:cubicBezTo>
                  <a:cubicBezTo>
                    <a:pt x="276" y="170"/>
                    <a:pt x="277" y="164"/>
                    <a:pt x="276" y="162"/>
                  </a:cubicBezTo>
                  <a:cubicBezTo>
                    <a:pt x="275" y="159"/>
                    <a:pt x="276" y="153"/>
                    <a:pt x="281" y="148"/>
                  </a:cubicBezTo>
                  <a:cubicBezTo>
                    <a:pt x="283" y="146"/>
                    <a:pt x="285" y="142"/>
                    <a:pt x="285" y="139"/>
                  </a:cubicBezTo>
                  <a:cubicBezTo>
                    <a:pt x="286" y="134"/>
                    <a:pt x="286" y="134"/>
                    <a:pt x="293" y="135"/>
                  </a:cubicBezTo>
                  <a:cubicBezTo>
                    <a:pt x="296" y="135"/>
                    <a:pt x="301" y="136"/>
                    <a:pt x="302" y="137"/>
                  </a:cubicBezTo>
                  <a:cubicBezTo>
                    <a:pt x="303" y="138"/>
                    <a:pt x="305" y="139"/>
                    <a:pt x="306" y="138"/>
                  </a:cubicBezTo>
                  <a:cubicBezTo>
                    <a:pt x="307" y="137"/>
                    <a:pt x="309" y="138"/>
                    <a:pt x="310" y="140"/>
                  </a:cubicBezTo>
                  <a:cubicBezTo>
                    <a:pt x="312" y="141"/>
                    <a:pt x="318" y="147"/>
                    <a:pt x="320" y="148"/>
                  </a:cubicBezTo>
                  <a:cubicBezTo>
                    <a:pt x="321" y="150"/>
                    <a:pt x="322" y="150"/>
                    <a:pt x="323" y="149"/>
                  </a:cubicBezTo>
                  <a:cubicBezTo>
                    <a:pt x="323" y="148"/>
                    <a:pt x="323" y="146"/>
                    <a:pt x="323" y="145"/>
                  </a:cubicBezTo>
                  <a:cubicBezTo>
                    <a:pt x="323" y="140"/>
                    <a:pt x="329" y="140"/>
                    <a:pt x="335" y="144"/>
                  </a:cubicBezTo>
                  <a:cubicBezTo>
                    <a:pt x="342" y="148"/>
                    <a:pt x="346" y="149"/>
                    <a:pt x="346" y="147"/>
                  </a:cubicBezTo>
                  <a:cubicBezTo>
                    <a:pt x="346" y="145"/>
                    <a:pt x="348" y="146"/>
                    <a:pt x="350" y="147"/>
                  </a:cubicBezTo>
                  <a:cubicBezTo>
                    <a:pt x="354" y="149"/>
                    <a:pt x="364" y="147"/>
                    <a:pt x="364" y="144"/>
                  </a:cubicBezTo>
                  <a:cubicBezTo>
                    <a:pt x="364" y="143"/>
                    <a:pt x="372" y="143"/>
                    <a:pt x="373" y="141"/>
                  </a:cubicBezTo>
                  <a:cubicBezTo>
                    <a:pt x="375" y="139"/>
                    <a:pt x="376" y="138"/>
                    <a:pt x="378" y="140"/>
                  </a:cubicBezTo>
                  <a:cubicBezTo>
                    <a:pt x="380" y="144"/>
                    <a:pt x="398" y="144"/>
                    <a:pt x="399" y="141"/>
                  </a:cubicBezTo>
                  <a:cubicBezTo>
                    <a:pt x="401" y="139"/>
                    <a:pt x="407" y="136"/>
                    <a:pt x="414" y="134"/>
                  </a:cubicBezTo>
                  <a:cubicBezTo>
                    <a:pt x="418" y="133"/>
                    <a:pt x="420" y="134"/>
                    <a:pt x="420" y="136"/>
                  </a:cubicBezTo>
                  <a:cubicBezTo>
                    <a:pt x="420" y="138"/>
                    <a:pt x="420" y="139"/>
                    <a:pt x="422" y="138"/>
                  </a:cubicBezTo>
                  <a:cubicBezTo>
                    <a:pt x="423" y="137"/>
                    <a:pt x="427" y="136"/>
                    <a:pt x="430" y="136"/>
                  </a:cubicBezTo>
                  <a:cubicBezTo>
                    <a:pt x="436" y="137"/>
                    <a:pt x="436" y="137"/>
                    <a:pt x="433" y="134"/>
                  </a:cubicBezTo>
                  <a:cubicBezTo>
                    <a:pt x="430" y="132"/>
                    <a:pt x="429" y="131"/>
                    <a:pt x="431" y="128"/>
                  </a:cubicBezTo>
                  <a:cubicBezTo>
                    <a:pt x="433" y="126"/>
                    <a:pt x="435" y="125"/>
                    <a:pt x="437" y="127"/>
                  </a:cubicBezTo>
                  <a:cubicBezTo>
                    <a:pt x="438" y="128"/>
                    <a:pt x="442" y="129"/>
                    <a:pt x="445" y="129"/>
                  </a:cubicBezTo>
                  <a:cubicBezTo>
                    <a:pt x="448" y="129"/>
                    <a:pt x="451" y="129"/>
                    <a:pt x="452" y="129"/>
                  </a:cubicBezTo>
                  <a:cubicBezTo>
                    <a:pt x="453" y="129"/>
                    <a:pt x="457" y="130"/>
                    <a:pt x="460" y="130"/>
                  </a:cubicBezTo>
                  <a:cubicBezTo>
                    <a:pt x="467" y="130"/>
                    <a:pt x="467" y="133"/>
                    <a:pt x="461" y="146"/>
                  </a:cubicBezTo>
                  <a:cubicBezTo>
                    <a:pt x="456" y="156"/>
                    <a:pt x="456" y="158"/>
                    <a:pt x="461" y="159"/>
                  </a:cubicBezTo>
                  <a:cubicBezTo>
                    <a:pt x="465" y="160"/>
                    <a:pt x="465" y="161"/>
                    <a:pt x="462" y="169"/>
                  </a:cubicBezTo>
                  <a:cubicBezTo>
                    <a:pt x="457" y="181"/>
                    <a:pt x="450" y="189"/>
                    <a:pt x="441" y="193"/>
                  </a:cubicBezTo>
                  <a:cubicBezTo>
                    <a:pt x="437" y="195"/>
                    <a:pt x="431" y="199"/>
                    <a:pt x="428" y="204"/>
                  </a:cubicBezTo>
                  <a:cubicBezTo>
                    <a:pt x="423" y="212"/>
                    <a:pt x="410" y="224"/>
                    <a:pt x="399" y="231"/>
                  </a:cubicBezTo>
                  <a:cubicBezTo>
                    <a:pt x="397" y="233"/>
                    <a:pt x="394" y="236"/>
                    <a:pt x="393" y="238"/>
                  </a:cubicBezTo>
                  <a:cubicBezTo>
                    <a:pt x="393" y="240"/>
                    <a:pt x="389" y="243"/>
                    <a:pt x="386" y="245"/>
                  </a:cubicBezTo>
                  <a:cubicBezTo>
                    <a:pt x="383" y="246"/>
                    <a:pt x="380" y="248"/>
                    <a:pt x="380" y="250"/>
                  </a:cubicBezTo>
                  <a:cubicBezTo>
                    <a:pt x="379" y="252"/>
                    <a:pt x="379" y="254"/>
                    <a:pt x="379" y="256"/>
                  </a:cubicBezTo>
                  <a:cubicBezTo>
                    <a:pt x="379" y="257"/>
                    <a:pt x="378" y="260"/>
                    <a:pt x="378" y="262"/>
                  </a:cubicBezTo>
                  <a:cubicBezTo>
                    <a:pt x="378" y="265"/>
                    <a:pt x="376" y="266"/>
                    <a:pt x="373" y="266"/>
                  </a:cubicBezTo>
                  <a:cubicBezTo>
                    <a:pt x="367" y="266"/>
                    <a:pt x="366" y="269"/>
                    <a:pt x="371" y="271"/>
                  </a:cubicBezTo>
                  <a:cubicBezTo>
                    <a:pt x="373" y="271"/>
                    <a:pt x="376" y="270"/>
                    <a:pt x="378" y="269"/>
                  </a:cubicBezTo>
                  <a:cubicBezTo>
                    <a:pt x="382" y="266"/>
                    <a:pt x="383" y="266"/>
                    <a:pt x="385" y="269"/>
                  </a:cubicBezTo>
                  <a:cubicBezTo>
                    <a:pt x="388" y="272"/>
                    <a:pt x="388" y="272"/>
                    <a:pt x="392" y="268"/>
                  </a:cubicBezTo>
                  <a:cubicBezTo>
                    <a:pt x="394" y="266"/>
                    <a:pt x="397" y="264"/>
                    <a:pt x="398" y="264"/>
                  </a:cubicBezTo>
                  <a:cubicBezTo>
                    <a:pt x="400" y="265"/>
                    <a:pt x="395" y="274"/>
                    <a:pt x="390" y="282"/>
                  </a:cubicBezTo>
                  <a:cubicBezTo>
                    <a:pt x="386" y="288"/>
                    <a:pt x="381" y="293"/>
                    <a:pt x="379" y="293"/>
                  </a:cubicBezTo>
                  <a:cubicBezTo>
                    <a:pt x="377" y="293"/>
                    <a:pt x="375" y="291"/>
                    <a:pt x="375" y="289"/>
                  </a:cubicBezTo>
                  <a:cubicBezTo>
                    <a:pt x="374" y="286"/>
                    <a:pt x="371" y="287"/>
                    <a:pt x="367" y="291"/>
                  </a:cubicBezTo>
                  <a:cubicBezTo>
                    <a:pt x="362" y="297"/>
                    <a:pt x="363" y="298"/>
                    <a:pt x="372" y="296"/>
                  </a:cubicBezTo>
                  <a:cubicBezTo>
                    <a:pt x="372" y="296"/>
                    <a:pt x="376" y="295"/>
                    <a:pt x="378" y="297"/>
                  </a:cubicBezTo>
                  <a:cubicBezTo>
                    <a:pt x="379" y="299"/>
                    <a:pt x="377" y="300"/>
                    <a:pt x="377" y="300"/>
                  </a:cubicBezTo>
                  <a:cubicBezTo>
                    <a:pt x="367" y="311"/>
                    <a:pt x="367" y="310"/>
                    <a:pt x="380" y="310"/>
                  </a:cubicBezTo>
                  <a:cubicBezTo>
                    <a:pt x="388" y="310"/>
                    <a:pt x="392" y="309"/>
                    <a:pt x="394" y="307"/>
                  </a:cubicBezTo>
                  <a:cubicBezTo>
                    <a:pt x="397" y="304"/>
                    <a:pt x="401" y="300"/>
                    <a:pt x="406" y="298"/>
                  </a:cubicBezTo>
                  <a:cubicBezTo>
                    <a:pt x="409" y="297"/>
                    <a:pt x="412" y="298"/>
                    <a:pt x="415" y="298"/>
                  </a:cubicBezTo>
                  <a:cubicBezTo>
                    <a:pt x="419" y="296"/>
                    <a:pt x="421" y="296"/>
                    <a:pt x="423" y="295"/>
                  </a:cubicBezTo>
                  <a:cubicBezTo>
                    <a:pt x="425" y="293"/>
                    <a:pt x="427" y="291"/>
                    <a:pt x="432" y="289"/>
                  </a:cubicBezTo>
                  <a:cubicBezTo>
                    <a:pt x="439" y="287"/>
                    <a:pt x="440" y="287"/>
                    <a:pt x="447" y="291"/>
                  </a:cubicBezTo>
                  <a:cubicBezTo>
                    <a:pt x="458" y="297"/>
                    <a:pt x="466" y="298"/>
                    <a:pt x="473" y="294"/>
                  </a:cubicBezTo>
                  <a:cubicBezTo>
                    <a:pt x="477" y="291"/>
                    <a:pt x="479" y="291"/>
                    <a:pt x="494" y="293"/>
                  </a:cubicBezTo>
                  <a:cubicBezTo>
                    <a:pt x="503" y="295"/>
                    <a:pt x="514" y="296"/>
                    <a:pt x="519" y="295"/>
                  </a:cubicBezTo>
                  <a:cubicBezTo>
                    <a:pt x="524" y="295"/>
                    <a:pt x="531" y="295"/>
                    <a:pt x="536" y="295"/>
                  </a:cubicBezTo>
                  <a:cubicBezTo>
                    <a:pt x="541" y="295"/>
                    <a:pt x="544" y="294"/>
                    <a:pt x="545" y="294"/>
                  </a:cubicBezTo>
                  <a:cubicBezTo>
                    <a:pt x="550" y="291"/>
                    <a:pt x="555" y="291"/>
                    <a:pt x="561" y="294"/>
                  </a:cubicBezTo>
                  <a:cubicBezTo>
                    <a:pt x="569" y="298"/>
                    <a:pt x="575" y="307"/>
                    <a:pt x="576" y="315"/>
                  </a:cubicBezTo>
                  <a:cubicBezTo>
                    <a:pt x="576" y="319"/>
                    <a:pt x="577" y="323"/>
                    <a:pt x="578" y="323"/>
                  </a:cubicBezTo>
                  <a:cubicBezTo>
                    <a:pt x="579" y="324"/>
                    <a:pt x="580" y="326"/>
                    <a:pt x="579" y="328"/>
                  </a:cubicBezTo>
                  <a:cubicBezTo>
                    <a:pt x="579" y="330"/>
                    <a:pt x="578" y="333"/>
                    <a:pt x="578" y="334"/>
                  </a:cubicBezTo>
                  <a:cubicBezTo>
                    <a:pt x="578" y="334"/>
                    <a:pt x="574" y="341"/>
                    <a:pt x="568" y="348"/>
                  </a:cubicBezTo>
                  <a:cubicBezTo>
                    <a:pt x="562" y="356"/>
                    <a:pt x="556" y="364"/>
                    <a:pt x="554" y="372"/>
                  </a:cubicBezTo>
                  <a:cubicBezTo>
                    <a:pt x="552" y="378"/>
                    <a:pt x="554" y="384"/>
                    <a:pt x="554" y="388"/>
                  </a:cubicBezTo>
                  <a:cubicBezTo>
                    <a:pt x="555" y="392"/>
                    <a:pt x="553" y="394"/>
                    <a:pt x="548" y="402"/>
                  </a:cubicBezTo>
                  <a:cubicBezTo>
                    <a:pt x="545" y="408"/>
                    <a:pt x="541" y="417"/>
                    <a:pt x="540" y="423"/>
                  </a:cubicBezTo>
                  <a:cubicBezTo>
                    <a:pt x="539" y="432"/>
                    <a:pt x="536" y="437"/>
                    <a:pt x="528" y="444"/>
                  </a:cubicBezTo>
                  <a:cubicBezTo>
                    <a:pt x="520" y="451"/>
                    <a:pt x="519" y="453"/>
                    <a:pt x="519" y="457"/>
                  </a:cubicBezTo>
                  <a:cubicBezTo>
                    <a:pt x="519" y="460"/>
                    <a:pt x="517" y="462"/>
                    <a:pt x="516" y="465"/>
                  </a:cubicBezTo>
                  <a:cubicBezTo>
                    <a:pt x="516" y="467"/>
                    <a:pt x="515" y="470"/>
                    <a:pt x="514" y="471"/>
                  </a:cubicBezTo>
                  <a:cubicBezTo>
                    <a:pt x="514" y="475"/>
                    <a:pt x="511" y="482"/>
                    <a:pt x="509" y="482"/>
                  </a:cubicBezTo>
                  <a:cubicBezTo>
                    <a:pt x="508" y="482"/>
                    <a:pt x="503" y="486"/>
                    <a:pt x="499" y="490"/>
                  </a:cubicBezTo>
                  <a:cubicBezTo>
                    <a:pt x="494" y="495"/>
                    <a:pt x="490" y="498"/>
                    <a:pt x="488" y="497"/>
                  </a:cubicBezTo>
                  <a:cubicBezTo>
                    <a:pt x="487" y="497"/>
                    <a:pt x="483" y="497"/>
                    <a:pt x="479" y="498"/>
                  </a:cubicBezTo>
                  <a:cubicBezTo>
                    <a:pt x="473" y="499"/>
                    <a:pt x="473" y="499"/>
                    <a:pt x="477" y="500"/>
                  </a:cubicBezTo>
                  <a:cubicBezTo>
                    <a:pt x="480" y="500"/>
                    <a:pt x="483" y="500"/>
                    <a:pt x="485" y="500"/>
                  </a:cubicBezTo>
                  <a:cubicBezTo>
                    <a:pt x="487" y="500"/>
                    <a:pt x="488" y="505"/>
                    <a:pt x="485" y="510"/>
                  </a:cubicBezTo>
                  <a:cubicBezTo>
                    <a:pt x="483" y="513"/>
                    <a:pt x="488" y="520"/>
                    <a:pt x="493" y="520"/>
                  </a:cubicBezTo>
                  <a:cubicBezTo>
                    <a:pt x="495" y="520"/>
                    <a:pt x="498" y="522"/>
                    <a:pt x="501" y="524"/>
                  </a:cubicBezTo>
                  <a:cubicBezTo>
                    <a:pt x="501" y="524"/>
                    <a:pt x="507" y="526"/>
                    <a:pt x="507" y="528"/>
                  </a:cubicBezTo>
                  <a:cubicBezTo>
                    <a:pt x="507" y="531"/>
                    <a:pt x="500" y="534"/>
                    <a:pt x="500" y="534"/>
                  </a:cubicBezTo>
                  <a:cubicBezTo>
                    <a:pt x="491" y="542"/>
                    <a:pt x="484" y="545"/>
                    <a:pt x="478" y="541"/>
                  </a:cubicBezTo>
                  <a:cubicBezTo>
                    <a:pt x="473" y="539"/>
                    <a:pt x="472" y="539"/>
                    <a:pt x="464" y="547"/>
                  </a:cubicBezTo>
                  <a:cubicBezTo>
                    <a:pt x="459" y="552"/>
                    <a:pt x="455" y="558"/>
                    <a:pt x="454" y="560"/>
                  </a:cubicBezTo>
                  <a:cubicBezTo>
                    <a:pt x="454" y="562"/>
                    <a:pt x="450" y="564"/>
                    <a:pt x="445" y="565"/>
                  </a:cubicBezTo>
                  <a:cubicBezTo>
                    <a:pt x="440" y="567"/>
                    <a:pt x="437" y="569"/>
                    <a:pt x="437" y="571"/>
                  </a:cubicBezTo>
                  <a:cubicBezTo>
                    <a:pt x="438" y="573"/>
                    <a:pt x="441" y="574"/>
                    <a:pt x="446" y="575"/>
                  </a:cubicBezTo>
                  <a:cubicBezTo>
                    <a:pt x="451" y="575"/>
                    <a:pt x="456" y="577"/>
                    <a:pt x="457" y="578"/>
                  </a:cubicBezTo>
                  <a:cubicBezTo>
                    <a:pt x="462" y="583"/>
                    <a:pt x="474" y="578"/>
                    <a:pt x="480" y="569"/>
                  </a:cubicBezTo>
                  <a:cubicBezTo>
                    <a:pt x="484" y="563"/>
                    <a:pt x="485" y="562"/>
                    <a:pt x="492" y="563"/>
                  </a:cubicBezTo>
                  <a:cubicBezTo>
                    <a:pt x="496" y="563"/>
                    <a:pt x="502" y="565"/>
                    <a:pt x="504" y="567"/>
                  </a:cubicBezTo>
                  <a:cubicBezTo>
                    <a:pt x="506" y="569"/>
                    <a:pt x="509" y="571"/>
                    <a:pt x="510" y="571"/>
                  </a:cubicBezTo>
                  <a:cubicBezTo>
                    <a:pt x="511" y="571"/>
                    <a:pt x="516" y="574"/>
                    <a:pt x="521" y="577"/>
                  </a:cubicBezTo>
                  <a:cubicBezTo>
                    <a:pt x="525" y="581"/>
                    <a:pt x="532" y="584"/>
                    <a:pt x="536" y="584"/>
                  </a:cubicBezTo>
                  <a:cubicBezTo>
                    <a:pt x="544" y="585"/>
                    <a:pt x="549" y="590"/>
                    <a:pt x="557" y="606"/>
                  </a:cubicBezTo>
                  <a:cubicBezTo>
                    <a:pt x="562" y="615"/>
                    <a:pt x="565" y="618"/>
                    <a:pt x="571" y="621"/>
                  </a:cubicBezTo>
                  <a:cubicBezTo>
                    <a:pt x="573" y="622"/>
                    <a:pt x="576" y="623"/>
                    <a:pt x="576" y="624"/>
                  </a:cubicBezTo>
                  <a:cubicBezTo>
                    <a:pt x="576" y="625"/>
                    <a:pt x="574" y="627"/>
                    <a:pt x="575" y="628"/>
                  </a:cubicBezTo>
                  <a:cubicBezTo>
                    <a:pt x="576" y="631"/>
                    <a:pt x="583" y="634"/>
                    <a:pt x="584" y="635"/>
                  </a:cubicBezTo>
                  <a:cubicBezTo>
                    <a:pt x="590" y="639"/>
                    <a:pt x="592" y="643"/>
                    <a:pt x="594" y="651"/>
                  </a:cubicBezTo>
                  <a:cubicBezTo>
                    <a:pt x="595" y="657"/>
                    <a:pt x="596" y="665"/>
                    <a:pt x="595" y="669"/>
                  </a:cubicBezTo>
                  <a:cubicBezTo>
                    <a:pt x="594" y="674"/>
                    <a:pt x="595" y="676"/>
                    <a:pt x="597" y="678"/>
                  </a:cubicBezTo>
                  <a:cubicBezTo>
                    <a:pt x="599" y="680"/>
                    <a:pt x="600" y="682"/>
                    <a:pt x="599" y="685"/>
                  </a:cubicBezTo>
                  <a:cubicBezTo>
                    <a:pt x="598" y="688"/>
                    <a:pt x="599" y="693"/>
                    <a:pt x="601" y="696"/>
                  </a:cubicBezTo>
                  <a:cubicBezTo>
                    <a:pt x="603" y="700"/>
                    <a:pt x="602" y="703"/>
                    <a:pt x="603" y="706"/>
                  </a:cubicBezTo>
                  <a:cubicBezTo>
                    <a:pt x="604" y="707"/>
                    <a:pt x="612" y="732"/>
                    <a:pt x="615" y="736"/>
                  </a:cubicBezTo>
                  <a:cubicBezTo>
                    <a:pt x="616" y="738"/>
                    <a:pt x="617" y="741"/>
                    <a:pt x="618" y="745"/>
                  </a:cubicBezTo>
                  <a:cubicBezTo>
                    <a:pt x="618" y="756"/>
                    <a:pt x="623" y="770"/>
                    <a:pt x="628" y="775"/>
                  </a:cubicBezTo>
                  <a:cubicBezTo>
                    <a:pt x="630" y="778"/>
                    <a:pt x="632" y="781"/>
                    <a:pt x="632" y="782"/>
                  </a:cubicBezTo>
                  <a:cubicBezTo>
                    <a:pt x="631" y="787"/>
                    <a:pt x="645" y="796"/>
                    <a:pt x="658" y="798"/>
                  </a:cubicBezTo>
                  <a:cubicBezTo>
                    <a:pt x="670" y="801"/>
                    <a:pt x="690" y="813"/>
                    <a:pt x="693" y="817"/>
                  </a:cubicBezTo>
                  <a:cubicBezTo>
                    <a:pt x="694" y="818"/>
                    <a:pt x="694" y="823"/>
                    <a:pt x="695" y="825"/>
                  </a:cubicBezTo>
                  <a:cubicBezTo>
                    <a:pt x="697" y="827"/>
                    <a:pt x="699" y="828"/>
                    <a:pt x="699" y="829"/>
                  </a:cubicBezTo>
                  <a:cubicBezTo>
                    <a:pt x="699" y="834"/>
                    <a:pt x="708" y="851"/>
                    <a:pt x="711" y="852"/>
                  </a:cubicBezTo>
                  <a:cubicBezTo>
                    <a:pt x="713" y="853"/>
                    <a:pt x="715" y="855"/>
                    <a:pt x="715" y="857"/>
                  </a:cubicBezTo>
                  <a:cubicBezTo>
                    <a:pt x="715" y="859"/>
                    <a:pt x="718" y="862"/>
                    <a:pt x="724" y="865"/>
                  </a:cubicBezTo>
                  <a:cubicBezTo>
                    <a:pt x="733" y="869"/>
                    <a:pt x="736" y="873"/>
                    <a:pt x="729" y="873"/>
                  </a:cubicBezTo>
                  <a:cubicBezTo>
                    <a:pt x="720" y="873"/>
                    <a:pt x="718" y="886"/>
                    <a:pt x="726" y="901"/>
                  </a:cubicBezTo>
                  <a:cubicBezTo>
                    <a:pt x="728" y="907"/>
                    <a:pt x="736" y="918"/>
                    <a:pt x="742" y="927"/>
                  </a:cubicBezTo>
                  <a:cubicBezTo>
                    <a:pt x="752" y="942"/>
                    <a:pt x="755" y="950"/>
                    <a:pt x="751" y="953"/>
                  </a:cubicBezTo>
                  <a:cubicBezTo>
                    <a:pt x="749" y="954"/>
                    <a:pt x="749" y="953"/>
                    <a:pt x="750" y="950"/>
                  </a:cubicBezTo>
                  <a:cubicBezTo>
                    <a:pt x="751" y="945"/>
                    <a:pt x="745" y="941"/>
                    <a:pt x="738" y="944"/>
                  </a:cubicBezTo>
                  <a:cubicBezTo>
                    <a:pt x="731" y="947"/>
                    <a:pt x="728" y="945"/>
                    <a:pt x="720" y="935"/>
                  </a:cubicBezTo>
                  <a:cubicBezTo>
                    <a:pt x="714" y="928"/>
                    <a:pt x="710" y="927"/>
                    <a:pt x="705" y="930"/>
                  </a:cubicBezTo>
                  <a:cubicBezTo>
                    <a:pt x="703" y="932"/>
                    <a:pt x="703" y="932"/>
                    <a:pt x="708" y="932"/>
                  </a:cubicBezTo>
                  <a:cubicBezTo>
                    <a:pt x="712" y="931"/>
                    <a:pt x="714" y="933"/>
                    <a:pt x="717" y="937"/>
                  </a:cubicBezTo>
                  <a:cubicBezTo>
                    <a:pt x="721" y="944"/>
                    <a:pt x="746" y="964"/>
                    <a:pt x="750" y="964"/>
                  </a:cubicBezTo>
                  <a:cubicBezTo>
                    <a:pt x="752" y="964"/>
                    <a:pt x="756" y="970"/>
                    <a:pt x="759" y="977"/>
                  </a:cubicBezTo>
                  <a:cubicBezTo>
                    <a:pt x="762" y="985"/>
                    <a:pt x="766" y="992"/>
                    <a:pt x="767" y="994"/>
                  </a:cubicBezTo>
                  <a:cubicBezTo>
                    <a:pt x="770" y="1000"/>
                    <a:pt x="772" y="1013"/>
                    <a:pt x="771" y="1019"/>
                  </a:cubicBezTo>
                  <a:cubicBezTo>
                    <a:pt x="770" y="1023"/>
                    <a:pt x="767" y="1027"/>
                    <a:pt x="762" y="1031"/>
                  </a:cubicBezTo>
                  <a:cubicBezTo>
                    <a:pt x="755" y="1037"/>
                    <a:pt x="745" y="1050"/>
                    <a:pt x="745" y="1053"/>
                  </a:cubicBezTo>
                  <a:cubicBezTo>
                    <a:pt x="745" y="1054"/>
                    <a:pt x="747" y="1055"/>
                    <a:pt x="750" y="1056"/>
                  </a:cubicBezTo>
                  <a:cubicBezTo>
                    <a:pt x="753" y="1057"/>
                    <a:pt x="756" y="1059"/>
                    <a:pt x="757" y="1062"/>
                  </a:cubicBezTo>
                  <a:cubicBezTo>
                    <a:pt x="760" y="1068"/>
                    <a:pt x="770" y="1070"/>
                    <a:pt x="775" y="1065"/>
                  </a:cubicBezTo>
                  <a:cubicBezTo>
                    <a:pt x="776" y="1064"/>
                    <a:pt x="779" y="1058"/>
                    <a:pt x="781" y="1053"/>
                  </a:cubicBezTo>
                  <a:cubicBezTo>
                    <a:pt x="784" y="1045"/>
                    <a:pt x="784" y="1044"/>
                    <a:pt x="794" y="1043"/>
                  </a:cubicBezTo>
                  <a:cubicBezTo>
                    <a:pt x="799" y="1042"/>
                    <a:pt x="808" y="1042"/>
                    <a:pt x="814" y="1043"/>
                  </a:cubicBezTo>
                  <a:cubicBezTo>
                    <a:pt x="821" y="1045"/>
                    <a:pt x="825" y="1044"/>
                    <a:pt x="826" y="1043"/>
                  </a:cubicBezTo>
                  <a:cubicBezTo>
                    <a:pt x="828" y="1043"/>
                    <a:pt x="830" y="1043"/>
                    <a:pt x="834" y="1044"/>
                  </a:cubicBezTo>
                  <a:cubicBezTo>
                    <a:pt x="839" y="1046"/>
                    <a:pt x="845" y="1047"/>
                    <a:pt x="847" y="1047"/>
                  </a:cubicBezTo>
                  <a:cubicBezTo>
                    <a:pt x="855" y="1047"/>
                    <a:pt x="866" y="1054"/>
                    <a:pt x="880" y="1067"/>
                  </a:cubicBezTo>
                  <a:cubicBezTo>
                    <a:pt x="890" y="1076"/>
                    <a:pt x="894" y="1081"/>
                    <a:pt x="895" y="1087"/>
                  </a:cubicBezTo>
                  <a:cubicBezTo>
                    <a:pt x="900" y="1105"/>
                    <a:pt x="897" y="1131"/>
                    <a:pt x="891" y="1142"/>
                  </a:cubicBezTo>
                  <a:cubicBezTo>
                    <a:pt x="889" y="1144"/>
                    <a:pt x="887" y="1153"/>
                    <a:pt x="885" y="1160"/>
                  </a:cubicBezTo>
                  <a:cubicBezTo>
                    <a:pt x="883" y="1173"/>
                    <a:pt x="882" y="1175"/>
                    <a:pt x="877" y="1178"/>
                  </a:cubicBezTo>
                  <a:cubicBezTo>
                    <a:pt x="874" y="1180"/>
                    <a:pt x="871" y="1183"/>
                    <a:pt x="871" y="1184"/>
                  </a:cubicBezTo>
                  <a:cubicBezTo>
                    <a:pt x="869" y="1188"/>
                    <a:pt x="858" y="1199"/>
                    <a:pt x="858" y="1196"/>
                  </a:cubicBezTo>
                  <a:cubicBezTo>
                    <a:pt x="858" y="1196"/>
                    <a:pt x="856" y="1195"/>
                    <a:pt x="855" y="1195"/>
                  </a:cubicBezTo>
                  <a:cubicBezTo>
                    <a:pt x="855" y="1196"/>
                    <a:pt x="854" y="1199"/>
                    <a:pt x="854" y="1200"/>
                  </a:cubicBezTo>
                  <a:cubicBezTo>
                    <a:pt x="853" y="1202"/>
                    <a:pt x="853" y="1204"/>
                    <a:pt x="854" y="1205"/>
                  </a:cubicBezTo>
                  <a:cubicBezTo>
                    <a:pt x="857" y="1208"/>
                    <a:pt x="852" y="1216"/>
                    <a:pt x="845" y="1219"/>
                  </a:cubicBezTo>
                  <a:cubicBezTo>
                    <a:pt x="839" y="1222"/>
                    <a:pt x="834" y="1221"/>
                    <a:pt x="832" y="1220"/>
                  </a:cubicBezTo>
                  <a:cubicBezTo>
                    <a:pt x="830" y="1219"/>
                    <a:pt x="829" y="1219"/>
                    <a:pt x="826" y="1220"/>
                  </a:cubicBezTo>
                  <a:cubicBezTo>
                    <a:pt x="822" y="1222"/>
                    <a:pt x="821" y="1223"/>
                    <a:pt x="823" y="1225"/>
                  </a:cubicBezTo>
                  <a:cubicBezTo>
                    <a:pt x="824" y="1227"/>
                    <a:pt x="825" y="1232"/>
                    <a:pt x="825" y="1237"/>
                  </a:cubicBezTo>
                  <a:cubicBezTo>
                    <a:pt x="825" y="1245"/>
                    <a:pt x="824" y="1247"/>
                    <a:pt x="817" y="1253"/>
                  </a:cubicBezTo>
                  <a:cubicBezTo>
                    <a:pt x="811" y="1258"/>
                    <a:pt x="809" y="1259"/>
                    <a:pt x="805" y="1258"/>
                  </a:cubicBezTo>
                  <a:cubicBezTo>
                    <a:pt x="801" y="1257"/>
                    <a:pt x="798" y="1257"/>
                    <a:pt x="796" y="1259"/>
                  </a:cubicBezTo>
                  <a:cubicBezTo>
                    <a:pt x="794" y="1260"/>
                    <a:pt x="791" y="1261"/>
                    <a:pt x="789" y="1260"/>
                  </a:cubicBezTo>
                  <a:cubicBezTo>
                    <a:pt x="787" y="1259"/>
                    <a:pt x="786" y="1260"/>
                    <a:pt x="787" y="1261"/>
                  </a:cubicBezTo>
                  <a:cubicBezTo>
                    <a:pt x="788" y="1262"/>
                    <a:pt x="792" y="1263"/>
                    <a:pt x="795" y="1263"/>
                  </a:cubicBezTo>
                  <a:cubicBezTo>
                    <a:pt x="799" y="1263"/>
                    <a:pt x="803" y="1265"/>
                    <a:pt x="804" y="1266"/>
                  </a:cubicBezTo>
                  <a:cubicBezTo>
                    <a:pt x="806" y="1268"/>
                    <a:pt x="810" y="1270"/>
                    <a:pt x="813" y="1271"/>
                  </a:cubicBezTo>
                  <a:cubicBezTo>
                    <a:pt x="821" y="1272"/>
                    <a:pt x="825" y="1276"/>
                    <a:pt x="823" y="1280"/>
                  </a:cubicBezTo>
                  <a:cubicBezTo>
                    <a:pt x="822" y="1283"/>
                    <a:pt x="827" y="1285"/>
                    <a:pt x="829" y="1281"/>
                  </a:cubicBezTo>
                  <a:cubicBezTo>
                    <a:pt x="830" y="1280"/>
                    <a:pt x="837" y="1279"/>
                    <a:pt x="844" y="1278"/>
                  </a:cubicBezTo>
                  <a:cubicBezTo>
                    <a:pt x="852" y="1278"/>
                    <a:pt x="861" y="1277"/>
                    <a:pt x="864" y="1276"/>
                  </a:cubicBezTo>
                  <a:cubicBezTo>
                    <a:pt x="869" y="1275"/>
                    <a:pt x="870" y="1276"/>
                    <a:pt x="870" y="1280"/>
                  </a:cubicBezTo>
                  <a:cubicBezTo>
                    <a:pt x="870" y="1283"/>
                    <a:pt x="868" y="1286"/>
                    <a:pt x="867" y="1286"/>
                  </a:cubicBezTo>
                  <a:cubicBezTo>
                    <a:pt x="865" y="1287"/>
                    <a:pt x="864" y="1290"/>
                    <a:pt x="865" y="1296"/>
                  </a:cubicBezTo>
                  <a:cubicBezTo>
                    <a:pt x="867" y="1307"/>
                    <a:pt x="865" y="1315"/>
                    <a:pt x="861" y="1315"/>
                  </a:cubicBezTo>
                  <a:cubicBezTo>
                    <a:pt x="859" y="1315"/>
                    <a:pt x="858" y="1316"/>
                    <a:pt x="859" y="1317"/>
                  </a:cubicBezTo>
                  <a:cubicBezTo>
                    <a:pt x="860" y="1319"/>
                    <a:pt x="860" y="1319"/>
                    <a:pt x="859" y="1318"/>
                  </a:cubicBezTo>
                  <a:cubicBezTo>
                    <a:pt x="857" y="1318"/>
                    <a:pt x="854" y="1318"/>
                    <a:pt x="852" y="1320"/>
                  </a:cubicBezTo>
                  <a:cubicBezTo>
                    <a:pt x="849" y="1321"/>
                    <a:pt x="844" y="1323"/>
                    <a:pt x="841" y="1324"/>
                  </a:cubicBezTo>
                  <a:cubicBezTo>
                    <a:pt x="832" y="1326"/>
                    <a:pt x="828" y="1331"/>
                    <a:pt x="828" y="1339"/>
                  </a:cubicBezTo>
                  <a:cubicBezTo>
                    <a:pt x="828" y="1347"/>
                    <a:pt x="827" y="1348"/>
                    <a:pt x="816" y="1345"/>
                  </a:cubicBezTo>
                  <a:cubicBezTo>
                    <a:pt x="810" y="1343"/>
                    <a:pt x="809" y="1343"/>
                    <a:pt x="804" y="1348"/>
                  </a:cubicBezTo>
                  <a:cubicBezTo>
                    <a:pt x="801" y="1351"/>
                    <a:pt x="794" y="1354"/>
                    <a:pt x="786" y="1356"/>
                  </a:cubicBezTo>
                  <a:cubicBezTo>
                    <a:pt x="776" y="1358"/>
                    <a:pt x="772" y="1361"/>
                    <a:pt x="768" y="1366"/>
                  </a:cubicBezTo>
                  <a:cubicBezTo>
                    <a:pt x="768" y="1366"/>
                    <a:pt x="764" y="1370"/>
                    <a:pt x="762" y="1371"/>
                  </a:cubicBezTo>
                  <a:cubicBezTo>
                    <a:pt x="759" y="1372"/>
                    <a:pt x="753" y="1369"/>
                    <a:pt x="753" y="1369"/>
                  </a:cubicBezTo>
                  <a:cubicBezTo>
                    <a:pt x="737" y="1362"/>
                    <a:pt x="721" y="1358"/>
                    <a:pt x="714" y="1359"/>
                  </a:cubicBezTo>
                  <a:cubicBezTo>
                    <a:pt x="711" y="1360"/>
                    <a:pt x="702" y="1361"/>
                    <a:pt x="694" y="1362"/>
                  </a:cubicBezTo>
                  <a:cubicBezTo>
                    <a:pt x="678" y="1365"/>
                    <a:pt x="673" y="1366"/>
                    <a:pt x="670" y="1370"/>
                  </a:cubicBezTo>
                  <a:cubicBezTo>
                    <a:pt x="668" y="1373"/>
                    <a:pt x="667" y="1373"/>
                    <a:pt x="663" y="1370"/>
                  </a:cubicBezTo>
                  <a:cubicBezTo>
                    <a:pt x="659" y="1367"/>
                    <a:pt x="653" y="1366"/>
                    <a:pt x="645" y="1365"/>
                  </a:cubicBezTo>
                  <a:cubicBezTo>
                    <a:pt x="636" y="1365"/>
                    <a:pt x="631" y="1364"/>
                    <a:pt x="629" y="1362"/>
                  </a:cubicBezTo>
                  <a:cubicBezTo>
                    <a:pt x="625" y="1358"/>
                    <a:pt x="624" y="1358"/>
                    <a:pt x="620" y="1362"/>
                  </a:cubicBezTo>
                  <a:cubicBezTo>
                    <a:pt x="618" y="1364"/>
                    <a:pt x="613" y="1366"/>
                    <a:pt x="609" y="1368"/>
                  </a:cubicBezTo>
                  <a:cubicBezTo>
                    <a:pt x="605" y="1369"/>
                    <a:pt x="601" y="1371"/>
                    <a:pt x="600" y="1372"/>
                  </a:cubicBezTo>
                  <a:cubicBezTo>
                    <a:pt x="599" y="1376"/>
                    <a:pt x="603" y="1375"/>
                    <a:pt x="613" y="1370"/>
                  </a:cubicBezTo>
                  <a:cubicBezTo>
                    <a:pt x="621" y="1367"/>
                    <a:pt x="623" y="1366"/>
                    <a:pt x="626" y="1368"/>
                  </a:cubicBezTo>
                  <a:cubicBezTo>
                    <a:pt x="628" y="1369"/>
                    <a:pt x="632" y="1371"/>
                    <a:pt x="634" y="1371"/>
                  </a:cubicBezTo>
                  <a:cubicBezTo>
                    <a:pt x="636" y="1371"/>
                    <a:pt x="639" y="1372"/>
                    <a:pt x="640" y="1375"/>
                  </a:cubicBezTo>
                  <a:cubicBezTo>
                    <a:pt x="642" y="1378"/>
                    <a:pt x="642" y="1380"/>
                    <a:pt x="638" y="1382"/>
                  </a:cubicBezTo>
                  <a:cubicBezTo>
                    <a:pt x="636" y="1384"/>
                    <a:pt x="634" y="1387"/>
                    <a:pt x="633" y="1389"/>
                  </a:cubicBezTo>
                  <a:cubicBezTo>
                    <a:pt x="631" y="1394"/>
                    <a:pt x="622" y="1395"/>
                    <a:pt x="617" y="1391"/>
                  </a:cubicBezTo>
                  <a:cubicBezTo>
                    <a:pt x="611" y="1385"/>
                    <a:pt x="604" y="1382"/>
                    <a:pt x="599" y="1382"/>
                  </a:cubicBezTo>
                  <a:cubicBezTo>
                    <a:pt x="597" y="1383"/>
                    <a:pt x="596" y="1382"/>
                    <a:pt x="597" y="1379"/>
                  </a:cubicBezTo>
                  <a:cubicBezTo>
                    <a:pt x="599" y="1374"/>
                    <a:pt x="593" y="1372"/>
                    <a:pt x="581" y="1374"/>
                  </a:cubicBezTo>
                  <a:cubicBezTo>
                    <a:pt x="565" y="1376"/>
                    <a:pt x="564" y="1376"/>
                    <a:pt x="565" y="1382"/>
                  </a:cubicBezTo>
                  <a:cubicBezTo>
                    <a:pt x="565" y="1384"/>
                    <a:pt x="565" y="1386"/>
                    <a:pt x="564" y="1386"/>
                  </a:cubicBezTo>
                  <a:cubicBezTo>
                    <a:pt x="563" y="1386"/>
                    <a:pt x="562" y="1388"/>
                    <a:pt x="562" y="1389"/>
                  </a:cubicBezTo>
                  <a:cubicBezTo>
                    <a:pt x="562" y="1393"/>
                    <a:pt x="555" y="1394"/>
                    <a:pt x="548" y="1391"/>
                  </a:cubicBezTo>
                  <a:cubicBezTo>
                    <a:pt x="546" y="1390"/>
                    <a:pt x="538" y="1388"/>
                    <a:pt x="531" y="1388"/>
                  </a:cubicBezTo>
                  <a:cubicBezTo>
                    <a:pt x="520" y="1386"/>
                    <a:pt x="518" y="1387"/>
                    <a:pt x="519" y="1389"/>
                  </a:cubicBezTo>
                  <a:cubicBezTo>
                    <a:pt x="520" y="1391"/>
                    <a:pt x="521" y="1397"/>
                    <a:pt x="520" y="1399"/>
                  </a:cubicBezTo>
                  <a:cubicBezTo>
                    <a:pt x="519" y="1400"/>
                    <a:pt x="519" y="1400"/>
                    <a:pt x="518" y="1401"/>
                  </a:cubicBezTo>
                  <a:cubicBezTo>
                    <a:pt x="518" y="1401"/>
                    <a:pt x="517" y="1400"/>
                    <a:pt x="517" y="1399"/>
                  </a:cubicBezTo>
                  <a:cubicBezTo>
                    <a:pt x="517" y="1395"/>
                    <a:pt x="512" y="1391"/>
                    <a:pt x="507" y="1386"/>
                  </a:cubicBezTo>
                  <a:cubicBezTo>
                    <a:pt x="503" y="1383"/>
                    <a:pt x="495" y="1378"/>
                    <a:pt x="490" y="1375"/>
                  </a:cubicBezTo>
                  <a:cubicBezTo>
                    <a:pt x="482" y="1371"/>
                    <a:pt x="476" y="1372"/>
                    <a:pt x="472" y="1374"/>
                  </a:cubicBezTo>
                  <a:cubicBezTo>
                    <a:pt x="470" y="1375"/>
                    <a:pt x="463" y="1377"/>
                    <a:pt x="457" y="1378"/>
                  </a:cubicBezTo>
                  <a:cubicBezTo>
                    <a:pt x="450" y="1380"/>
                    <a:pt x="444" y="1382"/>
                    <a:pt x="441" y="1386"/>
                  </a:cubicBezTo>
                  <a:cubicBezTo>
                    <a:pt x="438" y="1388"/>
                    <a:pt x="434" y="1390"/>
                    <a:pt x="433" y="1390"/>
                  </a:cubicBezTo>
                  <a:cubicBezTo>
                    <a:pt x="429" y="1388"/>
                    <a:pt x="421" y="1404"/>
                    <a:pt x="424" y="1408"/>
                  </a:cubicBezTo>
                  <a:cubicBezTo>
                    <a:pt x="426" y="1410"/>
                    <a:pt x="425" y="1411"/>
                    <a:pt x="421" y="1410"/>
                  </a:cubicBezTo>
                  <a:cubicBezTo>
                    <a:pt x="421" y="1410"/>
                    <a:pt x="419" y="1412"/>
                    <a:pt x="419" y="1413"/>
                  </a:cubicBezTo>
                  <a:cubicBezTo>
                    <a:pt x="418" y="1415"/>
                    <a:pt x="419" y="1417"/>
                    <a:pt x="421" y="1417"/>
                  </a:cubicBezTo>
                  <a:cubicBezTo>
                    <a:pt x="424" y="1418"/>
                    <a:pt x="425" y="1419"/>
                    <a:pt x="423" y="1423"/>
                  </a:cubicBezTo>
                  <a:cubicBezTo>
                    <a:pt x="422" y="1425"/>
                    <a:pt x="418" y="1429"/>
                    <a:pt x="415" y="1431"/>
                  </a:cubicBezTo>
                  <a:cubicBezTo>
                    <a:pt x="411" y="1433"/>
                    <a:pt x="410" y="1435"/>
                    <a:pt x="410" y="1440"/>
                  </a:cubicBezTo>
                  <a:cubicBezTo>
                    <a:pt x="410" y="1444"/>
                    <a:pt x="408" y="1446"/>
                    <a:pt x="406" y="1446"/>
                  </a:cubicBezTo>
                  <a:cubicBezTo>
                    <a:pt x="403" y="1447"/>
                    <a:pt x="401" y="1447"/>
                    <a:pt x="401" y="1446"/>
                  </a:cubicBezTo>
                  <a:cubicBezTo>
                    <a:pt x="400" y="1445"/>
                    <a:pt x="399" y="1444"/>
                    <a:pt x="398" y="1445"/>
                  </a:cubicBezTo>
                  <a:cubicBezTo>
                    <a:pt x="395" y="1446"/>
                    <a:pt x="390" y="1444"/>
                    <a:pt x="390" y="1441"/>
                  </a:cubicBezTo>
                  <a:cubicBezTo>
                    <a:pt x="390" y="1437"/>
                    <a:pt x="384" y="1433"/>
                    <a:pt x="378" y="1434"/>
                  </a:cubicBezTo>
                  <a:cubicBezTo>
                    <a:pt x="375" y="1434"/>
                    <a:pt x="371" y="1432"/>
                    <a:pt x="368" y="1431"/>
                  </a:cubicBezTo>
                  <a:cubicBezTo>
                    <a:pt x="364" y="1429"/>
                    <a:pt x="362" y="1429"/>
                    <a:pt x="360" y="1431"/>
                  </a:cubicBezTo>
                  <a:cubicBezTo>
                    <a:pt x="359" y="1432"/>
                    <a:pt x="357" y="1432"/>
                    <a:pt x="356" y="1429"/>
                  </a:cubicBezTo>
                  <a:cubicBezTo>
                    <a:pt x="352" y="1425"/>
                    <a:pt x="341" y="1423"/>
                    <a:pt x="337" y="1426"/>
                  </a:cubicBezTo>
                  <a:cubicBezTo>
                    <a:pt x="333" y="1429"/>
                    <a:pt x="317" y="1432"/>
                    <a:pt x="315" y="1430"/>
                  </a:cubicBezTo>
                  <a:cubicBezTo>
                    <a:pt x="313" y="1426"/>
                    <a:pt x="311" y="1428"/>
                    <a:pt x="309" y="1437"/>
                  </a:cubicBezTo>
                  <a:cubicBezTo>
                    <a:pt x="307" y="1444"/>
                    <a:pt x="306" y="1446"/>
                    <a:pt x="304" y="1444"/>
                  </a:cubicBezTo>
                  <a:cubicBezTo>
                    <a:pt x="302" y="1442"/>
                    <a:pt x="300" y="1443"/>
                    <a:pt x="299" y="1445"/>
                  </a:cubicBezTo>
                  <a:cubicBezTo>
                    <a:pt x="297" y="1447"/>
                    <a:pt x="295" y="1448"/>
                    <a:pt x="293" y="1448"/>
                  </a:cubicBezTo>
                  <a:cubicBezTo>
                    <a:pt x="292" y="1448"/>
                    <a:pt x="291" y="1449"/>
                    <a:pt x="291" y="1451"/>
                  </a:cubicBezTo>
                  <a:cubicBezTo>
                    <a:pt x="291" y="1455"/>
                    <a:pt x="287" y="1457"/>
                    <a:pt x="285" y="1454"/>
                  </a:cubicBezTo>
                  <a:cubicBezTo>
                    <a:pt x="283" y="1450"/>
                    <a:pt x="280" y="1460"/>
                    <a:pt x="281" y="1465"/>
                  </a:cubicBezTo>
                  <a:cubicBezTo>
                    <a:pt x="283" y="1469"/>
                    <a:pt x="279" y="1476"/>
                    <a:pt x="275" y="1476"/>
                  </a:cubicBezTo>
                  <a:cubicBezTo>
                    <a:pt x="274" y="1476"/>
                    <a:pt x="272" y="1477"/>
                    <a:pt x="272" y="1479"/>
                  </a:cubicBezTo>
                  <a:cubicBezTo>
                    <a:pt x="270" y="1484"/>
                    <a:pt x="267" y="1482"/>
                    <a:pt x="263" y="1473"/>
                  </a:cubicBezTo>
                  <a:close/>
                  <a:moveTo>
                    <a:pt x="27" y="843"/>
                  </a:moveTo>
                  <a:cubicBezTo>
                    <a:pt x="26" y="842"/>
                    <a:pt x="21" y="841"/>
                    <a:pt x="20" y="840"/>
                  </a:cubicBezTo>
                  <a:cubicBezTo>
                    <a:pt x="17" y="837"/>
                    <a:pt x="17" y="833"/>
                    <a:pt x="14" y="831"/>
                  </a:cubicBezTo>
                  <a:cubicBezTo>
                    <a:pt x="12" y="828"/>
                    <a:pt x="9" y="827"/>
                    <a:pt x="7" y="825"/>
                  </a:cubicBezTo>
                  <a:cubicBezTo>
                    <a:pt x="2" y="821"/>
                    <a:pt x="0" y="817"/>
                    <a:pt x="1" y="816"/>
                  </a:cubicBezTo>
                  <a:cubicBezTo>
                    <a:pt x="3" y="813"/>
                    <a:pt x="8" y="813"/>
                    <a:pt x="10" y="811"/>
                  </a:cubicBezTo>
                  <a:cubicBezTo>
                    <a:pt x="13" y="808"/>
                    <a:pt x="13" y="804"/>
                    <a:pt x="15" y="802"/>
                  </a:cubicBezTo>
                  <a:cubicBezTo>
                    <a:pt x="17" y="800"/>
                    <a:pt x="26" y="806"/>
                    <a:pt x="28" y="805"/>
                  </a:cubicBezTo>
                  <a:cubicBezTo>
                    <a:pt x="33" y="802"/>
                    <a:pt x="42" y="794"/>
                    <a:pt x="43" y="793"/>
                  </a:cubicBezTo>
                  <a:cubicBezTo>
                    <a:pt x="45" y="791"/>
                    <a:pt x="38" y="791"/>
                    <a:pt x="32" y="789"/>
                  </a:cubicBezTo>
                  <a:cubicBezTo>
                    <a:pt x="28" y="788"/>
                    <a:pt x="24" y="785"/>
                    <a:pt x="24" y="784"/>
                  </a:cubicBezTo>
                  <a:cubicBezTo>
                    <a:pt x="22" y="782"/>
                    <a:pt x="24" y="778"/>
                    <a:pt x="27" y="776"/>
                  </a:cubicBezTo>
                  <a:cubicBezTo>
                    <a:pt x="31" y="774"/>
                    <a:pt x="36" y="776"/>
                    <a:pt x="37" y="776"/>
                  </a:cubicBezTo>
                  <a:cubicBezTo>
                    <a:pt x="41" y="775"/>
                    <a:pt x="43" y="773"/>
                    <a:pt x="46" y="772"/>
                  </a:cubicBezTo>
                  <a:cubicBezTo>
                    <a:pt x="51" y="771"/>
                    <a:pt x="56" y="772"/>
                    <a:pt x="57" y="771"/>
                  </a:cubicBezTo>
                  <a:cubicBezTo>
                    <a:pt x="58" y="769"/>
                    <a:pt x="56" y="765"/>
                    <a:pt x="59" y="760"/>
                  </a:cubicBezTo>
                  <a:cubicBezTo>
                    <a:pt x="61" y="757"/>
                    <a:pt x="66" y="754"/>
                    <a:pt x="66" y="752"/>
                  </a:cubicBezTo>
                  <a:cubicBezTo>
                    <a:pt x="66" y="744"/>
                    <a:pt x="67" y="739"/>
                    <a:pt x="70" y="732"/>
                  </a:cubicBezTo>
                  <a:cubicBezTo>
                    <a:pt x="73" y="725"/>
                    <a:pt x="76" y="724"/>
                    <a:pt x="80" y="723"/>
                  </a:cubicBezTo>
                  <a:cubicBezTo>
                    <a:pt x="82" y="722"/>
                    <a:pt x="85" y="719"/>
                    <a:pt x="88" y="721"/>
                  </a:cubicBezTo>
                  <a:cubicBezTo>
                    <a:pt x="89" y="722"/>
                    <a:pt x="90" y="721"/>
                    <a:pt x="92" y="722"/>
                  </a:cubicBezTo>
                  <a:cubicBezTo>
                    <a:pt x="95" y="725"/>
                    <a:pt x="99" y="724"/>
                    <a:pt x="101" y="725"/>
                  </a:cubicBezTo>
                  <a:cubicBezTo>
                    <a:pt x="105" y="725"/>
                    <a:pt x="105" y="721"/>
                    <a:pt x="105" y="718"/>
                  </a:cubicBezTo>
                  <a:cubicBezTo>
                    <a:pt x="106" y="714"/>
                    <a:pt x="107" y="712"/>
                    <a:pt x="108" y="709"/>
                  </a:cubicBezTo>
                  <a:cubicBezTo>
                    <a:pt x="109" y="707"/>
                    <a:pt x="109" y="698"/>
                    <a:pt x="112" y="700"/>
                  </a:cubicBezTo>
                  <a:cubicBezTo>
                    <a:pt x="114" y="701"/>
                    <a:pt x="115" y="701"/>
                    <a:pt x="116" y="702"/>
                  </a:cubicBezTo>
                  <a:cubicBezTo>
                    <a:pt x="120" y="704"/>
                    <a:pt x="122" y="706"/>
                    <a:pt x="124" y="706"/>
                  </a:cubicBezTo>
                  <a:cubicBezTo>
                    <a:pt x="127" y="706"/>
                    <a:pt x="131" y="704"/>
                    <a:pt x="133" y="702"/>
                  </a:cubicBezTo>
                  <a:cubicBezTo>
                    <a:pt x="135" y="700"/>
                    <a:pt x="139" y="698"/>
                    <a:pt x="141" y="698"/>
                  </a:cubicBezTo>
                  <a:cubicBezTo>
                    <a:pt x="144" y="698"/>
                    <a:pt x="147" y="697"/>
                    <a:pt x="149" y="695"/>
                  </a:cubicBezTo>
                  <a:cubicBezTo>
                    <a:pt x="152" y="692"/>
                    <a:pt x="166" y="693"/>
                    <a:pt x="173" y="697"/>
                  </a:cubicBezTo>
                  <a:cubicBezTo>
                    <a:pt x="175" y="699"/>
                    <a:pt x="178" y="699"/>
                    <a:pt x="180" y="698"/>
                  </a:cubicBezTo>
                  <a:cubicBezTo>
                    <a:pt x="183" y="696"/>
                    <a:pt x="185" y="697"/>
                    <a:pt x="190" y="700"/>
                  </a:cubicBezTo>
                  <a:cubicBezTo>
                    <a:pt x="195" y="704"/>
                    <a:pt x="196" y="705"/>
                    <a:pt x="195" y="713"/>
                  </a:cubicBezTo>
                  <a:cubicBezTo>
                    <a:pt x="194" y="720"/>
                    <a:pt x="194" y="722"/>
                    <a:pt x="198" y="723"/>
                  </a:cubicBezTo>
                  <a:cubicBezTo>
                    <a:pt x="201" y="723"/>
                    <a:pt x="202" y="725"/>
                    <a:pt x="201" y="729"/>
                  </a:cubicBezTo>
                  <a:cubicBezTo>
                    <a:pt x="200" y="732"/>
                    <a:pt x="201" y="735"/>
                    <a:pt x="204" y="738"/>
                  </a:cubicBezTo>
                  <a:cubicBezTo>
                    <a:pt x="206" y="741"/>
                    <a:pt x="210" y="745"/>
                    <a:pt x="211" y="748"/>
                  </a:cubicBezTo>
                  <a:cubicBezTo>
                    <a:pt x="213" y="750"/>
                    <a:pt x="217" y="753"/>
                    <a:pt x="220" y="755"/>
                  </a:cubicBezTo>
                  <a:cubicBezTo>
                    <a:pt x="225" y="758"/>
                    <a:pt x="225" y="759"/>
                    <a:pt x="225" y="766"/>
                  </a:cubicBezTo>
                  <a:cubicBezTo>
                    <a:pt x="224" y="774"/>
                    <a:pt x="223" y="775"/>
                    <a:pt x="217" y="778"/>
                  </a:cubicBezTo>
                  <a:cubicBezTo>
                    <a:pt x="210" y="781"/>
                    <a:pt x="206" y="786"/>
                    <a:pt x="208" y="789"/>
                  </a:cubicBezTo>
                  <a:cubicBezTo>
                    <a:pt x="208" y="789"/>
                    <a:pt x="211" y="788"/>
                    <a:pt x="214" y="787"/>
                  </a:cubicBezTo>
                  <a:cubicBezTo>
                    <a:pt x="218" y="784"/>
                    <a:pt x="227" y="783"/>
                    <a:pt x="237" y="784"/>
                  </a:cubicBezTo>
                  <a:cubicBezTo>
                    <a:pt x="239" y="784"/>
                    <a:pt x="240" y="786"/>
                    <a:pt x="241" y="788"/>
                  </a:cubicBezTo>
                  <a:cubicBezTo>
                    <a:pt x="241" y="790"/>
                    <a:pt x="242" y="794"/>
                    <a:pt x="243" y="796"/>
                  </a:cubicBezTo>
                  <a:cubicBezTo>
                    <a:pt x="248" y="807"/>
                    <a:pt x="250" y="817"/>
                    <a:pt x="247" y="820"/>
                  </a:cubicBezTo>
                  <a:cubicBezTo>
                    <a:pt x="246" y="821"/>
                    <a:pt x="246" y="823"/>
                    <a:pt x="246" y="824"/>
                  </a:cubicBezTo>
                  <a:cubicBezTo>
                    <a:pt x="248" y="825"/>
                    <a:pt x="243" y="837"/>
                    <a:pt x="241" y="837"/>
                  </a:cubicBezTo>
                  <a:cubicBezTo>
                    <a:pt x="240" y="837"/>
                    <a:pt x="239" y="838"/>
                    <a:pt x="240" y="839"/>
                  </a:cubicBezTo>
                  <a:cubicBezTo>
                    <a:pt x="241" y="840"/>
                    <a:pt x="238" y="844"/>
                    <a:pt x="234" y="848"/>
                  </a:cubicBezTo>
                  <a:cubicBezTo>
                    <a:pt x="230" y="852"/>
                    <a:pt x="227" y="855"/>
                    <a:pt x="227" y="853"/>
                  </a:cubicBezTo>
                  <a:cubicBezTo>
                    <a:pt x="227" y="850"/>
                    <a:pt x="214" y="850"/>
                    <a:pt x="212" y="853"/>
                  </a:cubicBezTo>
                  <a:cubicBezTo>
                    <a:pt x="210" y="855"/>
                    <a:pt x="209" y="859"/>
                    <a:pt x="209" y="864"/>
                  </a:cubicBezTo>
                  <a:cubicBezTo>
                    <a:pt x="209" y="870"/>
                    <a:pt x="207" y="872"/>
                    <a:pt x="200" y="878"/>
                  </a:cubicBezTo>
                  <a:cubicBezTo>
                    <a:pt x="196" y="881"/>
                    <a:pt x="195" y="882"/>
                    <a:pt x="193" y="884"/>
                  </a:cubicBezTo>
                  <a:cubicBezTo>
                    <a:pt x="191" y="886"/>
                    <a:pt x="188" y="881"/>
                    <a:pt x="183" y="877"/>
                  </a:cubicBezTo>
                  <a:cubicBezTo>
                    <a:pt x="179" y="874"/>
                    <a:pt x="174" y="871"/>
                    <a:pt x="171" y="870"/>
                  </a:cubicBezTo>
                  <a:cubicBezTo>
                    <a:pt x="169" y="869"/>
                    <a:pt x="166" y="871"/>
                    <a:pt x="164" y="877"/>
                  </a:cubicBezTo>
                  <a:cubicBezTo>
                    <a:pt x="163" y="880"/>
                    <a:pt x="158" y="877"/>
                    <a:pt x="152" y="877"/>
                  </a:cubicBezTo>
                  <a:cubicBezTo>
                    <a:pt x="147" y="877"/>
                    <a:pt x="142" y="883"/>
                    <a:pt x="139" y="879"/>
                  </a:cubicBezTo>
                  <a:cubicBezTo>
                    <a:pt x="137" y="877"/>
                    <a:pt x="139" y="872"/>
                    <a:pt x="140" y="867"/>
                  </a:cubicBezTo>
                  <a:cubicBezTo>
                    <a:pt x="140" y="865"/>
                    <a:pt x="141" y="862"/>
                    <a:pt x="140" y="860"/>
                  </a:cubicBezTo>
                  <a:cubicBezTo>
                    <a:pt x="138" y="857"/>
                    <a:pt x="134" y="859"/>
                    <a:pt x="131" y="858"/>
                  </a:cubicBezTo>
                  <a:cubicBezTo>
                    <a:pt x="127" y="856"/>
                    <a:pt x="123" y="852"/>
                    <a:pt x="121" y="849"/>
                  </a:cubicBezTo>
                  <a:cubicBezTo>
                    <a:pt x="119" y="845"/>
                    <a:pt x="121" y="839"/>
                    <a:pt x="119" y="835"/>
                  </a:cubicBezTo>
                  <a:cubicBezTo>
                    <a:pt x="115" y="830"/>
                    <a:pt x="110" y="823"/>
                    <a:pt x="105" y="824"/>
                  </a:cubicBezTo>
                  <a:cubicBezTo>
                    <a:pt x="100" y="824"/>
                    <a:pt x="104" y="829"/>
                    <a:pt x="96" y="833"/>
                  </a:cubicBezTo>
                  <a:cubicBezTo>
                    <a:pt x="92" y="834"/>
                    <a:pt x="89" y="834"/>
                    <a:pt x="87" y="837"/>
                  </a:cubicBezTo>
                  <a:cubicBezTo>
                    <a:pt x="85" y="841"/>
                    <a:pt x="95" y="846"/>
                    <a:pt x="94" y="851"/>
                  </a:cubicBezTo>
                  <a:cubicBezTo>
                    <a:pt x="93" y="855"/>
                    <a:pt x="87" y="856"/>
                    <a:pt x="83" y="860"/>
                  </a:cubicBezTo>
                  <a:cubicBezTo>
                    <a:pt x="80" y="864"/>
                    <a:pt x="80" y="870"/>
                    <a:pt x="78" y="870"/>
                  </a:cubicBezTo>
                  <a:cubicBezTo>
                    <a:pt x="74" y="870"/>
                    <a:pt x="71" y="866"/>
                    <a:pt x="68" y="866"/>
                  </a:cubicBezTo>
                  <a:cubicBezTo>
                    <a:pt x="63" y="865"/>
                    <a:pt x="57" y="867"/>
                    <a:pt x="54" y="867"/>
                  </a:cubicBezTo>
                  <a:cubicBezTo>
                    <a:pt x="52" y="866"/>
                    <a:pt x="47" y="860"/>
                    <a:pt x="44" y="856"/>
                  </a:cubicBezTo>
                  <a:cubicBezTo>
                    <a:pt x="43" y="855"/>
                    <a:pt x="35" y="858"/>
                    <a:pt x="31" y="855"/>
                  </a:cubicBezTo>
                  <a:cubicBezTo>
                    <a:pt x="28" y="852"/>
                    <a:pt x="29" y="844"/>
                    <a:pt x="27" y="843"/>
                  </a:cubicBezTo>
                  <a:close/>
                  <a:moveTo>
                    <a:pt x="303" y="880"/>
                  </a:moveTo>
                  <a:cubicBezTo>
                    <a:pt x="303" y="879"/>
                    <a:pt x="303" y="879"/>
                    <a:pt x="304" y="879"/>
                  </a:cubicBezTo>
                  <a:cubicBezTo>
                    <a:pt x="306" y="879"/>
                    <a:pt x="310" y="870"/>
                    <a:pt x="312" y="861"/>
                  </a:cubicBezTo>
                  <a:cubicBezTo>
                    <a:pt x="312" y="857"/>
                    <a:pt x="315" y="853"/>
                    <a:pt x="317" y="851"/>
                  </a:cubicBezTo>
                  <a:cubicBezTo>
                    <a:pt x="319" y="850"/>
                    <a:pt x="323" y="844"/>
                    <a:pt x="325" y="839"/>
                  </a:cubicBezTo>
                  <a:cubicBezTo>
                    <a:pt x="329" y="832"/>
                    <a:pt x="332" y="828"/>
                    <a:pt x="337" y="826"/>
                  </a:cubicBezTo>
                  <a:cubicBezTo>
                    <a:pt x="347" y="822"/>
                    <a:pt x="347" y="822"/>
                    <a:pt x="345" y="830"/>
                  </a:cubicBezTo>
                  <a:cubicBezTo>
                    <a:pt x="344" y="836"/>
                    <a:pt x="345" y="838"/>
                    <a:pt x="347" y="840"/>
                  </a:cubicBezTo>
                  <a:cubicBezTo>
                    <a:pt x="350" y="842"/>
                    <a:pt x="350" y="843"/>
                    <a:pt x="347" y="849"/>
                  </a:cubicBezTo>
                  <a:cubicBezTo>
                    <a:pt x="345" y="853"/>
                    <a:pt x="343" y="856"/>
                    <a:pt x="343" y="857"/>
                  </a:cubicBezTo>
                  <a:cubicBezTo>
                    <a:pt x="343" y="858"/>
                    <a:pt x="338" y="863"/>
                    <a:pt x="333" y="869"/>
                  </a:cubicBezTo>
                  <a:cubicBezTo>
                    <a:pt x="324" y="877"/>
                    <a:pt x="321" y="879"/>
                    <a:pt x="317" y="878"/>
                  </a:cubicBezTo>
                  <a:cubicBezTo>
                    <a:pt x="315" y="877"/>
                    <a:pt x="312" y="877"/>
                    <a:pt x="312" y="878"/>
                  </a:cubicBezTo>
                  <a:cubicBezTo>
                    <a:pt x="310" y="881"/>
                    <a:pt x="303" y="883"/>
                    <a:pt x="303" y="880"/>
                  </a:cubicBezTo>
                  <a:close/>
                  <a:moveTo>
                    <a:pt x="261" y="661"/>
                  </a:moveTo>
                  <a:cubicBezTo>
                    <a:pt x="259" y="659"/>
                    <a:pt x="256" y="654"/>
                    <a:pt x="255" y="649"/>
                  </a:cubicBezTo>
                  <a:cubicBezTo>
                    <a:pt x="254" y="644"/>
                    <a:pt x="253" y="637"/>
                    <a:pt x="252" y="634"/>
                  </a:cubicBezTo>
                  <a:cubicBezTo>
                    <a:pt x="251" y="630"/>
                    <a:pt x="252" y="628"/>
                    <a:pt x="256" y="623"/>
                  </a:cubicBezTo>
                  <a:cubicBezTo>
                    <a:pt x="262" y="616"/>
                    <a:pt x="262" y="616"/>
                    <a:pt x="268" y="620"/>
                  </a:cubicBezTo>
                  <a:cubicBezTo>
                    <a:pt x="274" y="623"/>
                    <a:pt x="277" y="632"/>
                    <a:pt x="276" y="637"/>
                  </a:cubicBezTo>
                  <a:cubicBezTo>
                    <a:pt x="276" y="639"/>
                    <a:pt x="276" y="641"/>
                    <a:pt x="277" y="641"/>
                  </a:cubicBezTo>
                  <a:cubicBezTo>
                    <a:pt x="280" y="641"/>
                    <a:pt x="282" y="650"/>
                    <a:pt x="281" y="657"/>
                  </a:cubicBezTo>
                  <a:cubicBezTo>
                    <a:pt x="280" y="663"/>
                    <a:pt x="279" y="664"/>
                    <a:pt x="273" y="664"/>
                  </a:cubicBezTo>
                  <a:cubicBezTo>
                    <a:pt x="268" y="664"/>
                    <a:pt x="264" y="663"/>
                    <a:pt x="261" y="661"/>
                  </a:cubicBezTo>
                  <a:close/>
                  <a:moveTo>
                    <a:pt x="173" y="572"/>
                  </a:moveTo>
                  <a:cubicBezTo>
                    <a:pt x="170" y="568"/>
                    <a:pt x="171" y="565"/>
                    <a:pt x="178" y="556"/>
                  </a:cubicBezTo>
                  <a:cubicBezTo>
                    <a:pt x="186" y="547"/>
                    <a:pt x="188" y="551"/>
                    <a:pt x="181" y="566"/>
                  </a:cubicBezTo>
                  <a:cubicBezTo>
                    <a:pt x="177" y="575"/>
                    <a:pt x="176" y="575"/>
                    <a:pt x="173" y="572"/>
                  </a:cubicBezTo>
                  <a:close/>
                  <a:moveTo>
                    <a:pt x="110" y="500"/>
                  </a:moveTo>
                  <a:cubicBezTo>
                    <a:pt x="109" y="499"/>
                    <a:pt x="108" y="496"/>
                    <a:pt x="108" y="493"/>
                  </a:cubicBezTo>
                  <a:cubicBezTo>
                    <a:pt x="109" y="488"/>
                    <a:pt x="110" y="487"/>
                    <a:pt x="114" y="487"/>
                  </a:cubicBezTo>
                  <a:cubicBezTo>
                    <a:pt x="117" y="487"/>
                    <a:pt x="121" y="485"/>
                    <a:pt x="124" y="484"/>
                  </a:cubicBezTo>
                  <a:cubicBezTo>
                    <a:pt x="129" y="482"/>
                    <a:pt x="140" y="473"/>
                    <a:pt x="140" y="470"/>
                  </a:cubicBezTo>
                  <a:cubicBezTo>
                    <a:pt x="140" y="469"/>
                    <a:pt x="152" y="460"/>
                    <a:pt x="155" y="460"/>
                  </a:cubicBezTo>
                  <a:cubicBezTo>
                    <a:pt x="159" y="460"/>
                    <a:pt x="155" y="470"/>
                    <a:pt x="149" y="475"/>
                  </a:cubicBezTo>
                  <a:cubicBezTo>
                    <a:pt x="146" y="478"/>
                    <a:pt x="141" y="480"/>
                    <a:pt x="137" y="481"/>
                  </a:cubicBezTo>
                  <a:cubicBezTo>
                    <a:pt x="133" y="482"/>
                    <a:pt x="131" y="483"/>
                    <a:pt x="131" y="485"/>
                  </a:cubicBezTo>
                  <a:cubicBezTo>
                    <a:pt x="131" y="487"/>
                    <a:pt x="128" y="490"/>
                    <a:pt x="125" y="492"/>
                  </a:cubicBezTo>
                  <a:cubicBezTo>
                    <a:pt x="121" y="493"/>
                    <a:pt x="118" y="496"/>
                    <a:pt x="118" y="498"/>
                  </a:cubicBezTo>
                  <a:cubicBezTo>
                    <a:pt x="118" y="502"/>
                    <a:pt x="115" y="503"/>
                    <a:pt x="110" y="500"/>
                  </a:cubicBezTo>
                  <a:close/>
                  <a:moveTo>
                    <a:pt x="180" y="430"/>
                  </a:moveTo>
                  <a:cubicBezTo>
                    <a:pt x="178" y="427"/>
                    <a:pt x="178" y="426"/>
                    <a:pt x="180" y="423"/>
                  </a:cubicBezTo>
                  <a:cubicBezTo>
                    <a:pt x="184" y="416"/>
                    <a:pt x="187" y="418"/>
                    <a:pt x="187" y="425"/>
                  </a:cubicBezTo>
                  <a:cubicBezTo>
                    <a:pt x="187" y="433"/>
                    <a:pt x="184" y="435"/>
                    <a:pt x="180" y="430"/>
                  </a:cubicBezTo>
                  <a:close/>
                  <a:moveTo>
                    <a:pt x="56" y="423"/>
                  </a:moveTo>
                  <a:cubicBezTo>
                    <a:pt x="56" y="418"/>
                    <a:pt x="57" y="413"/>
                    <a:pt x="58" y="412"/>
                  </a:cubicBezTo>
                  <a:cubicBezTo>
                    <a:pt x="60" y="410"/>
                    <a:pt x="60" y="409"/>
                    <a:pt x="59" y="408"/>
                  </a:cubicBezTo>
                  <a:cubicBezTo>
                    <a:pt x="58" y="407"/>
                    <a:pt x="59" y="407"/>
                    <a:pt x="61" y="407"/>
                  </a:cubicBezTo>
                  <a:cubicBezTo>
                    <a:pt x="63" y="407"/>
                    <a:pt x="65" y="405"/>
                    <a:pt x="65" y="403"/>
                  </a:cubicBezTo>
                  <a:cubicBezTo>
                    <a:pt x="65" y="400"/>
                    <a:pt x="66" y="399"/>
                    <a:pt x="69" y="399"/>
                  </a:cubicBezTo>
                  <a:cubicBezTo>
                    <a:pt x="75" y="399"/>
                    <a:pt x="76" y="402"/>
                    <a:pt x="72" y="403"/>
                  </a:cubicBezTo>
                  <a:cubicBezTo>
                    <a:pt x="71" y="404"/>
                    <a:pt x="70" y="405"/>
                    <a:pt x="71" y="406"/>
                  </a:cubicBezTo>
                  <a:cubicBezTo>
                    <a:pt x="73" y="409"/>
                    <a:pt x="73" y="409"/>
                    <a:pt x="75" y="406"/>
                  </a:cubicBezTo>
                  <a:cubicBezTo>
                    <a:pt x="75" y="405"/>
                    <a:pt x="77" y="404"/>
                    <a:pt x="78" y="405"/>
                  </a:cubicBezTo>
                  <a:cubicBezTo>
                    <a:pt x="78" y="406"/>
                    <a:pt x="75" y="410"/>
                    <a:pt x="71" y="415"/>
                  </a:cubicBezTo>
                  <a:cubicBezTo>
                    <a:pt x="66" y="419"/>
                    <a:pt x="63" y="425"/>
                    <a:pt x="63" y="427"/>
                  </a:cubicBezTo>
                  <a:cubicBezTo>
                    <a:pt x="63" y="430"/>
                    <a:pt x="62" y="430"/>
                    <a:pt x="60" y="429"/>
                  </a:cubicBezTo>
                  <a:cubicBezTo>
                    <a:pt x="58" y="427"/>
                    <a:pt x="55" y="428"/>
                    <a:pt x="56" y="423"/>
                  </a:cubicBezTo>
                  <a:close/>
                  <a:moveTo>
                    <a:pt x="161" y="414"/>
                  </a:moveTo>
                  <a:cubicBezTo>
                    <a:pt x="161" y="414"/>
                    <a:pt x="157" y="411"/>
                    <a:pt x="157" y="408"/>
                  </a:cubicBezTo>
                  <a:cubicBezTo>
                    <a:pt x="157" y="406"/>
                    <a:pt x="160" y="403"/>
                    <a:pt x="160" y="403"/>
                  </a:cubicBezTo>
                  <a:cubicBezTo>
                    <a:pt x="167" y="398"/>
                    <a:pt x="167" y="398"/>
                    <a:pt x="172" y="401"/>
                  </a:cubicBezTo>
                  <a:cubicBezTo>
                    <a:pt x="177" y="405"/>
                    <a:pt x="177" y="409"/>
                    <a:pt x="174" y="415"/>
                  </a:cubicBezTo>
                  <a:cubicBezTo>
                    <a:pt x="171" y="422"/>
                    <a:pt x="168" y="422"/>
                    <a:pt x="161" y="414"/>
                  </a:cubicBezTo>
                  <a:close/>
                  <a:moveTo>
                    <a:pt x="78" y="398"/>
                  </a:moveTo>
                  <a:cubicBezTo>
                    <a:pt x="78" y="395"/>
                    <a:pt x="77" y="393"/>
                    <a:pt x="75" y="393"/>
                  </a:cubicBezTo>
                  <a:cubicBezTo>
                    <a:pt x="72" y="393"/>
                    <a:pt x="69" y="385"/>
                    <a:pt x="68" y="375"/>
                  </a:cubicBezTo>
                  <a:cubicBezTo>
                    <a:pt x="68" y="362"/>
                    <a:pt x="70" y="344"/>
                    <a:pt x="71" y="342"/>
                  </a:cubicBezTo>
                  <a:cubicBezTo>
                    <a:pt x="72" y="341"/>
                    <a:pt x="71" y="339"/>
                    <a:pt x="71" y="337"/>
                  </a:cubicBezTo>
                  <a:cubicBezTo>
                    <a:pt x="70" y="336"/>
                    <a:pt x="70" y="332"/>
                    <a:pt x="71" y="329"/>
                  </a:cubicBezTo>
                  <a:cubicBezTo>
                    <a:pt x="73" y="323"/>
                    <a:pt x="73" y="323"/>
                    <a:pt x="65" y="315"/>
                  </a:cubicBezTo>
                  <a:cubicBezTo>
                    <a:pt x="60" y="311"/>
                    <a:pt x="57" y="308"/>
                    <a:pt x="58" y="307"/>
                  </a:cubicBezTo>
                  <a:cubicBezTo>
                    <a:pt x="59" y="307"/>
                    <a:pt x="61" y="305"/>
                    <a:pt x="61" y="302"/>
                  </a:cubicBezTo>
                  <a:cubicBezTo>
                    <a:pt x="62" y="298"/>
                    <a:pt x="64" y="297"/>
                    <a:pt x="68" y="298"/>
                  </a:cubicBezTo>
                  <a:cubicBezTo>
                    <a:pt x="71" y="298"/>
                    <a:pt x="76" y="295"/>
                    <a:pt x="80" y="294"/>
                  </a:cubicBezTo>
                  <a:cubicBezTo>
                    <a:pt x="83" y="293"/>
                    <a:pt x="85" y="294"/>
                    <a:pt x="85" y="294"/>
                  </a:cubicBezTo>
                  <a:cubicBezTo>
                    <a:pt x="87" y="294"/>
                    <a:pt x="88" y="289"/>
                    <a:pt x="89" y="289"/>
                  </a:cubicBezTo>
                  <a:cubicBezTo>
                    <a:pt x="93" y="287"/>
                    <a:pt x="94" y="297"/>
                    <a:pt x="98" y="296"/>
                  </a:cubicBezTo>
                  <a:cubicBezTo>
                    <a:pt x="100" y="296"/>
                    <a:pt x="103" y="297"/>
                    <a:pt x="103" y="298"/>
                  </a:cubicBezTo>
                  <a:cubicBezTo>
                    <a:pt x="105" y="300"/>
                    <a:pt x="100" y="307"/>
                    <a:pt x="96" y="307"/>
                  </a:cubicBezTo>
                  <a:cubicBezTo>
                    <a:pt x="94" y="307"/>
                    <a:pt x="94" y="308"/>
                    <a:pt x="96" y="309"/>
                  </a:cubicBezTo>
                  <a:cubicBezTo>
                    <a:pt x="98" y="311"/>
                    <a:pt x="98" y="312"/>
                    <a:pt x="96" y="320"/>
                  </a:cubicBezTo>
                  <a:cubicBezTo>
                    <a:pt x="95" y="324"/>
                    <a:pt x="92" y="329"/>
                    <a:pt x="91" y="331"/>
                  </a:cubicBezTo>
                  <a:cubicBezTo>
                    <a:pt x="89" y="332"/>
                    <a:pt x="89" y="335"/>
                    <a:pt x="90" y="338"/>
                  </a:cubicBezTo>
                  <a:cubicBezTo>
                    <a:pt x="91" y="342"/>
                    <a:pt x="90" y="344"/>
                    <a:pt x="87" y="346"/>
                  </a:cubicBezTo>
                  <a:cubicBezTo>
                    <a:pt x="85" y="348"/>
                    <a:pt x="88" y="350"/>
                    <a:pt x="88" y="352"/>
                  </a:cubicBezTo>
                  <a:cubicBezTo>
                    <a:pt x="87" y="354"/>
                    <a:pt x="87" y="357"/>
                    <a:pt x="89" y="358"/>
                  </a:cubicBezTo>
                  <a:cubicBezTo>
                    <a:pt x="91" y="361"/>
                    <a:pt x="90" y="362"/>
                    <a:pt x="88" y="363"/>
                  </a:cubicBezTo>
                  <a:cubicBezTo>
                    <a:pt x="85" y="365"/>
                    <a:pt x="84" y="385"/>
                    <a:pt x="87" y="388"/>
                  </a:cubicBezTo>
                  <a:cubicBezTo>
                    <a:pt x="89" y="391"/>
                    <a:pt x="87" y="395"/>
                    <a:pt x="84" y="394"/>
                  </a:cubicBezTo>
                  <a:cubicBezTo>
                    <a:pt x="83" y="393"/>
                    <a:pt x="82" y="394"/>
                    <a:pt x="82" y="396"/>
                  </a:cubicBezTo>
                  <a:cubicBezTo>
                    <a:pt x="82" y="399"/>
                    <a:pt x="81" y="401"/>
                    <a:pt x="80" y="402"/>
                  </a:cubicBezTo>
                  <a:cubicBezTo>
                    <a:pt x="79" y="402"/>
                    <a:pt x="78" y="401"/>
                    <a:pt x="78" y="398"/>
                  </a:cubicBezTo>
                  <a:close/>
                  <a:moveTo>
                    <a:pt x="142" y="401"/>
                  </a:moveTo>
                  <a:cubicBezTo>
                    <a:pt x="142" y="397"/>
                    <a:pt x="150" y="396"/>
                    <a:pt x="153" y="399"/>
                  </a:cubicBezTo>
                  <a:cubicBezTo>
                    <a:pt x="156" y="402"/>
                    <a:pt x="153" y="404"/>
                    <a:pt x="146" y="404"/>
                  </a:cubicBezTo>
                  <a:cubicBezTo>
                    <a:pt x="142" y="404"/>
                    <a:pt x="142" y="401"/>
                    <a:pt x="142" y="401"/>
                  </a:cubicBezTo>
                  <a:close/>
                  <a:moveTo>
                    <a:pt x="97" y="274"/>
                  </a:moveTo>
                  <a:cubicBezTo>
                    <a:pt x="93" y="271"/>
                    <a:pt x="95" y="268"/>
                    <a:pt x="100" y="269"/>
                  </a:cubicBezTo>
                  <a:cubicBezTo>
                    <a:pt x="103" y="270"/>
                    <a:pt x="105" y="269"/>
                    <a:pt x="105" y="267"/>
                  </a:cubicBezTo>
                  <a:cubicBezTo>
                    <a:pt x="106" y="265"/>
                    <a:pt x="108" y="264"/>
                    <a:pt x="109" y="264"/>
                  </a:cubicBezTo>
                  <a:cubicBezTo>
                    <a:pt x="111" y="264"/>
                    <a:pt x="112" y="263"/>
                    <a:pt x="111" y="261"/>
                  </a:cubicBezTo>
                  <a:cubicBezTo>
                    <a:pt x="110" y="259"/>
                    <a:pt x="111" y="257"/>
                    <a:pt x="114" y="256"/>
                  </a:cubicBezTo>
                  <a:cubicBezTo>
                    <a:pt x="117" y="255"/>
                    <a:pt x="118" y="254"/>
                    <a:pt x="117" y="254"/>
                  </a:cubicBezTo>
                  <a:cubicBezTo>
                    <a:pt x="108" y="252"/>
                    <a:pt x="98" y="248"/>
                    <a:pt x="97" y="244"/>
                  </a:cubicBezTo>
                  <a:cubicBezTo>
                    <a:pt x="97" y="242"/>
                    <a:pt x="95" y="240"/>
                    <a:pt x="93" y="239"/>
                  </a:cubicBezTo>
                  <a:cubicBezTo>
                    <a:pt x="92" y="239"/>
                    <a:pt x="91" y="237"/>
                    <a:pt x="92" y="235"/>
                  </a:cubicBezTo>
                  <a:cubicBezTo>
                    <a:pt x="93" y="232"/>
                    <a:pt x="93" y="232"/>
                    <a:pt x="97" y="235"/>
                  </a:cubicBezTo>
                  <a:cubicBezTo>
                    <a:pt x="101" y="240"/>
                    <a:pt x="103" y="238"/>
                    <a:pt x="100" y="232"/>
                  </a:cubicBezTo>
                  <a:cubicBezTo>
                    <a:pt x="98" y="230"/>
                    <a:pt x="96" y="229"/>
                    <a:pt x="96" y="229"/>
                  </a:cubicBezTo>
                  <a:cubicBezTo>
                    <a:pt x="95" y="230"/>
                    <a:pt x="95" y="227"/>
                    <a:pt x="95" y="224"/>
                  </a:cubicBezTo>
                  <a:cubicBezTo>
                    <a:pt x="96" y="214"/>
                    <a:pt x="97" y="211"/>
                    <a:pt x="100" y="208"/>
                  </a:cubicBezTo>
                  <a:cubicBezTo>
                    <a:pt x="101" y="206"/>
                    <a:pt x="102" y="204"/>
                    <a:pt x="103" y="202"/>
                  </a:cubicBezTo>
                  <a:cubicBezTo>
                    <a:pt x="104" y="199"/>
                    <a:pt x="105" y="199"/>
                    <a:pt x="107" y="200"/>
                  </a:cubicBezTo>
                  <a:cubicBezTo>
                    <a:pt x="108" y="201"/>
                    <a:pt x="113" y="202"/>
                    <a:pt x="115" y="201"/>
                  </a:cubicBezTo>
                  <a:cubicBezTo>
                    <a:pt x="118" y="200"/>
                    <a:pt x="118" y="196"/>
                    <a:pt x="119" y="194"/>
                  </a:cubicBezTo>
                  <a:cubicBezTo>
                    <a:pt x="120" y="193"/>
                    <a:pt x="124" y="193"/>
                    <a:pt x="125" y="192"/>
                  </a:cubicBezTo>
                  <a:cubicBezTo>
                    <a:pt x="131" y="187"/>
                    <a:pt x="138" y="180"/>
                    <a:pt x="141" y="180"/>
                  </a:cubicBezTo>
                  <a:cubicBezTo>
                    <a:pt x="142" y="180"/>
                    <a:pt x="146" y="178"/>
                    <a:pt x="149" y="175"/>
                  </a:cubicBezTo>
                  <a:cubicBezTo>
                    <a:pt x="152" y="172"/>
                    <a:pt x="159" y="166"/>
                    <a:pt x="165" y="161"/>
                  </a:cubicBezTo>
                  <a:cubicBezTo>
                    <a:pt x="165" y="161"/>
                    <a:pt x="170" y="154"/>
                    <a:pt x="174" y="154"/>
                  </a:cubicBezTo>
                  <a:cubicBezTo>
                    <a:pt x="176" y="154"/>
                    <a:pt x="178" y="157"/>
                    <a:pt x="178" y="157"/>
                  </a:cubicBezTo>
                  <a:cubicBezTo>
                    <a:pt x="180" y="160"/>
                    <a:pt x="181" y="165"/>
                    <a:pt x="182" y="167"/>
                  </a:cubicBezTo>
                  <a:cubicBezTo>
                    <a:pt x="183" y="169"/>
                    <a:pt x="184" y="171"/>
                    <a:pt x="182" y="174"/>
                  </a:cubicBezTo>
                  <a:cubicBezTo>
                    <a:pt x="181" y="177"/>
                    <a:pt x="181" y="176"/>
                    <a:pt x="181" y="180"/>
                  </a:cubicBezTo>
                  <a:cubicBezTo>
                    <a:pt x="181" y="182"/>
                    <a:pt x="181" y="185"/>
                    <a:pt x="176" y="190"/>
                  </a:cubicBezTo>
                  <a:cubicBezTo>
                    <a:pt x="168" y="198"/>
                    <a:pt x="166" y="204"/>
                    <a:pt x="170" y="204"/>
                  </a:cubicBezTo>
                  <a:cubicBezTo>
                    <a:pt x="172" y="204"/>
                    <a:pt x="175" y="203"/>
                    <a:pt x="178" y="200"/>
                  </a:cubicBezTo>
                  <a:cubicBezTo>
                    <a:pt x="184" y="195"/>
                    <a:pt x="185" y="195"/>
                    <a:pt x="184" y="201"/>
                  </a:cubicBezTo>
                  <a:cubicBezTo>
                    <a:pt x="183" y="208"/>
                    <a:pt x="176" y="213"/>
                    <a:pt x="173" y="210"/>
                  </a:cubicBezTo>
                  <a:cubicBezTo>
                    <a:pt x="169" y="207"/>
                    <a:pt x="164" y="210"/>
                    <a:pt x="164" y="215"/>
                  </a:cubicBezTo>
                  <a:cubicBezTo>
                    <a:pt x="164" y="217"/>
                    <a:pt x="164" y="221"/>
                    <a:pt x="164" y="222"/>
                  </a:cubicBezTo>
                  <a:cubicBezTo>
                    <a:pt x="164" y="224"/>
                    <a:pt x="164" y="228"/>
                    <a:pt x="164" y="231"/>
                  </a:cubicBezTo>
                  <a:cubicBezTo>
                    <a:pt x="166" y="238"/>
                    <a:pt x="164" y="242"/>
                    <a:pt x="161" y="242"/>
                  </a:cubicBezTo>
                  <a:cubicBezTo>
                    <a:pt x="159" y="242"/>
                    <a:pt x="157" y="245"/>
                    <a:pt x="157" y="248"/>
                  </a:cubicBezTo>
                  <a:cubicBezTo>
                    <a:pt x="156" y="251"/>
                    <a:pt x="155" y="253"/>
                    <a:pt x="154" y="253"/>
                  </a:cubicBezTo>
                  <a:cubicBezTo>
                    <a:pt x="153" y="252"/>
                    <a:pt x="151" y="253"/>
                    <a:pt x="150" y="255"/>
                  </a:cubicBezTo>
                  <a:cubicBezTo>
                    <a:pt x="149" y="256"/>
                    <a:pt x="145" y="257"/>
                    <a:pt x="142" y="257"/>
                  </a:cubicBezTo>
                  <a:cubicBezTo>
                    <a:pt x="136" y="256"/>
                    <a:pt x="136" y="256"/>
                    <a:pt x="138" y="261"/>
                  </a:cubicBezTo>
                  <a:cubicBezTo>
                    <a:pt x="140" y="268"/>
                    <a:pt x="140" y="268"/>
                    <a:pt x="137" y="268"/>
                  </a:cubicBezTo>
                  <a:cubicBezTo>
                    <a:pt x="135" y="268"/>
                    <a:pt x="133" y="266"/>
                    <a:pt x="131" y="264"/>
                  </a:cubicBezTo>
                  <a:cubicBezTo>
                    <a:pt x="130" y="262"/>
                    <a:pt x="128" y="260"/>
                    <a:pt x="127" y="260"/>
                  </a:cubicBezTo>
                  <a:cubicBezTo>
                    <a:pt x="126" y="260"/>
                    <a:pt x="127" y="262"/>
                    <a:pt x="129" y="265"/>
                  </a:cubicBezTo>
                  <a:cubicBezTo>
                    <a:pt x="132" y="269"/>
                    <a:pt x="132" y="270"/>
                    <a:pt x="129" y="273"/>
                  </a:cubicBezTo>
                  <a:cubicBezTo>
                    <a:pt x="128" y="274"/>
                    <a:pt x="125" y="276"/>
                    <a:pt x="124" y="276"/>
                  </a:cubicBezTo>
                  <a:cubicBezTo>
                    <a:pt x="123" y="276"/>
                    <a:pt x="119" y="279"/>
                    <a:pt x="116" y="282"/>
                  </a:cubicBezTo>
                  <a:cubicBezTo>
                    <a:pt x="116" y="282"/>
                    <a:pt x="113" y="287"/>
                    <a:pt x="111" y="287"/>
                  </a:cubicBezTo>
                  <a:cubicBezTo>
                    <a:pt x="109" y="287"/>
                    <a:pt x="106" y="284"/>
                    <a:pt x="106" y="284"/>
                  </a:cubicBezTo>
                  <a:cubicBezTo>
                    <a:pt x="105" y="283"/>
                    <a:pt x="104" y="281"/>
                    <a:pt x="103" y="280"/>
                  </a:cubicBezTo>
                  <a:cubicBezTo>
                    <a:pt x="101" y="278"/>
                    <a:pt x="99" y="282"/>
                    <a:pt x="98" y="281"/>
                  </a:cubicBezTo>
                  <a:cubicBezTo>
                    <a:pt x="98" y="280"/>
                    <a:pt x="98" y="274"/>
                    <a:pt x="97" y="274"/>
                  </a:cubicBezTo>
                  <a:close/>
                  <a:moveTo>
                    <a:pt x="470" y="115"/>
                  </a:moveTo>
                  <a:cubicBezTo>
                    <a:pt x="469" y="114"/>
                    <a:pt x="469" y="112"/>
                    <a:pt x="468" y="110"/>
                  </a:cubicBezTo>
                  <a:cubicBezTo>
                    <a:pt x="468" y="108"/>
                    <a:pt x="467" y="104"/>
                    <a:pt x="466" y="102"/>
                  </a:cubicBezTo>
                  <a:cubicBezTo>
                    <a:pt x="465" y="98"/>
                    <a:pt x="465" y="97"/>
                    <a:pt x="469" y="97"/>
                  </a:cubicBezTo>
                  <a:cubicBezTo>
                    <a:pt x="472" y="97"/>
                    <a:pt x="473" y="96"/>
                    <a:pt x="472" y="96"/>
                  </a:cubicBezTo>
                  <a:cubicBezTo>
                    <a:pt x="470" y="95"/>
                    <a:pt x="471" y="94"/>
                    <a:pt x="474" y="91"/>
                  </a:cubicBezTo>
                  <a:cubicBezTo>
                    <a:pt x="476" y="89"/>
                    <a:pt x="477" y="87"/>
                    <a:pt x="476" y="87"/>
                  </a:cubicBezTo>
                  <a:cubicBezTo>
                    <a:pt x="475" y="87"/>
                    <a:pt x="473" y="85"/>
                    <a:pt x="471" y="82"/>
                  </a:cubicBezTo>
                  <a:cubicBezTo>
                    <a:pt x="471" y="82"/>
                    <a:pt x="471" y="78"/>
                    <a:pt x="469" y="77"/>
                  </a:cubicBezTo>
                  <a:cubicBezTo>
                    <a:pt x="466" y="76"/>
                    <a:pt x="460" y="81"/>
                    <a:pt x="460" y="81"/>
                  </a:cubicBezTo>
                  <a:cubicBezTo>
                    <a:pt x="451" y="85"/>
                    <a:pt x="450" y="85"/>
                    <a:pt x="448" y="82"/>
                  </a:cubicBezTo>
                  <a:cubicBezTo>
                    <a:pt x="446" y="80"/>
                    <a:pt x="445" y="78"/>
                    <a:pt x="445" y="77"/>
                  </a:cubicBezTo>
                  <a:cubicBezTo>
                    <a:pt x="445" y="76"/>
                    <a:pt x="444" y="76"/>
                    <a:pt x="441" y="77"/>
                  </a:cubicBezTo>
                  <a:cubicBezTo>
                    <a:pt x="439" y="78"/>
                    <a:pt x="437" y="77"/>
                    <a:pt x="436" y="73"/>
                  </a:cubicBezTo>
                  <a:cubicBezTo>
                    <a:pt x="434" y="68"/>
                    <a:pt x="436" y="47"/>
                    <a:pt x="438" y="44"/>
                  </a:cubicBezTo>
                  <a:cubicBezTo>
                    <a:pt x="439" y="44"/>
                    <a:pt x="443" y="43"/>
                    <a:pt x="448" y="43"/>
                  </a:cubicBezTo>
                  <a:cubicBezTo>
                    <a:pt x="454" y="42"/>
                    <a:pt x="456" y="42"/>
                    <a:pt x="457" y="38"/>
                  </a:cubicBezTo>
                  <a:cubicBezTo>
                    <a:pt x="459" y="34"/>
                    <a:pt x="465" y="32"/>
                    <a:pt x="465" y="35"/>
                  </a:cubicBezTo>
                  <a:cubicBezTo>
                    <a:pt x="465" y="36"/>
                    <a:pt x="467" y="37"/>
                    <a:pt x="469" y="37"/>
                  </a:cubicBezTo>
                  <a:cubicBezTo>
                    <a:pt x="472" y="37"/>
                    <a:pt x="475" y="38"/>
                    <a:pt x="476" y="40"/>
                  </a:cubicBezTo>
                  <a:cubicBezTo>
                    <a:pt x="479" y="44"/>
                    <a:pt x="473" y="50"/>
                    <a:pt x="467" y="49"/>
                  </a:cubicBezTo>
                  <a:cubicBezTo>
                    <a:pt x="464" y="48"/>
                    <a:pt x="463" y="48"/>
                    <a:pt x="464" y="50"/>
                  </a:cubicBezTo>
                  <a:cubicBezTo>
                    <a:pt x="465" y="52"/>
                    <a:pt x="467" y="53"/>
                    <a:pt x="469" y="52"/>
                  </a:cubicBezTo>
                  <a:cubicBezTo>
                    <a:pt x="472" y="51"/>
                    <a:pt x="473" y="52"/>
                    <a:pt x="473" y="54"/>
                  </a:cubicBezTo>
                  <a:cubicBezTo>
                    <a:pt x="473" y="56"/>
                    <a:pt x="472" y="57"/>
                    <a:pt x="471" y="57"/>
                  </a:cubicBezTo>
                  <a:cubicBezTo>
                    <a:pt x="470" y="56"/>
                    <a:pt x="469" y="57"/>
                    <a:pt x="468" y="60"/>
                  </a:cubicBezTo>
                  <a:cubicBezTo>
                    <a:pt x="467" y="62"/>
                    <a:pt x="466" y="63"/>
                    <a:pt x="465" y="62"/>
                  </a:cubicBezTo>
                  <a:cubicBezTo>
                    <a:pt x="464" y="62"/>
                    <a:pt x="463" y="62"/>
                    <a:pt x="463" y="63"/>
                  </a:cubicBezTo>
                  <a:cubicBezTo>
                    <a:pt x="463" y="64"/>
                    <a:pt x="465" y="65"/>
                    <a:pt x="468" y="67"/>
                  </a:cubicBezTo>
                  <a:cubicBezTo>
                    <a:pt x="472" y="68"/>
                    <a:pt x="473" y="68"/>
                    <a:pt x="473" y="67"/>
                  </a:cubicBezTo>
                  <a:cubicBezTo>
                    <a:pt x="473" y="66"/>
                    <a:pt x="475" y="66"/>
                    <a:pt x="477" y="68"/>
                  </a:cubicBezTo>
                  <a:cubicBezTo>
                    <a:pt x="479" y="70"/>
                    <a:pt x="482" y="71"/>
                    <a:pt x="484" y="71"/>
                  </a:cubicBezTo>
                  <a:cubicBezTo>
                    <a:pt x="486" y="70"/>
                    <a:pt x="487" y="71"/>
                    <a:pt x="487" y="73"/>
                  </a:cubicBezTo>
                  <a:cubicBezTo>
                    <a:pt x="487" y="75"/>
                    <a:pt x="488" y="75"/>
                    <a:pt x="491" y="74"/>
                  </a:cubicBezTo>
                  <a:cubicBezTo>
                    <a:pt x="497" y="72"/>
                    <a:pt x="496" y="82"/>
                    <a:pt x="490" y="85"/>
                  </a:cubicBezTo>
                  <a:cubicBezTo>
                    <a:pt x="487" y="86"/>
                    <a:pt x="485" y="88"/>
                    <a:pt x="485" y="89"/>
                  </a:cubicBezTo>
                  <a:cubicBezTo>
                    <a:pt x="485" y="91"/>
                    <a:pt x="484" y="91"/>
                    <a:pt x="482" y="89"/>
                  </a:cubicBezTo>
                  <a:cubicBezTo>
                    <a:pt x="480" y="87"/>
                    <a:pt x="479" y="88"/>
                    <a:pt x="479" y="93"/>
                  </a:cubicBezTo>
                  <a:cubicBezTo>
                    <a:pt x="480" y="96"/>
                    <a:pt x="479" y="100"/>
                    <a:pt x="477" y="102"/>
                  </a:cubicBezTo>
                  <a:cubicBezTo>
                    <a:pt x="476" y="104"/>
                    <a:pt x="475" y="107"/>
                    <a:pt x="476" y="109"/>
                  </a:cubicBezTo>
                  <a:cubicBezTo>
                    <a:pt x="477" y="113"/>
                    <a:pt x="472" y="119"/>
                    <a:pt x="470" y="115"/>
                  </a:cubicBezTo>
                  <a:close/>
                  <a:moveTo>
                    <a:pt x="437" y="102"/>
                  </a:moveTo>
                  <a:cubicBezTo>
                    <a:pt x="435" y="98"/>
                    <a:pt x="433" y="94"/>
                    <a:pt x="433" y="93"/>
                  </a:cubicBezTo>
                  <a:cubicBezTo>
                    <a:pt x="433" y="92"/>
                    <a:pt x="432" y="91"/>
                    <a:pt x="430" y="91"/>
                  </a:cubicBezTo>
                  <a:cubicBezTo>
                    <a:pt x="428" y="91"/>
                    <a:pt x="428" y="90"/>
                    <a:pt x="429" y="87"/>
                  </a:cubicBezTo>
                  <a:cubicBezTo>
                    <a:pt x="430" y="81"/>
                    <a:pt x="430" y="82"/>
                    <a:pt x="438" y="80"/>
                  </a:cubicBezTo>
                  <a:cubicBezTo>
                    <a:pt x="445" y="79"/>
                    <a:pt x="446" y="80"/>
                    <a:pt x="445" y="82"/>
                  </a:cubicBezTo>
                  <a:cubicBezTo>
                    <a:pt x="443" y="86"/>
                    <a:pt x="455" y="96"/>
                    <a:pt x="460" y="95"/>
                  </a:cubicBezTo>
                  <a:cubicBezTo>
                    <a:pt x="462" y="94"/>
                    <a:pt x="463" y="94"/>
                    <a:pt x="462" y="97"/>
                  </a:cubicBezTo>
                  <a:cubicBezTo>
                    <a:pt x="462" y="98"/>
                    <a:pt x="461" y="100"/>
                    <a:pt x="461" y="100"/>
                  </a:cubicBezTo>
                  <a:cubicBezTo>
                    <a:pt x="461" y="101"/>
                    <a:pt x="460" y="101"/>
                    <a:pt x="458" y="101"/>
                  </a:cubicBezTo>
                  <a:cubicBezTo>
                    <a:pt x="457" y="101"/>
                    <a:pt x="455" y="102"/>
                    <a:pt x="455" y="103"/>
                  </a:cubicBezTo>
                  <a:cubicBezTo>
                    <a:pt x="455" y="104"/>
                    <a:pt x="453" y="108"/>
                    <a:pt x="449" y="108"/>
                  </a:cubicBezTo>
                  <a:cubicBezTo>
                    <a:pt x="442" y="109"/>
                    <a:pt x="441" y="108"/>
                    <a:pt x="437" y="102"/>
                  </a:cubicBezTo>
                  <a:close/>
                  <a:moveTo>
                    <a:pt x="477" y="64"/>
                  </a:moveTo>
                  <a:cubicBezTo>
                    <a:pt x="472" y="63"/>
                    <a:pt x="472" y="57"/>
                    <a:pt x="477" y="57"/>
                  </a:cubicBezTo>
                  <a:cubicBezTo>
                    <a:pt x="479" y="56"/>
                    <a:pt x="481" y="56"/>
                    <a:pt x="482" y="55"/>
                  </a:cubicBezTo>
                  <a:cubicBezTo>
                    <a:pt x="485" y="52"/>
                    <a:pt x="486" y="54"/>
                    <a:pt x="486" y="60"/>
                  </a:cubicBezTo>
                  <a:cubicBezTo>
                    <a:pt x="486" y="63"/>
                    <a:pt x="485" y="65"/>
                    <a:pt x="484" y="65"/>
                  </a:cubicBezTo>
                  <a:cubicBezTo>
                    <a:pt x="483" y="65"/>
                    <a:pt x="480" y="65"/>
                    <a:pt x="477" y="64"/>
                  </a:cubicBezTo>
                  <a:close/>
                  <a:moveTo>
                    <a:pt x="503" y="54"/>
                  </a:moveTo>
                  <a:cubicBezTo>
                    <a:pt x="503" y="52"/>
                    <a:pt x="502" y="52"/>
                    <a:pt x="502" y="53"/>
                  </a:cubicBezTo>
                  <a:cubicBezTo>
                    <a:pt x="500" y="56"/>
                    <a:pt x="495" y="56"/>
                    <a:pt x="495" y="54"/>
                  </a:cubicBezTo>
                  <a:cubicBezTo>
                    <a:pt x="495" y="53"/>
                    <a:pt x="496" y="51"/>
                    <a:pt x="497" y="51"/>
                  </a:cubicBezTo>
                  <a:cubicBezTo>
                    <a:pt x="498" y="50"/>
                    <a:pt x="498" y="48"/>
                    <a:pt x="497" y="45"/>
                  </a:cubicBezTo>
                  <a:cubicBezTo>
                    <a:pt x="496" y="41"/>
                    <a:pt x="496" y="40"/>
                    <a:pt x="499" y="40"/>
                  </a:cubicBezTo>
                  <a:cubicBezTo>
                    <a:pt x="501" y="40"/>
                    <a:pt x="503" y="41"/>
                    <a:pt x="503" y="42"/>
                  </a:cubicBezTo>
                  <a:cubicBezTo>
                    <a:pt x="503" y="42"/>
                    <a:pt x="507" y="48"/>
                    <a:pt x="507" y="48"/>
                  </a:cubicBezTo>
                  <a:cubicBezTo>
                    <a:pt x="512" y="48"/>
                    <a:pt x="511" y="55"/>
                    <a:pt x="507" y="56"/>
                  </a:cubicBezTo>
                  <a:cubicBezTo>
                    <a:pt x="504" y="57"/>
                    <a:pt x="503" y="56"/>
                    <a:pt x="503" y="54"/>
                  </a:cubicBezTo>
                  <a:close/>
                  <a:moveTo>
                    <a:pt x="485" y="42"/>
                  </a:moveTo>
                  <a:cubicBezTo>
                    <a:pt x="482" y="36"/>
                    <a:pt x="482" y="26"/>
                    <a:pt x="486" y="26"/>
                  </a:cubicBezTo>
                  <a:cubicBezTo>
                    <a:pt x="491" y="26"/>
                    <a:pt x="492" y="27"/>
                    <a:pt x="492" y="35"/>
                  </a:cubicBezTo>
                  <a:cubicBezTo>
                    <a:pt x="492" y="44"/>
                    <a:pt x="488" y="48"/>
                    <a:pt x="485" y="42"/>
                  </a:cubicBezTo>
                  <a:close/>
                  <a:moveTo>
                    <a:pt x="495" y="35"/>
                  </a:moveTo>
                  <a:cubicBezTo>
                    <a:pt x="495" y="32"/>
                    <a:pt x="497" y="29"/>
                    <a:pt x="499" y="27"/>
                  </a:cubicBezTo>
                  <a:cubicBezTo>
                    <a:pt x="501" y="25"/>
                    <a:pt x="503" y="21"/>
                    <a:pt x="502" y="20"/>
                  </a:cubicBezTo>
                  <a:cubicBezTo>
                    <a:pt x="502" y="17"/>
                    <a:pt x="503" y="16"/>
                    <a:pt x="505" y="15"/>
                  </a:cubicBezTo>
                  <a:cubicBezTo>
                    <a:pt x="511" y="14"/>
                    <a:pt x="512" y="15"/>
                    <a:pt x="509" y="19"/>
                  </a:cubicBezTo>
                  <a:cubicBezTo>
                    <a:pt x="505" y="23"/>
                    <a:pt x="509" y="22"/>
                    <a:pt x="515" y="18"/>
                  </a:cubicBezTo>
                  <a:cubicBezTo>
                    <a:pt x="518" y="14"/>
                    <a:pt x="519" y="14"/>
                    <a:pt x="521" y="16"/>
                  </a:cubicBezTo>
                  <a:cubicBezTo>
                    <a:pt x="523" y="19"/>
                    <a:pt x="521" y="22"/>
                    <a:pt x="518" y="21"/>
                  </a:cubicBezTo>
                  <a:cubicBezTo>
                    <a:pt x="516" y="20"/>
                    <a:pt x="514" y="21"/>
                    <a:pt x="514" y="24"/>
                  </a:cubicBezTo>
                  <a:cubicBezTo>
                    <a:pt x="513" y="28"/>
                    <a:pt x="511" y="29"/>
                    <a:pt x="507" y="29"/>
                  </a:cubicBezTo>
                  <a:cubicBezTo>
                    <a:pt x="503" y="29"/>
                    <a:pt x="501" y="29"/>
                    <a:pt x="501" y="30"/>
                  </a:cubicBezTo>
                  <a:cubicBezTo>
                    <a:pt x="501" y="30"/>
                    <a:pt x="500" y="33"/>
                    <a:pt x="498" y="35"/>
                  </a:cubicBezTo>
                  <a:cubicBezTo>
                    <a:pt x="495" y="39"/>
                    <a:pt x="495" y="39"/>
                    <a:pt x="495" y="35"/>
                  </a:cubicBezTo>
                  <a:close/>
                  <a:moveTo>
                    <a:pt x="472" y="22"/>
                  </a:moveTo>
                  <a:cubicBezTo>
                    <a:pt x="470" y="25"/>
                    <a:pt x="465" y="22"/>
                    <a:pt x="465" y="18"/>
                  </a:cubicBezTo>
                  <a:cubicBezTo>
                    <a:pt x="465" y="16"/>
                    <a:pt x="464" y="14"/>
                    <a:pt x="463" y="14"/>
                  </a:cubicBezTo>
                  <a:cubicBezTo>
                    <a:pt x="462" y="14"/>
                    <a:pt x="461" y="13"/>
                    <a:pt x="461" y="12"/>
                  </a:cubicBezTo>
                  <a:cubicBezTo>
                    <a:pt x="461" y="11"/>
                    <a:pt x="463" y="10"/>
                    <a:pt x="465" y="10"/>
                  </a:cubicBezTo>
                  <a:cubicBezTo>
                    <a:pt x="467" y="10"/>
                    <a:pt x="469" y="9"/>
                    <a:pt x="470" y="7"/>
                  </a:cubicBezTo>
                  <a:cubicBezTo>
                    <a:pt x="470" y="5"/>
                    <a:pt x="472" y="5"/>
                    <a:pt x="474" y="5"/>
                  </a:cubicBezTo>
                  <a:cubicBezTo>
                    <a:pt x="476" y="6"/>
                    <a:pt x="477" y="5"/>
                    <a:pt x="477" y="3"/>
                  </a:cubicBezTo>
                  <a:cubicBezTo>
                    <a:pt x="477" y="1"/>
                    <a:pt x="478" y="0"/>
                    <a:pt x="479" y="0"/>
                  </a:cubicBezTo>
                  <a:cubicBezTo>
                    <a:pt x="480" y="0"/>
                    <a:pt x="481" y="2"/>
                    <a:pt x="480" y="5"/>
                  </a:cubicBezTo>
                  <a:cubicBezTo>
                    <a:pt x="479" y="12"/>
                    <a:pt x="477" y="13"/>
                    <a:pt x="475" y="10"/>
                  </a:cubicBezTo>
                  <a:cubicBezTo>
                    <a:pt x="474" y="8"/>
                    <a:pt x="473" y="8"/>
                    <a:pt x="472" y="11"/>
                  </a:cubicBezTo>
                  <a:cubicBezTo>
                    <a:pt x="472" y="12"/>
                    <a:pt x="473" y="14"/>
                    <a:pt x="475" y="15"/>
                  </a:cubicBezTo>
                  <a:cubicBezTo>
                    <a:pt x="477" y="15"/>
                    <a:pt x="479" y="18"/>
                    <a:pt x="481" y="20"/>
                  </a:cubicBezTo>
                  <a:cubicBezTo>
                    <a:pt x="483" y="24"/>
                    <a:pt x="483" y="25"/>
                    <a:pt x="480" y="28"/>
                  </a:cubicBezTo>
                  <a:cubicBezTo>
                    <a:pt x="478" y="29"/>
                    <a:pt x="479" y="25"/>
                    <a:pt x="477" y="23"/>
                  </a:cubicBezTo>
                  <a:cubicBezTo>
                    <a:pt x="476" y="21"/>
                    <a:pt x="473" y="20"/>
                    <a:pt x="472" y="22"/>
                  </a:cubicBezTo>
                  <a:close/>
                </a:path>
              </a:pathLst>
            </a:custGeom>
            <a:solidFill>
              <a:schemeClr val="tx1">
                <a:lumMod val="40000"/>
                <a:lumOff val="6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97999B"/>
                </a:solidFill>
              </a:endParaRPr>
            </a:p>
          </p:txBody>
        </p:sp>
        <p:sp>
          <p:nvSpPr>
            <p:cNvPr id="26" name="Freeform 21">
              <a:extLst>
                <a:ext uri="{FF2B5EF4-FFF2-40B4-BE49-F238E27FC236}">
                  <a16:creationId xmlns:a16="http://schemas.microsoft.com/office/drawing/2014/main" id="{4F1D6BA6-D8FB-482D-8C58-3774A406F287}"/>
                </a:ext>
              </a:extLst>
            </p:cNvPr>
            <p:cNvSpPr>
              <a:spLocks noEditPoints="1"/>
            </p:cNvSpPr>
            <p:nvPr/>
          </p:nvSpPr>
          <p:spPr bwMode="auto">
            <a:xfrm>
              <a:off x="1744859" y="3706940"/>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27" name="Freeform 21">
              <a:extLst>
                <a:ext uri="{FF2B5EF4-FFF2-40B4-BE49-F238E27FC236}">
                  <a16:creationId xmlns:a16="http://schemas.microsoft.com/office/drawing/2014/main" id="{BB7E7FD8-CF04-4FA9-9222-D8B1BC4215A3}"/>
                </a:ext>
              </a:extLst>
            </p:cNvPr>
            <p:cNvSpPr>
              <a:spLocks noEditPoints="1"/>
            </p:cNvSpPr>
            <p:nvPr/>
          </p:nvSpPr>
          <p:spPr bwMode="auto">
            <a:xfrm>
              <a:off x="1707664" y="3587302"/>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28" name="Freeform 21">
              <a:extLst>
                <a:ext uri="{FF2B5EF4-FFF2-40B4-BE49-F238E27FC236}">
                  <a16:creationId xmlns:a16="http://schemas.microsoft.com/office/drawing/2014/main" id="{05945AE4-B7D1-4236-BFE7-AA9BC28A6761}"/>
                </a:ext>
              </a:extLst>
            </p:cNvPr>
            <p:cNvSpPr>
              <a:spLocks noEditPoints="1"/>
            </p:cNvSpPr>
            <p:nvPr/>
          </p:nvSpPr>
          <p:spPr bwMode="auto">
            <a:xfrm>
              <a:off x="1946850" y="381758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29" name="Freeform 21">
              <a:extLst>
                <a:ext uri="{FF2B5EF4-FFF2-40B4-BE49-F238E27FC236}">
                  <a16:creationId xmlns:a16="http://schemas.microsoft.com/office/drawing/2014/main" id="{A402F129-1FA1-41DE-8135-ED00307513B7}"/>
                </a:ext>
              </a:extLst>
            </p:cNvPr>
            <p:cNvSpPr>
              <a:spLocks noEditPoints="1"/>
            </p:cNvSpPr>
            <p:nvPr/>
          </p:nvSpPr>
          <p:spPr bwMode="auto">
            <a:xfrm>
              <a:off x="2141855" y="4039958"/>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30" name="Freeform 21">
              <a:extLst>
                <a:ext uri="{FF2B5EF4-FFF2-40B4-BE49-F238E27FC236}">
                  <a16:creationId xmlns:a16="http://schemas.microsoft.com/office/drawing/2014/main" id="{1CD1E854-E603-492D-9D39-D782140BB428}"/>
                </a:ext>
              </a:extLst>
            </p:cNvPr>
            <p:cNvSpPr>
              <a:spLocks noEditPoints="1"/>
            </p:cNvSpPr>
            <p:nvPr/>
          </p:nvSpPr>
          <p:spPr bwMode="auto">
            <a:xfrm>
              <a:off x="1922511" y="3527917"/>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31" name="Freeform 21">
              <a:extLst>
                <a:ext uri="{FF2B5EF4-FFF2-40B4-BE49-F238E27FC236}">
                  <a16:creationId xmlns:a16="http://schemas.microsoft.com/office/drawing/2014/main" id="{5B03B1E9-D5DF-4AB8-BF50-FABEF98525CD}"/>
                </a:ext>
              </a:extLst>
            </p:cNvPr>
            <p:cNvSpPr>
              <a:spLocks noEditPoints="1"/>
            </p:cNvSpPr>
            <p:nvPr/>
          </p:nvSpPr>
          <p:spPr bwMode="auto">
            <a:xfrm>
              <a:off x="1852353" y="3580399"/>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32" name="Freeform 21">
              <a:extLst>
                <a:ext uri="{FF2B5EF4-FFF2-40B4-BE49-F238E27FC236}">
                  <a16:creationId xmlns:a16="http://schemas.microsoft.com/office/drawing/2014/main" id="{6DB8B96B-A2D1-47AE-87B0-866F474E03E8}"/>
                </a:ext>
              </a:extLst>
            </p:cNvPr>
            <p:cNvSpPr>
              <a:spLocks noEditPoints="1"/>
            </p:cNvSpPr>
            <p:nvPr/>
          </p:nvSpPr>
          <p:spPr bwMode="auto">
            <a:xfrm>
              <a:off x="1820791" y="349177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33" name="Freeform 21">
              <a:extLst>
                <a:ext uri="{FF2B5EF4-FFF2-40B4-BE49-F238E27FC236}">
                  <a16:creationId xmlns:a16="http://schemas.microsoft.com/office/drawing/2014/main" id="{DF27C167-4002-4F06-B563-00690BA617CE}"/>
                </a:ext>
              </a:extLst>
            </p:cNvPr>
            <p:cNvSpPr>
              <a:spLocks noEditPoints="1"/>
            </p:cNvSpPr>
            <p:nvPr/>
          </p:nvSpPr>
          <p:spPr bwMode="auto">
            <a:xfrm>
              <a:off x="1734852" y="3465874"/>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34" name="Freeform 21">
              <a:extLst>
                <a:ext uri="{FF2B5EF4-FFF2-40B4-BE49-F238E27FC236}">
                  <a16:creationId xmlns:a16="http://schemas.microsoft.com/office/drawing/2014/main" id="{225D0455-A56A-4ABB-9A41-E6364F408A45}"/>
                </a:ext>
              </a:extLst>
            </p:cNvPr>
            <p:cNvSpPr>
              <a:spLocks noEditPoints="1"/>
            </p:cNvSpPr>
            <p:nvPr/>
          </p:nvSpPr>
          <p:spPr bwMode="auto">
            <a:xfrm>
              <a:off x="1621324" y="363173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35" name="Freeform 21">
              <a:extLst>
                <a:ext uri="{FF2B5EF4-FFF2-40B4-BE49-F238E27FC236}">
                  <a16:creationId xmlns:a16="http://schemas.microsoft.com/office/drawing/2014/main" id="{8C831A95-6E8F-4330-A00A-02CE398D6597}"/>
                </a:ext>
              </a:extLst>
            </p:cNvPr>
            <p:cNvSpPr>
              <a:spLocks noEditPoints="1"/>
            </p:cNvSpPr>
            <p:nvPr/>
          </p:nvSpPr>
          <p:spPr bwMode="auto">
            <a:xfrm>
              <a:off x="1391549" y="3443919"/>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36" name="Freeform 21">
              <a:extLst>
                <a:ext uri="{FF2B5EF4-FFF2-40B4-BE49-F238E27FC236}">
                  <a16:creationId xmlns:a16="http://schemas.microsoft.com/office/drawing/2014/main" id="{41798611-47BA-46DD-8582-E3D070FED661}"/>
                </a:ext>
              </a:extLst>
            </p:cNvPr>
            <p:cNvSpPr>
              <a:spLocks noEditPoints="1"/>
            </p:cNvSpPr>
            <p:nvPr/>
          </p:nvSpPr>
          <p:spPr bwMode="auto">
            <a:xfrm>
              <a:off x="1380142" y="354825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37" name="Freeform 21">
              <a:extLst>
                <a:ext uri="{FF2B5EF4-FFF2-40B4-BE49-F238E27FC236}">
                  <a16:creationId xmlns:a16="http://schemas.microsoft.com/office/drawing/2014/main" id="{69C64597-E945-4DA2-A2B3-A67370CFCA46}"/>
                </a:ext>
              </a:extLst>
            </p:cNvPr>
            <p:cNvSpPr>
              <a:spLocks noEditPoints="1"/>
            </p:cNvSpPr>
            <p:nvPr/>
          </p:nvSpPr>
          <p:spPr bwMode="auto">
            <a:xfrm>
              <a:off x="1299793" y="349177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38" name="Freeform 21">
              <a:extLst>
                <a:ext uri="{FF2B5EF4-FFF2-40B4-BE49-F238E27FC236}">
                  <a16:creationId xmlns:a16="http://schemas.microsoft.com/office/drawing/2014/main" id="{711102B1-BBA0-4CA8-8EED-9D500B831F14}"/>
                </a:ext>
              </a:extLst>
            </p:cNvPr>
            <p:cNvSpPr>
              <a:spLocks noEditPoints="1"/>
            </p:cNvSpPr>
            <p:nvPr/>
          </p:nvSpPr>
          <p:spPr bwMode="auto">
            <a:xfrm>
              <a:off x="1468622" y="339890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40" name="Freeform 21">
              <a:extLst>
                <a:ext uri="{FF2B5EF4-FFF2-40B4-BE49-F238E27FC236}">
                  <a16:creationId xmlns:a16="http://schemas.microsoft.com/office/drawing/2014/main" id="{F70FAF0D-A792-4C22-AADE-C08B8C2B621B}"/>
                </a:ext>
              </a:extLst>
            </p:cNvPr>
            <p:cNvSpPr>
              <a:spLocks noEditPoints="1"/>
            </p:cNvSpPr>
            <p:nvPr/>
          </p:nvSpPr>
          <p:spPr bwMode="auto">
            <a:xfrm>
              <a:off x="1401513" y="3344127"/>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41" name="Freeform 133">
              <a:extLst>
                <a:ext uri="{FF2B5EF4-FFF2-40B4-BE49-F238E27FC236}">
                  <a16:creationId xmlns:a16="http://schemas.microsoft.com/office/drawing/2014/main" id="{86B99381-856E-4AF0-8F9F-D039FF39484E}"/>
                </a:ext>
              </a:extLst>
            </p:cNvPr>
            <p:cNvSpPr>
              <a:spLocks noEditPoints="1"/>
            </p:cNvSpPr>
            <p:nvPr/>
          </p:nvSpPr>
          <p:spPr bwMode="auto">
            <a:xfrm>
              <a:off x="1854674" y="3311064"/>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42" name="Freeform 21">
              <a:extLst>
                <a:ext uri="{FF2B5EF4-FFF2-40B4-BE49-F238E27FC236}">
                  <a16:creationId xmlns:a16="http://schemas.microsoft.com/office/drawing/2014/main" id="{3A96FF33-6C93-4BFA-BAA9-15138B9AA442}"/>
                </a:ext>
              </a:extLst>
            </p:cNvPr>
            <p:cNvSpPr>
              <a:spLocks noEditPoints="1"/>
            </p:cNvSpPr>
            <p:nvPr/>
          </p:nvSpPr>
          <p:spPr bwMode="auto">
            <a:xfrm>
              <a:off x="1776140" y="3204535"/>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43" name="Freeform 135">
              <a:extLst>
                <a:ext uri="{FF2B5EF4-FFF2-40B4-BE49-F238E27FC236}">
                  <a16:creationId xmlns:a16="http://schemas.microsoft.com/office/drawing/2014/main" id="{C1CC2A25-9FF6-4F64-8C94-098AB11A206C}"/>
                </a:ext>
              </a:extLst>
            </p:cNvPr>
            <p:cNvSpPr>
              <a:spLocks noEditPoints="1"/>
            </p:cNvSpPr>
            <p:nvPr/>
          </p:nvSpPr>
          <p:spPr bwMode="auto">
            <a:xfrm>
              <a:off x="1866686" y="321124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44" name="Freeform 21">
              <a:extLst>
                <a:ext uri="{FF2B5EF4-FFF2-40B4-BE49-F238E27FC236}">
                  <a16:creationId xmlns:a16="http://schemas.microsoft.com/office/drawing/2014/main" id="{E763757E-70F4-40FE-8BC7-02299A5041BF}"/>
                </a:ext>
              </a:extLst>
            </p:cNvPr>
            <p:cNvSpPr>
              <a:spLocks noEditPoints="1"/>
            </p:cNvSpPr>
            <p:nvPr/>
          </p:nvSpPr>
          <p:spPr bwMode="auto">
            <a:xfrm>
              <a:off x="1920210" y="294861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45" name="Freeform 21">
              <a:extLst>
                <a:ext uri="{FF2B5EF4-FFF2-40B4-BE49-F238E27FC236}">
                  <a16:creationId xmlns:a16="http://schemas.microsoft.com/office/drawing/2014/main" id="{72DA3E4C-E611-4A66-8642-9F4080C9EF7A}"/>
                </a:ext>
              </a:extLst>
            </p:cNvPr>
            <p:cNvSpPr>
              <a:spLocks noEditPoints="1"/>
            </p:cNvSpPr>
            <p:nvPr/>
          </p:nvSpPr>
          <p:spPr bwMode="auto">
            <a:xfrm>
              <a:off x="1640790" y="270918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46" name="Freeform 21">
              <a:extLst>
                <a:ext uri="{FF2B5EF4-FFF2-40B4-BE49-F238E27FC236}">
                  <a16:creationId xmlns:a16="http://schemas.microsoft.com/office/drawing/2014/main" id="{DAC3A1D4-24FD-4B7E-B349-CA7C11808CA1}"/>
                </a:ext>
              </a:extLst>
            </p:cNvPr>
            <p:cNvSpPr>
              <a:spLocks noEditPoints="1"/>
            </p:cNvSpPr>
            <p:nvPr/>
          </p:nvSpPr>
          <p:spPr bwMode="auto">
            <a:xfrm>
              <a:off x="1990309" y="2813843"/>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47" name="Freeform 21">
              <a:extLst>
                <a:ext uri="{FF2B5EF4-FFF2-40B4-BE49-F238E27FC236}">
                  <a16:creationId xmlns:a16="http://schemas.microsoft.com/office/drawing/2014/main" id="{FCC95431-27E7-42B8-BC26-A34AE422B122}"/>
                </a:ext>
              </a:extLst>
            </p:cNvPr>
            <p:cNvSpPr>
              <a:spLocks noEditPoints="1"/>
            </p:cNvSpPr>
            <p:nvPr/>
          </p:nvSpPr>
          <p:spPr bwMode="auto">
            <a:xfrm>
              <a:off x="1640790" y="303610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48" name="Freeform 21">
              <a:extLst>
                <a:ext uri="{FF2B5EF4-FFF2-40B4-BE49-F238E27FC236}">
                  <a16:creationId xmlns:a16="http://schemas.microsoft.com/office/drawing/2014/main" id="{8202EB50-65EE-4798-8AA5-FF5D8A1FF114}"/>
                </a:ext>
              </a:extLst>
            </p:cNvPr>
            <p:cNvSpPr>
              <a:spLocks noEditPoints="1"/>
            </p:cNvSpPr>
            <p:nvPr/>
          </p:nvSpPr>
          <p:spPr bwMode="auto">
            <a:xfrm>
              <a:off x="1678596" y="3362417"/>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49" name="Freeform 21">
              <a:extLst>
                <a:ext uri="{FF2B5EF4-FFF2-40B4-BE49-F238E27FC236}">
                  <a16:creationId xmlns:a16="http://schemas.microsoft.com/office/drawing/2014/main" id="{FE7D97C6-1358-4344-83AE-C8B332295969}"/>
                </a:ext>
              </a:extLst>
            </p:cNvPr>
            <p:cNvSpPr>
              <a:spLocks noEditPoints="1"/>
            </p:cNvSpPr>
            <p:nvPr/>
          </p:nvSpPr>
          <p:spPr bwMode="auto">
            <a:xfrm>
              <a:off x="1570342" y="3242407"/>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50" name="Freeform 21">
              <a:extLst>
                <a:ext uri="{FF2B5EF4-FFF2-40B4-BE49-F238E27FC236}">
                  <a16:creationId xmlns:a16="http://schemas.microsoft.com/office/drawing/2014/main" id="{B4EC90F2-3FA9-41B8-B139-09C6AC4D43BD}"/>
                </a:ext>
              </a:extLst>
            </p:cNvPr>
            <p:cNvSpPr>
              <a:spLocks noEditPoints="1"/>
            </p:cNvSpPr>
            <p:nvPr/>
          </p:nvSpPr>
          <p:spPr bwMode="auto">
            <a:xfrm>
              <a:off x="1654623" y="3236583"/>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51" name="Freeform 21">
              <a:extLst>
                <a:ext uri="{FF2B5EF4-FFF2-40B4-BE49-F238E27FC236}">
                  <a16:creationId xmlns:a16="http://schemas.microsoft.com/office/drawing/2014/main" id="{A1939C03-63EA-4B08-892B-47A8951842C1}"/>
                </a:ext>
              </a:extLst>
            </p:cNvPr>
            <p:cNvSpPr>
              <a:spLocks noEditPoints="1"/>
            </p:cNvSpPr>
            <p:nvPr/>
          </p:nvSpPr>
          <p:spPr bwMode="auto">
            <a:xfrm>
              <a:off x="1203761" y="2565749"/>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52" name="Freeform 21">
              <a:extLst>
                <a:ext uri="{FF2B5EF4-FFF2-40B4-BE49-F238E27FC236}">
                  <a16:creationId xmlns:a16="http://schemas.microsoft.com/office/drawing/2014/main" id="{93C710FB-764D-4FB4-9949-4597C1AC1743}"/>
                </a:ext>
              </a:extLst>
            </p:cNvPr>
            <p:cNvSpPr>
              <a:spLocks noEditPoints="1"/>
            </p:cNvSpPr>
            <p:nvPr/>
          </p:nvSpPr>
          <p:spPr bwMode="auto">
            <a:xfrm>
              <a:off x="1198073" y="2644849"/>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53" name="Freeform 21">
              <a:extLst>
                <a:ext uri="{FF2B5EF4-FFF2-40B4-BE49-F238E27FC236}">
                  <a16:creationId xmlns:a16="http://schemas.microsoft.com/office/drawing/2014/main" id="{3938B258-E28A-466F-9E40-27CE0B4BE390}"/>
                </a:ext>
              </a:extLst>
            </p:cNvPr>
            <p:cNvSpPr>
              <a:spLocks noEditPoints="1"/>
            </p:cNvSpPr>
            <p:nvPr/>
          </p:nvSpPr>
          <p:spPr bwMode="auto">
            <a:xfrm>
              <a:off x="1331340" y="265413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54" name="Freeform 21">
              <a:extLst>
                <a:ext uri="{FF2B5EF4-FFF2-40B4-BE49-F238E27FC236}">
                  <a16:creationId xmlns:a16="http://schemas.microsoft.com/office/drawing/2014/main" id="{98DD3CB5-194C-4B0E-A9E3-EEF375706A3D}"/>
                </a:ext>
              </a:extLst>
            </p:cNvPr>
            <p:cNvSpPr>
              <a:spLocks noEditPoints="1"/>
            </p:cNvSpPr>
            <p:nvPr/>
          </p:nvSpPr>
          <p:spPr bwMode="auto">
            <a:xfrm>
              <a:off x="1299793" y="2791587"/>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55" name="Freeform 21">
              <a:extLst>
                <a:ext uri="{FF2B5EF4-FFF2-40B4-BE49-F238E27FC236}">
                  <a16:creationId xmlns:a16="http://schemas.microsoft.com/office/drawing/2014/main" id="{B5BDD1F7-8543-4C41-AFCC-ACCC8D06D0B8}"/>
                </a:ext>
              </a:extLst>
            </p:cNvPr>
            <p:cNvSpPr>
              <a:spLocks noEditPoints="1"/>
            </p:cNvSpPr>
            <p:nvPr/>
          </p:nvSpPr>
          <p:spPr bwMode="auto">
            <a:xfrm>
              <a:off x="1764657" y="2865127"/>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56" name="Freeform 21">
              <a:extLst>
                <a:ext uri="{FF2B5EF4-FFF2-40B4-BE49-F238E27FC236}">
                  <a16:creationId xmlns:a16="http://schemas.microsoft.com/office/drawing/2014/main" id="{C9D4E558-08F6-4681-938B-B8B76E26FA55}"/>
                </a:ext>
              </a:extLst>
            </p:cNvPr>
            <p:cNvSpPr>
              <a:spLocks noEditPoints="1"/>
            </p:cNvSpPr>
            <p:nvPr/>
          </p:nvSpPr>
          <p:spPr bwMode="auto">
            <a:xfrm>
              <a:off x="1319413" y="289775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57" name="Freeform 21">
              <a:extLst>
                <a:ext uri="{FF2B5EF4-FFF2-40B4-BE49-F238E27FC236}">
                  <a16:creationId xmlns:a16="http://schemas.microsoft.com/office/drawing/2014/main" id="{1E38673B-303B-4DC8-B20B-A7E67563BF96}"/>
                </a:ext>
              </a:extLst>
            </p:cNvPr>
            <p:cNvSpPr>
              <a:spLocks noEditPoints="1"/>
            </p:cNvSpPr>
            <p:nvPr/>
          </p:nvSpPr>
          <p:spPr bwMode="auto">
            <a:xfrm>
              <a:off x="1540311" y="2523713"/>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58" name="Freeform 21">
              <a:extLst>
                <a:ext uri="{FF2B5EF4-FFF2-40B4-BE49-F238E27FC236}">
                  <a16:creationId xmlns:a16="http://schemas.microsoft.com/office/drawing/2014/main" id="{792B4833-D3FA-484E-90A9-1371737025A1}"/>
                </a:ext>
              </a:extLst>
            </p:cNvPr>
            <p:cNvSpPr>
              <a:spLocks noEditPoints="1"/>
            </p:cNvSpPr>
            <p:nvPr/>
          </p:nvSpPr>
          <p:spPr bwMode="auto">
            <a:xfrm>
              <a:off x="1640790" y="2464029"/>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59" name="Freeform 21">
              <a:extLst>
                <a:ext uri="{FF2B5EF4-FFF2-40B4-BE49-F238E27FC236}">
                  <a16:creationId xmlns:a16="http://schemas.microsoft.com/office/drawing/2014/main" id="{F77FB39F-804D-4D64-AF55-50E0C67A5C1E}"/>
                </a:ext>
              </a:extLst>
            </p:cNvPr>
            <p:cNvSpPr>
              <a:spLocks noEditPoints="1"/>
            </p:cNvSpPr>
            <p:nvPr/>
          </p:nvSpPr>
          <p:spPr bwMode="auto">
            <a:xfrm>
              <a:off x="1553374" y="2427835"/>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60" name="Freeform 21">
              <a:extLst>
                <a:ext uri="{FF2B5EF4-FFF2-40B4-BE49-F238E27FC236}">
                  <a16:creationId xmlns:a16="http://schemas.microsoft.com/office/drawing/2014/main" id="{C1B1DAC3-7011-411D-AB27-E9C4A4136581}"/>
                </a:ext>
              </a:extLst>
            </p:cNvPr>
            <p:cNvSpPr>
              <a:spLocks noEditPoints="1"/>
            </p:cNvSpPr>
            <p:nvPr/>
          </p:nvSpPr>
          <p:spPr bwMode="auto">
            <a:xfrm>
              <a:off x="1463206" y="2852544"/>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61" name="Freeform 21">
              <a:extLst>
                <a:ext uri="{FF2B5EF4-FFF2-40B4-BE49-F238E27FC236}">
                  <a16:creationId xmlns:a16="http://schemas.microsoft.com/office/drawing/2014/main" id="{0779C548-215A-44F1-83A9-07521E36E154}"/>
                </a:ext>
              </a:extLst>
            </p:cNvPr>
            <p:cNvSpPr>
              <a:spLocks noEditPoints="1"/>
            </p:cNvSpPr>
            <p:nvPr/>
          </p:nvSpPr>
          <p:spPr bwMode="auto">
            <a:xfrm>
              <a:off x="2025642" y="4289848"/>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62" name="Freeform 21">
              <a:extLst>
                <a:ext uri="{FF2B5EF4-FFF2-40B4-BE49-F238E27FC236}">
                  <a16:creationId xmlns:a16="http://schemas.microsoft.com/office/drawing/2014/main" id="{32644A68-5C54-42BB-BD5E-FFF492A0DD3D}"/>
                </a:ext>
              </a:extLst>
            </p:cNvPr>
            <p:cNvSpPr>
              <a:spLocks noEditPoints="1"/>
            </p:cNvSpPr>
            <p:nvPr/>
          </p:nvSpPr>
          <p:spPr bwMode="auto">
            <a:xfrm>
              <a:off x="1877783" y="4307588"/>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63" name="Freeform 21">
              <a:extLst>
                <a:ext uri="{FF2B5EF4-FFF2-40B4-BE49-F238E27FC236}">
                  <a16:creationId xmlns:a16="http://schemas.microsoft.com/office/drawing/2014/main" id="{FF0683BD-B968-404D-8D8C-F56BCE4CACC7}"/>
                </a:ext>
              </a:extLst>
            </p:cNvPr>
            <p:cNvSpPr>
              <a:spLocks noEditPoints="1"/>
            </p:cNvSpPr>
            <p:nvPr/>
          </p:nvSpPr>
          <p:spPr bwMode="auto">
            <a:xfrm>
              <a:off x="2020925" y="436903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64" name="Freeform 21">
              <a:extLst>
                <a:ext uri="{FF2B5EF4-FFF2-40B4-BE49-F238E27FC236}">
                  <a16:creationId xmlns:a16="http://schemas.microsoft.com/office/drawing/2014/main" id="{7D8B03EB-8250-4D94-B63F-225600419F89}"/>
                </a:ext>
              </a:extLst>
            </p:cNvPr>
            <p:cNvSpPr>
              <a:spLocks noEditPoints="1"/>
            </p:cNvSpPr>
            <p:nvPr/>
          </p:nvSpPr>
          <p:spPr bwMode="auto">
            <a:xfrm>
              <a:off x="1940094" y="441159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65" name="Freeform 21">
              <a:extLst>
                <a:ext uri="{FF2B5EF4-FFF2-40B4-BE49-F238E27FC236}">
                  <a16:creationId xmlns:a16="http://schemas.microsoft.com/office/drawing/2014/main" id="{A84BFD73-7DB2-4A94-88EB-D55F5B0394F7}"/>
                </a:ext>
              </a:extLst>
            </p:cNvPr>
            <p:cNvSpPr>
              <a:spLocks noEditPoints="1"/>
            </p:cNvSpPr>
            <p:nvPr/>
          </p:nvSpPr>
          <p:spPr bwMode="auto">
            <a:xfrm>
              <a:off x="1974244" y="4142823"/>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66" name="Freeform 21">
              <a:extLst>
                <a:ext uri="{FF2B5EF4-FFF2-40B4-BE49-F238E27FC236}">
                  <a16:creationId xmlns:a16="http://schemas.microsoft.com/office/drawing/2014/main" id="{E3D0DB62-E7B8-4C87-B3F9-8D031D1518FA}"/>
                </a:ext>
              </a:extLst>
            </p:cNvPr>
            <p:cNvSpPr>
              <a:spLocks noEditPoints="1"/>
            </p:cNvSpPr>
            <p:nvPr/>
          </p:nvSpPr>
          <p:spPr bwMode="auto">
            <a:xfrm>
              <a:off x="1647748" y="4304659"/>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67" name="Freeform 21">
              <a:extLst>
                <a:ext uri="{FF2B5EF4-FFF2-40B4-BE49-F238E27FC236}">
                  <a16:creationId xmlns:a16="http://schemas.microsoft.com/office/drawing/2014/main" id="{9187BED8-F752-4C91-8765-4AB6866A657B}"/>
                </a:ext>
              </a:extLst>
            </p:cNvPr>
            <p:cNvSpPr>
              <a:spLocks noEditPoints="1"/>
            </p:cNvSpPr>
            <p:nvPr/>
          </p:nvSpPr>
          <p:spPr bwMode="auto">
            <a:xfrm>
              <a:off x="1703414" y="4434848"/>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68" name="Freeform 21">
              <a:extLst>
                <a:ext uri="{FF2B5EF4-FFF2-40B4-BE49-F238E27FC236}">
                  <a16:creationId xmlns:a16="http://schemas.microsoft.com/office/drawing/2014/main" id="{670B99EA-C932-4584-BCBE-82AFA67D9FE6}"/>
                </a:ext>
              </a:extLst>
            </p:cNvPr>
            <p:cNvSpPr>
              <a:spLocks noEditPoints="1"/>
            </p:cNvSpPr>
            <p:nvPr/>
          </p:nvSpPr>
          <p:spPr bwMode="auto">
            <a:xfrm>
              <a:off x="1734852" y="4571334"/>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69" name="Freeform 21">
              <a:extLst>
                <a:ext uri="{FF2B5EF4-FFF2-40B4-BE49-F238E27FC236}">
                  <a16:creationId xmlns:a16="http://schemas.microsoft.com/office/drawing/2014/main" id="{5E2C109C-24AB-47CF-9A74-1EF685EEC058}"/>
                </a:ext>
              </a:extLst>
            </p:cNvPr>
            <p:cNvSpPr>
              <a:spLocks noEditPoints="1"/>
            </p:cNvSpPr>
            <p:nvPr/>
          </p:nvSpPr>
          <p:spPr bwMode="auto">
            <a:xfrm>
              <a:off x="2282589" y="3957189"/>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70" name="Freeform 21">
              <a:extLst>
                <a:ext uri="{FF2B5EF4-FFF2-40B4-BE49-F238E27FC236}">
                  <a16:creationId xmlns:a16="http://schemas.microsoft.com/office/drawing/2014/main" id="{FEA27649-838B-4B50-8813-9FEB299665E0}"/>
                </a:ext>
              </a:extLst>
            </p:cNvPr>
            <p:cNvSpPr>
              <a:spLocks noEditPoints="1"/>
            </p:cNvSpPr>
            <p:nvPr/>
          </p:nvSpPr>
          <p:spPr bwMode="auto">
            <a:xfrm>
              <a:off x="2349987" y="403185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71" name="Freeform 21">
              <a:extLst>
                <a:ext uri="{FF2B5EF4-FFF2-40B4-BE49-F238E27FC236}">
                  <a16:creationId xmlns:a16="http://schemas.microsoft.com/office/drawing/2014/main" id="{1537BD21-0CBC-4E07-87D5-CDDBDBAB5F5A}"/>
                </a:ext>
              </a:extLst>
            </p:cNvPr>
            <p:cNvSpPr>
              <a:spLocks noEditPoints="1"/>
            </p:cNvSpPr>
            <p:nvPr/>
          </p:nvSpPr>
          <p:spPr bwMode="auto">
            <a:xfrm>
              <a:off x="2451707" y="4424065"/>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72" name="Freeform 21">
              <a:extLst>
                <a:ext uri="{FF2B5EF4-FFF2-40B4-BE49-F238E27FC236}">
                  <a16:creationId xmlns:a16="http://schemas.microsoft.com/office/drawing/2014/main" id="{78BDE95B-C854-476B-8CE9-BAC9932E489C}"/>
                </a:ext>
              </a:extLst>
            </p:cNvPr>
            <p:cNvSpPr>
              <a:spLocks noEditPoints="1"/>
            </p:cNvSpPr>
            <p:nvPr/>
          </p:nvSpPr>
          <p:spPr bwMode="auto">
            <a:xfrm>
              <a:off x="2353600" y="4525785"/>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73" name="Freeform 21">
              <a:extLst>
                <a:ext uri="{FF2B5EF4-FFF2-40B4-BE49-F238E27FC236}">
                  <a16:creationId xmlns:a16="http://schemas.microsoft.com/office/drawing/2014/main" id="{833E411D-1577-4BCC-9BA3-705DB0F70745}"/>
                </a:ext>
              </a:extLst>
            </p:cNvPr>
            <p:cNvSpPr>
              <a:spLocks noEditPoints="1"/>
            </p:cNvSpPr>
            <p:nvPr/>
          </p:nvSpPr>
          <p:spPr bwMode="auto">
            <a:xfrm>
              <a:off x="2234489" y="4181492"/>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74" name="Freeform 21">
              <a:extLst>
                <a:ext uri="{FF2B5EF4-FFF2-40B4-BE49-F238E27FC236}">
                  <a16:creationId xmlns:a16="http://schemas.microsoft.com/office/drawing/2014/main" id="{4A3C4B6D-0AF3-4DBD-80B9-FE093706FD04}"/>
                </a:ext>
              </a:extLst>
            </p:cNvPr>
            <p:cNvSpPr>
              <a:spLocks noEditPoints="1"/>
            </p:cNvSpPr>
            <p:nvPr/>
          </p:nvSpPr>
          <p:spPr bwMode="auto">
            <a:xfrm>
              <a:off x="2665050" y="4680564"/>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75" name="Freeform 21">
              <a:extLst>
                <a:ext uri="{FF2B5EF4-FFF2-40B4-BE49-F238E27FC236}">
                  <a16:creationId xmlns:a16="http://schemas.microsoft.com/office/drawing/2014/main" id="{2E396829-F8D3-4C54-B083-040CA09F8863}"/>
                </a:ext>
              </a:extLst>
            </p:cNvPr>
            <p:cNvSpPr>
              <a:spLocks noEditPoints="1"/>
            </p:cNvSpPr>
            <p:nvPr/>
          </p:nvSpPr>
          <p:spPr bwMode="auto">
            <a:xfrm>
              <a:off x="2545939" y="433627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76" name="Freeform 21">
              <a:extLst>
                <a:ext uri="{FF2B5EF4-FFF2-40B4-BE49-F238E27FC236}">
                  <a16:creationId xmlns:a16="http://schemas.microsoft.com/office/drawing/2014/main" id="{A4F55A15-7283-485F-9487-52DC540EA7E9}"/>
                </a:ext>
              </a:extLst>
            </p:cNvPr>
            <p:cNvSpPr>
              <a:spLocks noEditPoints="1"/>
            </p:cNvSpPr>
            <p:nvPr/>
          </p:nvSpPr>
          <p:spPr bwMode="auto">
            <a:xfrm>
              <a:off x="2277340" y="497337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77" name="Freeform 21">
              <a:extLst>
                <a:ext uri="{FF2B5EF4-FFF2-40B4-BE49-F238E27FC236}">
                  <a16:creationId xmlns:a16="http://schemas.microsoft.com/office/drawing/2014/main" id="{E16E7C69-B421-4A07-B4D4-6AADDCF432E5}"/>
                </a:ext>
              </a:extLst>
            </p:cNvPr>
            <p:cNvSpPr>
              <a:spLocks noEditPoints="1"/>
            </p:cNvSpPr>
            <p:nvPr/>
          </p:nvSpPr>
          <p:spPr bwMode="auto">
            <a:xfrm>
              <a:off x="2122645" y="492741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78" name="Freeform 21">
              <a:extLst>
                <a:ext uri="{FF2B5EF4-FFF2-40B4-BE49-F238E27FC236}">
                  <a16:creationId xmlns:a16="http://schemas.microsoft.com/office/drawing/2014/main" id="{260B4AA7-EDB6-46DC-B3BC-32D2BDA19ECB}"/>
                </a:ext>
              </a:extLst>
            </p:cNvPr>
            <p:cNvSpPr>
              <a:spLocks noEditPoints="1"/>
            </p:cNvSpPr>
            <p:nvPr/>
          </p:nvSpPr>
          <p:spPr bwMode="auto">
            <a:xfrm>
              <a:off x="1581089" y="4820784"/>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79" name="Freeform 21">
              <a:extLst>
                <a:ext uri="{FF2B5EF4-FFF2-40B4-BE49-F238E27FC236}">
                  <a16:creationId xmlns:a16="http://schemas.microsoft.com/office/drawing/2014/main" id="{0814199D-B6F2-416B-9437-D33EB736D7F3}"/>
                </a:ext>
              </a:extLst>
            </p:cNvPr>
            <p:cNvSpPr>
              <a:spLocks noEditPoints="1"/>
            </p:cNvSpPr>
            <p:nvPr/>
          </p:nvSpPr>
          <p:spPr bwMode="auto">
            <a:xfrm>
              <a:off x="1643482" y="4694483"/>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80" name="Freeform 21">
              <a:extLst>
                <a:ext uri="{FF2B5EF4-FFF2-40B4-BE49-F238E27FC236}">
                  <a16:creationId xmlns:a16="http://schemas.microsoft.com/office/drawing/2014/main" id="{0DC8DD7E-1932-4CF1-87DE-3BB048F0BC59}"/>
                </a:ext>
              </a:extLst>
            </p:cNvPr>
            <p:cNvSpPr>
              <a:spLocks noEditPoints="1"/>
            </p:cNvSpPr>
            <p:nvPr/>
          </p:nvSpPr>
          <p:spPr bwMode="auto">
            <a:xfrm>
              <a:off x="1519482" y="5294367"/>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81" name="Freeform 21">
              <a:extLst>
                <a:ext uri="{FF2B5EF4-FFF2-40B4-BE49-F238E27FC236}">
                  <a16:creationId xmlns:a16="http://schemas.microsoft.com/office/drawing/2014/main" id="{2AD6609A-160B-4BF5-B558-2BDBC3520BA6}"/>
                </a:ext>
              </a:extLst>
            </p:cNvPr>
            <p:cNvSpPr>
              <a:spLocks noEditPoints="1"/>
            </p:cNvSpPr>
            <p:nvPr/>
          </p:nvSpPr>
          <p:spPr bwMode="auto">
            <a:xfrm>
              <a:off x="2567015" y="5134998"/>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82" name="Freeform 21">
              <a:extLst>
                <a:ext uri="{FF2B5EF4-FFF2-40B4-BE49-F238E27FC236}">
                  <a16:creationId xmlns:a16="http://schemas.microsoft.com/office/drawing/2014/main" id="{B4C8D062-C779-4169-BA4F-8225209E47C2}"/>
                </a:ext>
              </a:extLst>
            </p:cNvPr>
            <p:cNvSpPr>
              <a:spLocks noEditPoints="1"/>
            </p:cNvSpPr>
            <p:nvPr/>
          </p:nvSpPr>
          <p:spPr bwMode="auto">
            <a:xfrm>
              <a:off x="2357020" y="5081207"/>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83" name="Freeform 21">
              <a:extLst>
                <a:ext uri="{FF2B5EF4-FFF2-40B4-BE49-F238E27FC236}">
                  <a16:creationId xmlns:a16="http://schemas.microsoft.com/office/drawing/2014/main" id="{9779EEE5-6AD6-4D0A-91F2-901B9AF359DB}"/>
                </a:ext>
              </a:extLst>
            </p:cNvPr>
            <p:cNvSpPr>
              <a:spLocks noEditPoints="1"/>
            </p:cNvSpPr>
            <p:nvPr/>
          </p:nvSpPr>
          <p:spPr bwMode="auto">
            <a:xfrm>
              <a:off x="2512553" y="4995135"/>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84" name="Freeform 21">
              <a:extLst>
                <a:ext uri="{FF2B5EF4-FFF2-40B4-BE49-F238E27FC236}">
                  <a16:creationId xmlns:a16="http://schemas.microsoft.com/office/drawing/2014/main" id="{34A35E39-659A-4EDC-AF1A-A1AFEABD6934}"/>
                </a:ext>
              </a:extLst>
            </p:cNvPr>
            <p:cNvSpPr>
              <a:spLocks noEditPoints="1"/>
            </p:cNvSpPr>
            <p:nvPr/>
          </p:nvSpPr>
          <p:spPr bwMode="auto">
            <a:xfrm>
              <a:off x="2596799" y="4752525"/>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85" name="Freeform 21">
              <a:extLst>
                <a:ext uri="{FF2B5EF4-FFF2-40B4-BE49-F238E27FC236}">
                  <a16:creationId xmlns:a16="http://schemas.microsoft.com/office/drawing/2014/main" id="{CD5373D5-25ED-422A-8EFC-5333C21AB9E8}"/>
                </a:ext>
              </a:extLst>
            </p:cNvPr>
            <p:cNvSpPr>
              <a:spLocks noEditPoints="1"/>
            </p:cNvSpPr>
            <p:nvPr/>
          </p:nvSpPr>
          <p:spPr bwMode="auto">
            <a:xfrm>
              <a:off x="2782588" y="4664118"/>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86" name="Freeform 21">
              <a:extLst>
                <a:ext uri="{FF2B5EF4-FFF2-40B4-BE49-F238E27FC236}">
                  <a16:creationId xmlns:a16="http://schemas.microsoft.com/office/drawing/2014/main" id="{D6E9C051-BCC7-45AD-9472-217EBE1A92BD}"/>
                </a:ext>
              </a:extLst>
            </p:cNvPr>
            <p:cNvSpPr>
              <a:spLocks noEditPoints="1"/>
            </p:cNvSpPr>
            <p:nvPr/>
          </p:nvSpPr>
          <p:spPr bwMode="auto">
            <a:xfrm>
              <a:off x="2696580" y="4782284"/>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87" name="Freeform 21">
              <a:extLst>
                <a:ext uri="{FF2B5EF4-FFF2-40B4-BE49-F238E27FC236}">
                  <a16:creationId xmlns:a16="http://schemas.microsoft.com/office/drawing/2014/main" id="{AED08FDE-83AD-482D-BAF9-FE4FA9255888}"/>
                </a:ext>
              </a:extLst>
            </p:cNvPr>
            <p:cNvSpPr>
              <a:spLocks noEditPoints="1"/>
            </p:cNvSpPr>
            <p:nvPr/>
          </p:nvSpPr>
          <p:spPr bwMode="auto">
            <a:xfrm>
              <a:off x="1418796" y="5301972"/>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88" name="Freeform 21">
              <a:extLst>
                <a:ext uri="{FF2B5EF4-FFF2-40B4-BE49-F238E27FC236}">
                  <a16:creationId xmlns:a16="http://schemas.microsoft.com/office/drawing/2014/main" id="{73327FF7-2518-4040-8A31-DA46D38B3566}"/>
                </a:ext>
              </a:extLst>
            </p:cNvPr>
            <p:cNvSpPr>
              <a:spLocks noEditPoints="1"/>
            </p:cNvSpPr>
            <p:nvPr/>
          </p:nvSpPr>
          <p:spPr bwMode="auto">
            <a:xfrm>
              <a:off x="1540311" y="5250400"/>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89" name="Freeform 21">
              <a:extLst>
                <a:ext uri="{FF2B5EF4-FFF2-40B4-BE49-F238E27FC236}">
                  <a16:creationId xmlns:a16="http://schemas.microsoft.com/office/drawing/2014/main" id="{B43615BD-5D13-4432-92A7-9072AD6378B8}"/>
                </a:ext>
              </a:extLst>
            </p:cNvPr>
            <p:cNvSpPr>
              <a:spLocks noEditPoints="1"/>
            </p:cNvSpPr>
            <p:nvPr/>
          </p:nvSpPr>
          <p:spPr bwMode="auto">
            <a:xfrm>
              <a:off x="1592743" y="5325012"/>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90" name="Freeform 21">
              <a:extLst>
                <a:ext uri="{FF2B5EF4-FFF2-40B4-BE49-F238E27FC236}">
                  <a16:creationId xmlns:a16="http://schemas.microsoft.com/office/drawing/2014/main" id="{4A0EBBE7-B4B9-45C3-BFA1-670F4AA0F90B}"/>
                </a:ext>
              </a:extLst>
            </p:cNvPr>
            <p:cNvSpPr>
              <a:spLocks noEditPoints="1"/>
            </p:cNvSpPr>
            <p:nvPr/>
          </p:nvSpPr>
          <p:spPr bwMode="auto">
            <a:xfrm>
              <a:off x="1514803" y="5393935"/>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91" name="Freeform 21">
              <a:extLst>
                <a:ext uri="{FF2B5EF4-FFF2-40B4-BE49-F238E27FC236}">
                  <a16:creationId xmlns:a16="http://schemas.microsoft.com/office/drawing/2014/main" id="{487BB0E8-9FEE-4D4F-8633-5FC9C4B9B5A6}"/>
                </a:ext>
              </a:extLst>
            </p:cNvPr>
            <p:cNvSpPr>
              <a:spLocks noEditPoints="1"/>
            </p:cNvSpPr>
            <p:nvPr/>
          </p:nvSpPr>
          <p:spPr bwMode="auto">
            <a:xfrm>
              <a:off x="1728365" y="526519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92" name="Freeform 21">
              <a:extLst>
                <a:ext uri="{FF2B5EF4-FFF2-40B4-BE49-F238E27FC236}">
                  <a16:creationId xmlns:a16="http://schemas.microsoft.com/office/drawing/2014/main" id="{25A5324E-713C-40CC-8D7D-106EF335B547}"/>
                </a:ext>
              </a:extLst>
            </p:cNvPr>
            <p:cNvSpPr>
              <a:spLocks noEditPoints="1"/>
            </p:cNvSpPr>
            <p:nvPr/>
          </p:nvSpPr>
          <p:spPr bwMode="auto">
            <a:xfrm>
              <a:off x="1713781" y="5225353"/>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93" name="Freeform 21">
              <a:extLst>
                <a:ext uri="{FF2B5EF4-FFF2-40B4-BE49-F238E27FC236}">
                  <a16:creationId xmlns:a16="http://schemas.microsoft.com/office/drawing/2014/main" id="{22939CC3-875B-40CC-8565-3B01D621B0C7}"/>
                </a:ext>
              </a:extLst>
            </p:cNvPr>
            <p:cNvSpPr>
              <a:spLocks noEditPoints="1"/>
            </p:cNvSpPr>
            <p:nvPr/>
          </p:nvSpPr>
          <p:spPr bwMode="auto">
            <a:xfrm>
              <a:off x="1836572" y="4967168"/>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94" name="Freeform 21">
              <a:extLst>
                <a:ext uri="{FF2B5EF4-FFF2-40B4-BE49-F238E27FC236}">
                  <a16:creationId xmlns:a16="http://schemas.microsoft.com/office/drawing/2014/main" id="{AC1B40D0-00F4-42C4-BC07-FB05E0DACFEB}"/>
                </a:ext>
              </a:extLst>
            </p:cNvPr>
            <p:cNvSpPr>
              <a:spLocks noEditPoints="1"/>
            </p:cNvSpPr>
            <p:nvPr/>
          </p:nvSpPr>
          <p:spPr bwMode="auto">
            <a:xfrm>
              <a:off x="1828941" y="489249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95" name="Freeform 21">
              <a:extLst>
                <a:ext uri="{FF2B5EF4-FFF2-40B4-BE49-F238E27FC236}">
                  <a16:creationId xmlns:a16="http://schemas.microsoft.com/office/drawing/2014/main" id="{35BC2228-BAA7-4214-90CB-D1C38BC177AF}"/>
                </a:ext>
              </a:extLst>
            </p:cNvPr>
            <p:cNvSpPr>
              <a:spLocks noEditPoints="1"/>
            </p:cNvSpPr>
            <p:nvPr/>
          </p:nvSpPr>
          <p:spPr bwMode="auto">
            <a:xfrm>
              <a:off x="1713781" y="4983194"/>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96" name="Freeform 21">
              <a:extLst>
                <a:ext uri="{FF2B5EF4-FFF2-40B4-BE49-F238E27FC236}">
                  <a16:creationId xmlns:a16="http://schemas.microsoft.com/office/drawing/2014/main" id="{68A17EE9-25D4-4313-A100-03B9C266CDB2}"/>
                </a:ext>
              </a:extLst>
            </p:cNvPr>
            <p:cNvSpPr>
              <a:spLocks noEditPoints="1"/>
            </p:cNvSpPr>
            <p:nvPr/>
          </p:nvSpPr>
          <p:spPr bwMode="auto">
            <a:xfrm>
              <a:off x="2159424" y="3775499"/>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97" name="Freeform 21">
              <a:extLst>
                <a:ext uri="{FF2B5EF4-FFF2-40B4-BE49-F238E27FC236}">
                  <a16:creationId xmlns:a16="http://schemas.microsoft.com/office/drawing/2014/main" id="{C0C8A94E-4A5C-4F1A-8FB6-D782478701FD}"/>
                </a:ext>
              </a:extLst>
            </p:cNvPr>
            <p:cNvSpPr>
              <a:spLocks noEditPoints="1"/>
            </p:cNvSpPr>
            <p:nvPr/>
          </p:nvSpPr>
          <p:spPr bwMode="auto">
            <a:xfrm>
              <a:off x="2159424" y="3852655"/>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98" name="Freeform 21">
              <a:extLst>
                <a:ext uri="{FF2B5EF4-FFF2-40B4-BE49-F238E27FC236}">
                  <a16:creationId xmlns:a16="http://schemas.microsoft.com/office/drawing/2014/main" id="{8EE510F7-758F-4283-B5D5-A1E055B3B0C8}"/>
                </a:ext>
              </a:extLst>
            </p:cNvPr>
            <p:cNvSpPr>
              <a:spLocks noEditPoints="1"/>
            </p:cNvSpPr>
            <p:nvPr/>
          </p:nvSpPr>
          <p:spPr bwMode="auto">
            <a:xfrm>
              <a:off x="1908989" y="4044325"/>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99" name="Freeform 21">
              <a:extLst>
                <a:ext uri="{FF2B5EF4-FFF2-40B4-BE49-F238E27FC236}">
                  <a16:creationId xmlns:a16="http://schemas.microsoft.com/office/drawing/2014/main" id="{7AFD5732-D271-47BA-971C-C4622DBF895D}"/>
                </a:ext>
              </a:extLst>
            </p:cNvPr>
            <p:cNvSpPr>
              <a:spLocks noEditPoints="1"/>
            </p:cNvSpPr>
            <p:nvPr/>
          </p:nvSpPr>
          <p:spPr bwMode="auto">
            <a:xfrm>
              <a:off x="2220439" y="4199104"/>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00" name="Freeform 21">
              <a:extLst>
                <a:ext uri="{FF2B5EF4-FFF2-40B4-BE49-F238E27FC236}">
                  <a16:creationId xmlns:a16="http://schemas.microsoft.com/office/drawing/2014/main" id="{61368347-51AB-4EB9-8F30-BA93EE789029}"/>
                </a:ext>
              </a:extLst>
            </p:cNvPr>
            <p:cNvSpPr>
              <a:spLocks noEditPoints="1"/>
            </p:cNvSpPr>
            <p:nvPr/>
          </p:nvSpPr>
          <p:spPr bwMode="auto">
            <a:xfrm>
              <a:off x="1872524" y="464096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01" name="Freeform 21">
              <a:extLst>
                <a:ext uri="{FF2B5EF4-FFF2-40B4-BE49-F238E27FC236}">
                  <a16:creationId xmlns:a16="http://schemas.microsoft.com/office/drawing/2014/main" id="{577C1C21-48B5-49D7-B264-09F90653542C}"/>
                </a:ext>
              </a:extLst>
            </p:cNvPr>
            <p:cNvSpPr>
              <a:spLocks noEditPoints="1"/>
            </p:cNvSpPr>
            <p:nvPr/>
          </p:nvSpPr>
          <p:spPr bwMode="auto">
            <a:xfrm>
              <a:off x="2152188" y="4271065"/>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02" name="Freeform 21">
              <a:extLst>
                <a:ext uri="{FF2B5EF4-FFF2-40B4-BE49-F238E27FC236}">
                  <a16:creationId xmlns:a16="http://schemas.microsoft.com/office/drawing/2014/main" id="{8DC60481-0AFD-4643-A187-FAC79D96D030}"/>
                </a:ext>
              </a:extLst>
            </p:cNvPr>
            <p:cNvSpPr>
              <a:spLocks noEditPoints="1"/>
            </p:cNvSpPr>
            <p:nvPr/>
          </p:nvSpPr>
          <p:spPr bwMode="auto">
            <a:xfrm>
              <a:off x="2313787" y="4339324"/>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03" name="Freeform 21">
              <a:extLst>
                <a:ext uri="{FF2B5EF4-FFF2-40B4-BE49-F238E27FC236}">
                  <a16:creationId xmlns:a16="http://schemas.microsoft.com/office/drawing/2014/main" id="{9822A258-0626-4741-BD63-A5B6C66BA148}"/>
                </a:ext>
              </a:extLst>
            </p:cNvPr>
            <p:cNvSpPr>
              <a:spLocks noEditPoints="1"/>
            </p:cNvSpPr>
            <p:nvPr/>
          </p:nvSpPr>
          <p:spPr bwMode="auto">
            <a:xfrm>
              <a:off x="2251969" y="4300824"/>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04" name="Freeform 21">
              <a:extLst>
                <a:ext uri="{FF2B5EF4-FFF2-40B4-BE49-F238E27FC236}">
                  <a16:creationId xmlns:a16="http://schemas.microsoft.com/office/drawing/2014/main" id="{0566EFF3-03C2-4B05-8DCE-42C597E494AD}"/>
                </a:ext>
              </a:extLst>
            </p:cNvPr>
            <p:cNvSpPr>
              <a:spLocks noEditPoints="1"/>
            </p:cNvSpPr>
            <p:nvPr/>
          </p:nvSpPr>
          <p:spPr bwMode="auto">
            <a:xfrm>
              <a:off x="1185390" y="2455942"/>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05" name="Freeform 21">
              <a:extLst>
                <a:ext uri="{FF2B5EF4-FFF2-40B4-BE49-F238E27FC236}">
                  <a16:creationId xmlns:a16="http://schemas.microsoft.com/office/drawing/2014/main" id="{2229FCCB-2F50-42AC-ABAD-D5D22BBC7E16}"/>
                </a:ext>
              </a:extLst>
            </p:cNvPr>
            <p:cNvSpPr>
              <a:spLocks noEditPoints="1"/>
            </p:cNvSpPr>
            <p:nvPr/>
          </p:nvSpPr>
          <p:spPr bwMode="auto">
            <a:xfrm>
              <a:off x="1625484" y="2610767"/>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06" name="Freeform 21">
              <a:extLst>
                <a:ext uri="{FF2B5EF4-FFF2-40B4-BE49-F238E27FC236}">
                  <a16:creationId xmlns:a16="http://schemas.microsoft.com/office/drawing/2014/main" id="{D812750D-D3C4-4CD9-9B61-87418425F814}"/>
                </a:ext>
              </a:extLst>
            </p:cNvPr>
            <p:cNvSpPr>
              <a:spLocks noEditPoints="1"/>
            </p:cNvSpPr>
            <p:nvPr/>
          </p:nvSpPr>
          <p:spPr bwMode="auto">
            <a:xfrm>
              <a:off x="1797968" y="3051748"/>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07" name="Freeform 21">
              <a:extLst>
                <a:ext uri="{FF2B5EF4-FFF2-40B4-BE49-F238E27FC236}">
                  <a16:creationId xmlns:a16="http://schemas.microsoft.com/office/drawing/2014/main" id="{38679494-3C19-427A-967D-CFE4D5E03EAF}"/>
                </a:ext>
              </a:extLst>
            </p:cNvPr>
            <p:cNvSpPr>
              <a:spLocks noEditPoints="1"/>
            </p:cNvSpPr>
            <p:nvPr/>
          </p:nvSpPr>
          <p:spPr bwMode="auto">
            <a:xfrm>
              <a:off x="1266740" y="3053790"/>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08" name="Freeform 21">
              <a:extLst>
                <a:ext uri="{FF2B5EF4-FFF2-40B4-BE49-F238E27FC236}">
                  <a16:creationId xmlns:a16="http://schemas.microsoft.com/office/drawing/2014/main" id="{A81BFA80-F4A6-4977-A4A0-EE0DC14664D4}"/>
                </a:ext>
              </a:extLst>
            </p:cNvPr>
            <p:cNvSpPr>
              <a:spLocks noEditPoints="1"/>
            </p:cNvSpPr>
            <p:nvPr/>
          </p:nvSpPr>
          <p:spPr bwMode="auto">
            <a:xfrm>
              <a:off x="1345114" y="300190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09" name="Freeform 21">
              <a:extLst>
                <a:ext uri="{FF2B5EF4-FFF2-40B4-BE49-F238E27FC236}">
                  <a16:creationId xmlns:a16="http://schemas.microsoft.com/office/drawing/2014/main" id="{A5D41C32-68E5-4223-8844-25F0C55EB0EF}"/>
                </a:ext>
              </a:extLst>
            </p:cNvPr>
            <p:cNvSpPr>
              <a:spLocks noEditPoints="1"/>
            </p:cNvSpPr>
            <p:nvPr/>
          </p:nvSpPr>
          <p:spPr bwMode="auto">
            <a:xfrm>
              <a:off x="1428589" y="2682682"/>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10" name="Freeform 21">
              <a:extLst>
                <a:ext uri="{FF2B5EF4-FFF2-40B4-BE49-F238E27FC236}">
                  <a16:creationId xmlns:a16="http://schemas.microsoft.com/office/drawing/2014/main" id="{0D2A4CD3-A35C-4B9E-B733-59BD4CD1905C}"/>
                </a:ext>
              </a:extLst>
            </p:cNvPr>
            <p:cNvSpPr>
              <a:spLocks noEditPoints="1"/>
            </p:cNvSpPr>
            <p:nvPr/>
          </p:nvSpPr>
          <p:spPr bwMode="auto">
            <a:xfrm>
              <a:off x="1624564" y="286077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11" name="Freeform 21">
              <a:extLst>
                <a:ext uri="{FF2B5EF4-FFF2-40B4-BE49-F238E27FC236}">
                  <a16:creationId xmlns:a16="http://schemas.microsoft.com/office/drawing/2014/main" id="{0F8D4EC1-E264-43B9-8A96-21A4DDBB3CAB}"/>
                </a:ext>
              </a:extLst>
            </p:cNvPr>
            <p:cNvSpPr>
              <a:spLocks noEditPoints="1"/>
            </p:cNvSpPr>
            <p:nvPr/>
          </p:nvSpPr>
          <p:spPr bwMode="auto">
            <a:xfrm>
              <a:off x="1528370" y="271244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12" name="Freeform 21">
              <a:extLst>
                <a:ext uri="{FF2B5EF4-FFF2-40B4-BE49-F238E27FC236}">
                  <a16:creationId xmlns:a16="http://schemas.microsoft.com/office/drawing/2014/main" id="{E38BC35B-F89D-44DB-8DBF-3CD870CABA5A}"/>
                </a:ext>
              </a:extLst>
            </p:cNvPr>
            <p:cNvSpPr>
              <a:spLocks noEditPoints="1"/>
            </p:cNvSpPr>
            <p:nvPr/>
          </p:nvSpPr>
          <p:spPr bwMode="auto">
            <a:xfrm>
              <a:off x="2220439" y="4419972"/>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13" name="Freeform 21">
              <a:extLst>
                <a:ext uri="{FF2B5EF4-FFF2-40B4-BE49-F238E27FC236}">
                  <a16:creationId xmlns:a16="http://schemas.microsoft.com/office/drawing/2014/main" id="{4ED3DAA2-FCBB-422E-ABF0-DD2A837EE7F7}"/>
                </a:ext>
              </a:extLst>
            </p:cNvPr>
            <p:cNvSpPr>
              <a:spLocks noEditPoints="1"/>
            </p:cNvSpPr>
            <p:nvPr/>
          </p:nvSpPr>
          <p:spPr bwMode="auto">
            <a:xfrm>
              <a:off x="2076367" y="4515872"/>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14" name="Freeform 21">
              <a:extLst>
                <a:ext uri="{FF2B5EF4-FFF2-40B4-BE49-F238E27FC236}">
                  <a16:creationId xmlns:a16="http://schemas.microsoft.com/office/drawing/2014/main" id="{CBA0F508-409D-41EB-80CF-3250868AAA1D}"/>
                </a:ext>
              </a:extLst>
            </p:cNvPr>
            <p:cNvSpPr>
              <a:spLocks noEditPoints="1"/>
            </p:cNvSpPr>
            <p:nvPr/>
          </p:nvSpPr>
          <p:spPr bwMode="auto">
            <a:xfrm>
              <a:off x="1974244" y="4694803"/>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15" name="Freeform 21">
              <a:extLst>
                <a:ext uri="{FF2B5EF4-FFF2-40B4-BE49-F238E27FC236}">
                  <a16:creationId xmlns:a16="http://schemas.microsoft.com/office/drawing/2014/main" id="{CD449F19-2DB9-448A-B4B8-DD14C63DB4CE}"/>
                </a:ext>
              </a:extLst>
            </p:cNvPr>
            <p:cNvSpPr>
              <a:spLocks noEditPoints="1"/>
            </p:cNvSpPr>
            <p:nvPr/>
          </p:nvSpPr>
          <p:spPr bwMode="auto">
            <a:xfrm>
              <a:off x="2251969" y="4521692"/>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16" name="Freeform 21">
              <a:extLst>
                <a:ext uri="{FF2B5EF4-FFF2-40B4-BE49-F238E27FC236}">
                  <a16:creationId xmlns:a16="http://schemas.microsoft.com/office/drawing/2014/main" id="{04F54F08-070B-4953-93D5-174CF3B37AFA}"/>
                </a:ext>
              </a:extLst>
            </p:cNvPr>
            <p:cNvSpPr>
              <a:spLocks noEditPoints="1"/>
            </p:cNvSpPr>
            <p:nvPr/>
          </p:nvSpPr>
          <p:spPr bwMode="auto">
            <a:xfrm>
              <a:off x="2035667" y="332074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17" name="Freeform 21">
              <a:extLst>
                <a:ext uri="{FF2B5EF4-FFF2-40B4-BE49-F238E27FC236}">
                  <a16:creationId xmlns:a16="http://schemas.microsoft.com/office/drawing/2014/main" id="{566D2E56-BD41-46E3-B8AD-E7026CCE557B}"/>
                </a:ext>
              </a:extLst>
            </p:cNvPr>
            <p:cNvSpPr>
              <a:spLocks noEditPoints="1"/>
            </p:cNvSpPr>
            <p:nvPr/>
          </p:nvSpPr>
          <p:spPr bwMode="auto">
            <a:xfrm>
              <a:off x="1967416" y="3392707"/>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18" name="Freeform 21">
              <a:extLst>
                <a:ext uri="{FF2B5EF4-FFF2-40B4-BE49-F238E27FC236}">
                  <a16:creationId xmlns:a16="http://schemas.microsoft.com/office/drawing/2014/main" id="{27277F84-6CE1-4D96-B446-06ACD9C0F47B}"/>
                </a:ext>
              </a:extLst>
            </p:cNvPr>
            <p:cNvSpPr>
              <a:spLocks noEditPoints="1"/>
            </p:cNvSpPr>
            <p:nvPr/>
          </p:nvSpPr>
          <p:spPr bwMode="auto">
            <a:xfrm>
              <a:off x="2129015" y="346096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19" name="Freeform 21">
              <a:extLst>
                <a:ext uri="{FF2B5EF4-FFF2-40B4-BE49-F238E27FC236}">
                  <a16:creationId xmlns:a16="http://schemas.microsoft.com/office/drawing/2014/main" id="{39E0FE5D-B40F-4EF9-A906-8BD80808A3FC}"/>
                </a:ext>
              </a:extLst>
            </p:cNvPr>
            <p:cNvSpPr>
              <a:spLocks noEditPoints="1"/>
            </p:cNvSpPr>
            <p:nvPr/>
          </p:nvSpPr>
          <p:spPr bwMode="auto">
            <a:xfrm>
              <a:off x="2067197" y="342246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20" name="Freeform 21">
              <a:extLst>
                <a:ext uri="{FF2B5EF4-FFF2-40B4-BE49-F238E27FC236}">
                  <a16:creationId xmlns:a16="http://schemas.microsoft.com/office/drawing/2014/main" id="{5D87D3BC-2506-4BE7-B415-B5AC0405039D}"/>
                </a:ext>
              </a:extLst>
            </p:cNvPr>
            <p:cNvSpPr>
              <a:spLocks noEditPoints="1"/>
            </p:cNvSpPr>
            <p:nvPr/>
          </p:nvSpPr>
          <p:spPr bwMode="auto">
            <a:xfrm>
              <a:off x="2638380" y="4437089"/>
              <a:ext cx="92548" cy="10479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21" name="Freeform 21">
              <a:extLst>
                <a:ext uri="{FF2B5EF4-FFF2-40B4-BE49-F238E27FC236}">
                  <a16:creationId xmlns:a16="http://schemas.microsoft.com/office/drawing/2014/main" id="{D4163C64-4D9A-4486-B342-4A2D5D50066C}"/>
                </a:ext>
              </a:extLst>
            </p:cNvPr>
            <p:cNvSpPr>
              <a:spLocks noEditPoints="1"/>
            </p:cNvSpPr>
            <p:nvPr/>
          </p:nvSpPr>
          <p:spPr bwMode="auto">
            <a:xfrm>
              <a:off x="2570129" y="4509050"/>
              <a:ext cx="92548" cy="10479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22" name="Freeform 21">
              <a:extLst>
                <a:ext uri="{FF2B5EF4-FFF2-40B4-BE49-F238E27FC236}">
                  <a16:creationId xmlns:a16="http://schemas.microsoft.com/office/drawing/2014/main" id="{C512D06F-4012-4436-BC7F-BF4A6A673BD0}"/>
                </a:ext>
              </a:extLst>
            </p:cNvPr>
            <p:cNvSpPr>
              <a:spLocks noEditPoints="1"/>
            </p:cNvSpPr>
            <p:nvPr/>
          </p:nvSpPr>
          <p:spPr bwMode="auto">
            <a:xfrm>
              <a:off x="1227031" y="3733456"/>
              <a:ext cx="92548" cy="10479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23" name="Freeform 21">
              <a:extLst>
                <a:ext uri="{FF2B5EF4-FFF2-40B4-BE49-F238E27FC236}">
                  <a16:creationId xmlns:a16="http://schemas.microsoft.com/office/drawing/2014/main" id="{947D45DD-B2A0-41D1-BCAA-FDF103D84DC9}"/>
                </a:ext>
              </a:extLst>
            </p:cNvPr>
            <p:cNvSpPr>
              <a:spLocks noEditPoints="1"/>
            </p:cNvSpPr>
            <p:nvPr/>
          </p:nvSpPr>
          <p:spPr bwMode="auto">
            <a:xfrm>
              <a:off x="2669910" y="4538809"/>
              <a:ext cx="92548" cy="10479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24" name="Freeform 21">
              <a:extLst>
                <a:ext uri="{FF2B5EF4-FFF2-40B4-BE49-F238E27FC236}">
                  <a16:creationId xmlns:a16="http://schemas.microsoft.com/office/drawing/2014/main" id="{945663C4-AC50-40F4-A3C5-D7797B2EF5A4}"/>
                </a:ext>
              </a:extLst>
            </p:cNvPr>
            <p:cNvSpPr>
              <a:spLocks noEditPoints="1"/>
            </p:cNvSpPr>
            <p:nvPr/>
          </p:nvSpPr>
          <p:spPr bwMode="auto">
            <a:xfrm>
              <a:off x="2040135" y="5061643"/>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25" name="Freeform 21">
              <a:extLst>
                <a:ext uri="{FF2B5EF4-FFF2-40B4-BE49-F238E27FC236}">
                  <a16:creationId xmlns:a16="http://schemas.microsoft.com/office/drawing/2014/main" id="{E1E87939-6787-4FC6-BA4A-A37D16CD5ECF}"/>
                </a:ext>
              </a:extLst>
            </p:cNvPr>
            <p:cNvSpPr>
              <a:spLocks noEditPoints="1"/>
            </p:cNvSpPr>
            <p:nvPr/>
          </p:nvSpPr>
          <p:spPr bwMode="auto">
            <a:xfrm>
              <a:off x="1848828" y="5112503"/>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26" name="Freeform 21">
              <a:extLst>
                <a:ext uri="{FF2B5EF4-FFF2-40B4-BE49-F238E27FC236}">
                  <a16:creationId xmlns:a16="http://schemas.microsoft.com/office/drawing/2014/main" id="{877B5664-C319-425C-BBF9-BE71AF218A77}"/>
                </a:ext>
              </a:extLst>
            </p:cNvPr>
            <p:cNvSpPr>
              <a:spLocks noEditPoints="1"/>
            </p:cNvSpPr>
            <p:nvPr/>
          </p:nvSpPr>
          <p:spPr bwMode="auto">
            <a:xfrm>
              <a:off x="1939449" y="5069248"/>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27" name="Freeform 21">
              <a:extLst>
                <a:ext uri="{FF2B5EF4-FFF2-40B4-BE49-F238E27FC236}">
                  <a16:creationId xmlns:a16="http://schemas.microsoft.com/office/drawing/2014/main" id="{EF572AC3-E679-4765-A78F-09A5DA5ABD05}"/>
                </a:ext>
              </a:extLst>
            </p:cNvPr>
            <p:cNvSpPr>
              <a:spLocks noEditPoints="1"/>
            </p:cNvSpPr>
            <p:nvPr/>
          </p:nvSpPr>
          <p:spPr bwMode="auto">
            <a:xfrm>
              <a:off x="2113396" y="5092288"/>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28" name="Freeform 21">
              <a:extLst>
                <a:ext uri="{FF2B5EF4-FFF2-40B4-BE49-F238E27FC236}">
                  <a16:creationId xmlns:a16="http://schemas.microsoft.com/office/drawing/2014/main" id="{610C1358-8EDC-411D-B9F3-A3AFC29AFA49}"/>
                </a:ext>
              </a:extLst>
            </p:cNvPr>
            <p:cNvSpPr>
              <a:spLocks noEditPoints="1"/>
            </p:cNvSpPr>
            <p:nvPr/>
          </p:nvSpPr>
          <p:spPr bwMode="auto">
            <a:xfrm>
              <a:off x="2035456" y="5161211"/>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29" name="Freeform 21">
              <a:extLst>
                <a:ext uri="{FF2B5EF4-FFF2-40B4-BE49-F238E27FC236}">
                  <a16:creationId xmlns:a16="http://schemas.microsoft.com/office/drawing/2014/main" id="{EEB7EBC3-4C14-4C6B-A65C-A0A4A6CF7EAB}"/>
                </a:ext>
              </a:extLst>
            </p:cNvPr>
            <p:cNvSpPr>
              <a:spLocks noEditPoints="1"/>
            </p:cNvSpPr>
            <p:nvPr/>
          </p:nvSpPr>
          <p:spPr bwMode="auto">
            <a:xfrm>
              <a:off x="2158744" y="4734736"/>
              <a:ext cx="101720" cy="10172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grpSp>
          <p:nvGrpSpPr>
            <p:cNvPr id="130" name="Group 129">
              <a:extLst>
                <a:ext uri="{FF2B5EF4-FFF2-40B4-BE49-F238E27FC236}">
                  <a16:creationId xmlns:a16="http://schemas.microsoft.com/office/drawing/2014/main" id="{374EA51A-6950-45C9-822E-1334A43412A1}"/>
                </a:ext>
              </a:extLst>
            </p:cNvPr>
            <p:cNvGrpSpPr/>
            <p:nvPr/>
          </p:nvGrpSpPr>
          <p:grpSpPr>
            <a:xfrm>
              <a:off x="2297844" y="4605208"/>
              <a:ext cx="334687" cy="377986"/>
              <a:chOff x="2048570" y="4538409"/>
              <a:chExt cx="334687" cy="377986"/>
            </a:xfrm>
          </p:grpSpPr>
          <p:sp>
            <p:nvSpPr>
              <p:cNvPr id="135" name="Freeform 9">
                <a:extLst>
                  <a:ext uri="{FF2B5EF4-FFF2-40B4-BE49-F238E27FC236}">
                    <a16:creationId xmlns:a16="http://schemas.microsoft.com/office/drawing/2014/main" id="{DDE09E57-903A-4A57-90AA-EDA92FF31A24}"/>
                  </a:ext>
                </a:extLst>
              </p:cNvPr>
              <p:cNvSpPr>
                <a:spLocks noEditPoints="1"/>
              </p:cNvSpPr>
              <p:nvPr/>
            </p:nvSpPr>
            <p:spPr bwMode="auto">
              <a:xfrm>
                <a:off x="2048570" y="4718797"/>
                <a:ext cx="334687" cy="197598"/>
              </a:xfrm>
              <a:custGeom>
                <a:avLst/>
                <a:gdLst>
                  <a:gd name="T0" fmla="*/ 0 w 147"/>
                  <a:gd name="T1" fmla="*/ 82 h 87"/>
                  <a:gd name="T2" fmla="*/ 141 w 147"/>
                  <a:gd name="T3" fmla="*/ 87 h 87"/>
                  <a:gd name="T4" fmla="*/ 141 w 147"/>
                  <a:gd name="T5" fmla="*/ 76 h 87"/>
                  <a:gd name="T6" fmla="*/ 140 w 147"/>
                  <a:gd name="T7" fmla="*/ 43 h 87"/>
                  <a:gd name="T8" fmla="*/ 147 w 147"/>
                  <a:gd name="T9" fmla="*/ 37 h 87"/>
                  <a:gd name="T10" fmla="*/ 133 w 147"/>
                  <a:gd name="T11" fmla="*/ 32 h 87"/>
                  <a:gd name="T12" fmla="*/ 123 w 147"/>
                  <a:gd name="T13" fmla="*/ 29 h 87"/>
                  <a:gd name="T14" fmla="*/ 126 w 147"/>
                  <a:gd name="T15" fmla="*/ 9 h 87"/>
                  <a:gd name="T16" fmla="*/ 126 w 147"/>
                  <a:gd name="T17" fmla="*/ 0 h 87"/>
                  <a:gd name="T18" fmla="*/ 16 w 147"/>
                  <a:gd name="T19" fmla="*/ 5 h 87"/>
                  <a:gd name="T20" fmla="*/ 25 w 147"/>
                  <a:gd name="T21" fmla="*/ 9 h 87"/>
                  <a:gd name="T22" fmla="*/ 16 w 147"/>
                  <a:gd name="T23" fmla="*/ 29 h 87"/>
                  <a:gd name="T24" fmla="*/ 5 w 147"/>
                  <a:gd name="T25" fmla="*/ 32 h 87"/>
                  <a:gd name="T26" fmla="*/ 5 w 147"/>
                  <a:gd name="T27" fmla="*/ 43 h 87"/>
                  <a:gd name="T28" fmla="*/ 8 w 147"/>
                  <a:gd name="T29" fmla="*/ 76 h 87"/>
                  <a:gd name="T30" fmla="*/ 25 w 147"/>
                  <a:gd name="T31" fmla="*/ 76 h 87"/>
                  <a:gd name="T32" fmla="*/ 17 w 147"/>
                  <a:gd name="T33" fmla="*/ 43 h 87"/>
                  <a:gd name="T34" fmla="*/ 25 w 147"/>
                  <a:gd name="T35" fmla="*/ 76 h 87"/>
                  <a:gd name="T36" fmla="*/ 35 w 147"/>
                  <a:gd name="T37" fmla="*/ 76 h 87"/>
                  <a:gd name="T38" fmla="*/ 43 w 147"/>
                  <a:gd name="T39" fmla="*/ 43 h 87"/>
                  <a:gd name="T40" fmla="*/ 60 w 147"/>
                  <a:gd name="T41" fmla="*/ 76 h 87"/>
                  <a:gd name="T42" fmla="*/ 52 w 147"/>
                  <a:gd name="T43" fmla="*/ 43 h 87"/>
                  <a:gd name="T44" fmla="*/ 60 w 147"/>
                  <a:gd name="T45" fmla="*/ 76 h 87"/>
                  <a:gd name="T46" fmla="*/ 70 w 147"/>
                  <a:gd name="T47" fmla="*/ 76 h 87"/>
                  <a:gd name="T48" fmla="*/ 78 w 147"/>
                  <a:gd name="T49" fmla="*/ 43 h 87"/>
                  <a:gd name="T50" fmla="*/ 96 w 147"/>
                  <a:gd name="T51" fmla="*/ 76 h 87"/>
                  <a:gd name="T52" fmla="*/ 88 w 147"/>
                  <a:gd name="T53" fmla="*/ 43 h 87"/>
                  <a:gd name="T54" fmla="*/ 96 w 147"/>
                  <a:gd name="T55" fmla="*/ 76 h 87"/>
                  <a:gd name="T56" fmla="*/ 105 w 147"/>
                  <a:gd name="T57" fmla="*/ 76 h 87"/>
                  <a:gd name="T58" fmla="*/ 113 w 147"/>
                  <a:gd name="T59" fmla="*/ 43 h 87"/>
                  <a:gd name="T60" fmla="*/ 131 w 147"/>
                  <a:gd name="T61" fmla="*/ 76 h 87"/>
                  <a:gd name="T62" fmla="*/ 123 w 147"/>
                  <a:gd name="T63" fmla="*/ 43 h 87"/>
                  <a:gd name="T64" fmla="*/ 131 w 147"/>
                  <a:gd name="T65" fmla="*/ 76 h 87"/>
                  <a:gd name="T66" fmla="*/ 113 w 147"/>
                  <a:gd name="T67" fmla="*/ 29 h 87"/>
                  <a:gd name="T68" fmla="*/ 105 w 147"/>
                  <a:gd name="T69" fmla="*/ 9 h 87"/>
                  <a:gd name="T70" fmla="*/ 96 w 147"/>
                  <a:gd name="T71" fmla="*/ 9 h 87"/>
                  <a:gd name="T72" fmla="*/ 88 w 147"/>
                  <a:gd name="T73" fmla="*/ 29 h 87"/>
                  <a:gd name="T74" fmla="*/ 96 w 147"/>
                  <a:gd name="T75" fmla="*/ 9 h 87"/>
                  <a:gd name="T76" fmla="*/ 78 w 147"/>
                  <a:gd name="T77" fmla="*/ 29 h 87"/>
                  <a:gd name="T78" fmla="*/ 70 w 147"/>
                  <a:gd name="T79" fmla="*/ 9 h 87"/>
                  <a:gd name="T80" fmla="*/ 60 w 147"/>
                  <a:gd name="T81" fmla="*/ 9 h 87"/>
                  <a:gd name="T82" fmla="*/ 52 w 147"/>
                  <a:gd name="T83" fmla="*/ 29 h 87"/>
                  <a:gd name="T84" fmla="*/ 60 w 147"/>
                  <a:gd name="T85" fmla="*/ 9 h 87"/>
                  <a:gd name="T86" fmla="*/ 43 w 147"/>
                  <a:gd name="T87" fmla="*/ 9 h 87"/>
                  <a:gd name="T88" fmla="*/ 35 w 147"/>
                  <a:gd name="T89"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87">
                    <a:moveTo>
                      <a:pt x="5" y="76"/>
                    </a:moveTo>
                    <a:cubicBezTo>
                      <a:pt x="2" y="76"/>
                      <a:pt x="0" y="79"/>
                      <a:pt x="0" y="82"/>
                    </a:cubicBezTo>
                    <a:cubicBezTo>
                      <a:pt x="0" y="85"/>
                      <a:pt x="2" y="87"/>
                      <a:pt x="5" y="87"/>
                    </a:cubicBezTo>
                    <a:cubicBezTo>
                      <a:pt x="141" y="87"/>
                      <a:pt x="141" y="87"/>
                      <a:pt x="141" y="87"/>
                    </a:cubicBezTo>
                    <a:cubicBezTo>
                      <a:pt x="144" y="87"/>
                      <a:pt x="147" y="85"/>
                      <a:pt x="147" y="82"/>
                    </a:cubicBezTo>
                    <a:cubicBezTo>
                      <a:pt x="147" y="79"/>
                      <a:pt x="144" y="76"/>
                      <a:pt x="141" y="76"/>
                    </a:cubicBezTo>
                    <a:cubicBezTo>
                      <a:pt x="140" y="76"/>
                      <a:pt x="140" y="76"/>
                      <a:pt x="140" y="76"/>
                    </a:cubicBezTo>
                    <a:cubicBezTo>
                      <a:pt x="140" y="43"/>
                      <a:pt x="140" y="43"/>
                      <a:pt x="140" y="43"/>
                    </a:cubicBezTo>
                    <a:cubicBezTo>
                      <a:pt x="141" y="43"/>
                      <a:pt x="141" y="43"/>
                      <a:pt x="141" y="43"/>
                    </a:cubicBezTo>
                    <a:cubicBezTo>
                      <a:pt x="144" y="43"/>
                      <a:pt x="147" y="40"/>
                      <a:pt x="147" y="37"/>
                    </a:cubicBezTo>
                    <a:cubicBezTo>
                      <a:pt x="147" y="34"/>
                      <a:pt x="144" y="32"/>
                      <a:pt x="141" y="32"/>
                    </a:cubicBezTo>
                    <a:cubicBezTo>
                      <a:pt x="133" y="32"/>
                      <a:pt x="133" y="32"/>
                      <a:pt x="133" y="32"/>
                    </a:cubicBezTo>
                    <a:cubicBezTo>
                      <a:pt x="133" y="29"/>
                      <a:pt x="133" y="29"/>
                      <a:pt x="133" y="29"/>
                    </a:cubicBezTo>
                    <a:cubicBezTo>
                      <a:pt x="123" y="29"/>
                      <a:pt x="123" y="29"/>
                      <a:pt x="123" y="29"/>
                    </a:cubicBezTo>
                    <a:cubicBezTo>
                      <a:pt x="123" y="9"/>
                      <a:pt x="123" y="9"/>
                      <a:pt x="123" y="9"/>
                    </a:cubicBezTo>
                    <a:cubicBezTo>
                      <a:pt x="126" y="9"/>
                      <a:pt x="126" y="9"/>
                      <a:pt x="126" y="9"/>
                    </a:cubicBezTo>
                    <a:cubicBezTo>
                      <a:pt x="129" y="9"/>
                      <a:pt x="131" y="7"/>
                      <a:pt x="131" y="5"/>
                    </a:cubicBezTo>
                    <a:cubicBezTo>
                      <a:pt x="131" y="2"/>
                      <a:pt x="129" y="0"/>
                      <a:pt x="126" y="0"/>
                    </a:cubicBezTo>
                    <a:cubicBezTo>
                      <a:pt x="20" y="0"/>
                      <a:pt x="20" y="0"/>
                      <a:pt x="20" y="0"/>
                    </a:cubicBezTo>
                    <a:cubicBezTo>
                      <a:pt x="18" y="0"/>
                      <a:pt x="16" y="2"/>
                      <a:pt x="16" y="5"/>
                    </a:cubicBezTo>
                    <a:cubicBezTo>
                      <a:pt x="16" y="7"/>
                      <a:pt x="18" y="9"/>
                      <a:pt x="20" y="9"/>
                    </a:cubicBezTo>
                    <a:cubicBezTo>
                      <a:pt x="25" y="9"/>
                      <a:pt x="25" y="9"/>
                      <a:pt x="25" y="9"/>
                    </a:cubicBezTo>
                    <a:cubicBezTo>
                      <a:pt x="25" y="29"/>
                      <a:pt x="25" y="29"/>
                      <a:pt x="25" y="29"/>
                    </a:cubicBezTo>
                    <a:cubicBezTo>
                      <a:pt x="16" y="29"/>
                      <a:pt x="16" y="29"/>
                      <a:pt x="16" y="29"/>
                    </a:cubicBezTo>
                    <a:cubicBezTo>
                      <a:pt x="16" y="32"/>
                      <a:pt x="16" y="32"/>
                      <a:pt x="16" y="32"/>
                    </a:cubicBezTo>
                    <a:cubicBezTo>
                      <a:pt x="5" y="32"/>
                      <a:pt x="5" y="32"/>
                      <a:pt x="5" y="32"/>
                    </a:cubicBezTo>
                    <a:cubicBezTo>
                      <a:pt x="2" y="32"/>
                      <a:pt x="0" y="34"/>
                      <a:pt x="0" y="37"/>
                    </a:cubicBezTo>
                    <a:cubicBezTo>
                      <a:pt x="0" y="40"/>
                      <a:pt x="2" y="43"/>
                      <a:pt x="5" y="43"/>
                    </a:cubicBezTo>
                    <a:cubicBezTo>
                      <a:pt x="8" y="43"/>
                      <a:pt x="8" y="43"/>
                      <a:pt x="8" y="43"/>
                    </a:cubicBezTo>
                    <a:cubicBezTo>
                      <a:pt x="8" y="76"/>
                      <a:pt x="8" y="76"/>
                      <a:pt x="8" y="76"/>
                    </a:cubicBezTo>
                    <a:lnTo>
                      <a:pt x="5" y="76"/>
                    </a:lnTo>
                    <a:close/>
                    <a:moveTo>
                      <a:pt x="25" y="76"/>
                    </a:moveTo>
                    <a:cubicBezTo>
                      <a:pt x="17" y="76"/>
                      <a:pt x="17" y="76"/>
                      <a:pt x="17" y="76"/>
                    </a:cubicBezTo>
                    <a:cubicBezTo>
                      <a:pt x="17" y="43"/>
                      <a:pt x="17" y="43"/>
                      <a:pt x="17" y="43"/>
                    </a:cubicBezTo>
                    <a:cubicBezTo>
                      <a:pt x="25" y="43"/>
                      <a:pt x="25" y="43"/>
                      <a:pt x="25" y="43"/>
                    </a:cubicBezTo>
                    <a:lnTo>
                      <a:pt x="25" y="76"/>
                    </a:lnTo>
                    <a:close/>
                    <a:moveTo>
                      <a:pt x="43" y="76"/>
                    </a:moveTo>
                    <a:cubicBezTo>
                      <a:pt x="35" y="76"/>
                      <a:pt x="35" y="76"/>
                      <a:pt x="35" y="76"/>
                    </a:cubicBezTo>
                    <a:cubicBezTo>
                      <a:pt x="35" y="43"/>
                      <a:pt x="35" y="43"/>
                      <a:pt x="35" y="43"/>
                    </a:cubicBezTo>
                    <a:cubicBezTo>
                      <a:pt x="43" y="43"/>
                      <a:pt x="43" y="43"/>
                      <a:pt x="43" y="43"/>
                    </a:cubicBezTo>
                    <a:lnTo>
                      <a:pt x="43" y="76"/>
                    </a:lnTo>
                    <a:close/>
                    <a:moveTo>
                      <a:pt x="60" y="76"/>
                    </a:moveTo>
                    <a:cubicBezTo>
                      <a:pt x="52" y="76"/>
                      <a:pt x="52" y="76"/>
                      <a:pt x="52" y="76"/>
                    </a:cubicBezTo>
                    <a:cubicBezTo>
                      <a:pt x="52" y="43"/>
                      <a:pt x="52" y="43"/>
                      <a:pt x="52" y="43"/>
                    </a:cubicBezTo>
                    <a:cubicBezTo>
                      <a:pt x="60" y="43"/>
                      <a:pt x="60" y="43"/>
                      <a:pt x="60" y="43"/>
                    </a:cubicBezTo>
                    <a:lnTo>
                      <a:pt x="60" y="76"/>
                    </a:lnTo>
                    <a:close/>
                    <a:moveTo>
                      <a:pt x="78" y="76"/>
                    </a:moveTo>
                    <a:cubicBezTo>
                      <a:pt x="70" y="76"/>
                      <a:pt x="70" y="76"/>
                      <a:pt x="70" y="76"/>
                    </a:cubicBezTo>
                    <a:cubicBezTo>
                      <a:pt x="70" y="43"/>
                      <a:pt x="70" y="43"/>
                      <a:pt x="70" y="43"/>
                    </a:cubicBezTo>
                    <a:cubicBezTo>
                      <a:pt x="78" y="43"/>
                      <a:pt x="78" y="43"/>
                      <a:pt x="78" y="43"/>
                    </a:cubicBezTo>
                    <a:lnTo>
                      <a:pt x="78" y="76"/>
                    </a:lnTo>
                    <a:close/>
                    <a:moveTo>
                      <a:pt x="96" y="76"/>
                    </a:moveTo>
                    <a:cubicBezTo>
                      <a:pt x="88" y="76"/>
                      <a:pt x="88" y="76"/>
                      <a:pt x="88" y="76"/>
                    </a:cubicBezTo>
                    <a:cubicBezTo>
                      <a:pt x="88" y="43"/>
                      <a:pt x="88" y="43"/>
                      <a:pt x="88" y="43"/>
                    </a:cubicBezTo>
                    <a:cubicBezTo>
                      <a:pt x="96" y="43"/>
                      <a:pt x="96" y="43"/>
                      <a:pt x="96" y="43"/>
                    </a:cubicBezTo>
                    <a:lnTo>
                      <a:pt x="96" y="76"/>
                    </a:lnTo>
                    <a:close/>
                    <a:moveTo>
                      <a:pt x="113" y="76"/>
                    </a:moveTo>
                    <a:cubicBezTo>
                      <a:pt x="105" y="76"/>
                      <a:pt x="105" y="76"/>
                      <a:pt x="105" y="76"/>
                    </a:cubicBezTo>
                    <a:cubicBezTo>
                      <a:pt x="105" y="43"/>
                      <a:pt x="105" y="43"/>
                      <a:pt x="105" y="43"/>
                    </a:cubicBezTo>
                    <a:cubicBezTo>
                      <a:pt x="113" y="43"/>
                      <a:pt x="113" y="43"/>
                      <a:pt x="113" y="43"/>
                    </a:cubicBezTo>
                    <a:lnTo>
                      <a:pt x="113" y="76"/>
                    </a:lnTo>
                    <a:close/>
                    <a:moveTo>
                      <a:pt x="131" y="76"/>
                    </a:moveTo>
                    <a:cubicBezTo>
                      <a:pt x="123" y="76"/>
                      <a:pt x="123" y="76"/>
                      <a:pt x="123" y="76"/>
                    </a:cubicBezTo>
                    <a:cubicBezTo>
                      <a:pt x="123" y="43"/>
                      <a:pt x="123" y="43"/>
                      <a:pt x="123" y="43"/>
                    </a:cubicBezTo>
                    <a:cubicBezTo>
                      <a:pt x="131" y="43"/>
                      <a:pt x="131" y="43"/>
                      <a:pt x="131" y="43"/>
                    </a:cubicBezTo>
                    <a:lnTo>
                      <a:pt x="131" y="76"/>
                    </a:lnTo>
                    <a:close/>
                    <a:moveTo>
                      <a:pt x="113" y="9"/>
                    </a:moveTo>
                    <a:cubicBezTo>
                      <a:pt x="113" y="29"/>
                      <a:pt x="113" y="29"/>
                      <a:pt x="113" y="29"/>
                    </a:cubicBezTo>
                    <a:cubicBezTo>
                      <a:pt x="105" y="29"/>
                      <a:pt x="105" y="29"/>
                      <a:pt x="105" y="29"/>
                    </a:cubicBezTo>
                    <a:cubicBezTo>
                      <a:pt x="105" y="9"/>
                      <a:pt x="105" y="9"/>
                      <a:pt x="105" y="9"/>
                    </a:cubicBezTo>
                    <a:lnTo>
                      <a:pt x="113" y="9"/>
                    </a:lnTo>
                    <a:close/>
                    <a:moveTo>
                      <a:pt x="96" y="9"/>
                    </a:moveTo>
                    <a:cubicBezTo>
                      <a:pt x="96" y="29"/>
                      <a:pt x="96" y="29"/>
                      <a:pt x="96" y="29"/>
                    </a:cubicBezTo>
                    <a:cubicBezTo>
                      <a:pt x="88" y="29"/>
                      <a:pt x="88" y="29"/>
                      <a:pt x="88" y="29"/>
                    </a:cubicBezTo>
                    <a:cubicBezTo>
                      <a:pt x="88" y="9"/>
                      <a:pt x="88" y="9"/>
                      <a:pt x="88" y="9"/>
                    </a:cubicBezTo>
                    <a:lnTo>
                      <a:pt x="96" y="9"/>
                    </a:lnTo>
                    <a:close/>
                    <a:moveTo>
                      <a:pt x="78" y="9"/>
                    </a:moveTo>
                    <a:cubicBezTo>
                      <a:pt x="78" y="29"/>
                      <a:pt x="78" y="29"/>
                      <a:pt x="78" y="29"/>
                    </a:cubicBezTo>
                    <a:cubicBezTo>
                      <a:pt x="70" y="29"/>
                      <a:pt x="70" y="29"/>
                      <a:pt x="70" y="29"/>
                    </a:cubicBezTo>
                    <a:cubicBezTo>
                      <a:pt x="70" y="9"/>
                      <a:pt x="70" y="9"/>
                      <a:pt x="70" y="9"/>
                    </a:cubicBezTo>
                    <a:lnTo>
                      <a:pt x="78" y="9"/>
                    </a:lnTo>
                    <a:close/>
                    <a:moveTo>
                      <a:pt x="60" y="9"/>
                    </a:moveTo>
                    <a:cubicBezTo>
                      <a:pt x="60" y="29"/>
                      <a:pt x="60" y="29"/>
                      <a:pt x="60" y="29"/>
                    </a:cubicBezTo>
                    <a:cubicBezTo>
                      <a:pt x="52" y="29"/>
                      <a:pt x="52" y="29"/>
                      <a:pt x="52" y="29"/>
                    </a:cubicBezTo>
                    <a:cubicBezTo>
                      <a:pt x="52" y="9"/>
                      <a:pt x="52" y="9"/>
                      <a:pt x="52" y="9"/>
                    </a:cubicBezTo>
                    <a:lnTo>
                      <a:pt x="60" y="9"/>
                    </a:lnTo>
                    <a:close/>
                    <a:moveTo>
                      <a:pt x="35" y="9"/>
                    </a:moveTo>
                    <a:cubicBezTo>
                      <a:pt x="43" y="9"/>
                      <a:pt x="43" y="9"/>
                      <a:pt x="43" y="9"/>
                    </a:cubicBezTo>
                    <a:cubicBezTo>
                      <a:pt x="43" y="29"/>
                      <a:pt x="43" y="29"/>
                      <a:pt x="43" y="29"/>
                    </a:cubicBezTo>
                    <a:cubicBezTo>
                      <a:pt x="35" y="29"/>
                      <a:pt x="35" y="29"/>
                      <a:pt x="35" y="29"/>
                    </a:cubicBezTo>
                    <a:lnTo>
                      <a:pt x="35" y="9"/>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GB" dirty="0">
                  <a:solidFill>
                    <a:srgbClr val="97999B"/>
                  </a:solidFill>
                </a:endParaRPr>
              </a:p>
            </p:txBody>
          </p:sp>
          <p:sp>
            <p:nvSpPr>
              <p:cNvPr id="136" name="Freeform 10">
                <a:extLst>
                  <a:ext uri="{FF2B5EF4-FFF2-40B4-BE49-F238E27FC236}">
                    <a16:creationId xmlns:a16="http://schemas.microsoft.com/office/drawing/2014/main" id="{2F42A47E-780F-429D-B2BC-F7747CBBF517}"/>
                  </a:ext>
                </a:extLst>
              </p:cNvPr>
              <p:cNvSpPr>
                <a:spLocks/>
              </p:cNvSpPr>
              <p:nvPr/>
            </p:nvSpPr>
            <p:spPr bwMode="auto">
              <a:xfrm>
                <a:off x="2115696" y="4538409"/>
                <a:ext cx="200434" cy="178689"/>
              </a:xfrm>
              <a:custGeom>
                <a:avLst/>
                <a:gdLst>
                  <a:gd name="T0" fmla="*/ 58 w 88"/>
                  <a:gd name="T1" fmla="*/ 40 h 79"/>
                  <a:gd name="T2" fmla="*/ 58 w 88"/>
                  <a:gd name="T3" fmla="*/ 36 h 79"/>
                  <a:gd name="T4" fmla="*/ 51 w 88"/>
                  <a:gd name="T5" fmla="*/ 36 h 79"/>
                  <a:gd name="T6" fmla="*/ 51 w 88"/>
                  <a:gd name="T7" fmla="*/ 23 h 79"/>
                  <a:gd name="T8" fmla="*/ 54 w 88"/>
                  <a:gd name="T9" fmla="*/ 23 h 79"/>
                  <a:gd name="T10" fmla="*/ 54 w 88"/>
                  <a:gd name="T11" fmla="*/ 20 h 79"/>
                  <a:gd name="T12" fmla="*/ 45 w 88"/>
                  <a:gd name="T13" fmla="*/ 20 h 79"/>
                  <a:gd name="T14" fmla="*/ 46 w 88"/>
                  <a:gd name="T15" fmla="*/ 14 h 79"/>
                  <a:gd name="T16" fmla="*/ 44 w 88"/>
                  <a:gd name="T17" fmla="*/ 0 h 79"/>
                  <a:gd name="T18" fmla="*/ 42 w 88"/>
                  <a:gd name="T19" fmla="*/ 14 h 79"/>
                  <a:gd name="T20" fmla="*/ 42 w 88"/>
                  <a:gd name="T21" fmla="*/ 20 h 79"/>
                  <a:gd name="T22" fmla="*/ 35 w 88"/>
                  <a:gd name="T23" fmla="*/ 20 h 79"/>
                  <a:gd name="T24" fmla="*/ 35 w 88"/>
                  <a:gd name="T25" fmla="*/ 23 h 79"/>
                  <a:gd name="T26" fmla="*/ 37 w 88"/>
                  <a:gd name="T27" fmla="*/ 23 h 79"/>
                  <a:gd name="T28" fmla="*/ 37 w 88"/>
                  <a:gd name="T29" fmla="*/ 36 h 79"/>
                  <a:gd name="T30" fmla="*/ 31 w 88"/>
                  <a:gd name="T31" fmla="*/ 36 h 79"/>
                  <a:gd name="T32" fmla="*/ 31 w 88"/>
                  <a:gd name="T33" fmla="*/ 40 h 79"/>
                  <a:gd name="T34" fmla="*/ 0 w 88"/>
                  <a:gd name="T35" fmla="*/ 79 h 79"/>
                  <a:gd name="T36" fmla="*/ 88 w 88"/>
                  <a:gd name="T37" fmla="*/ 79 h 79"/>
                  <a:gd name="T38" fmla="*/ 58 w 88"/>
                  <a:gd name="T39"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79">
                    <a:moveTo>
                      <a:pt x="58" y="40"/>
                    </a:moveTo>
                    <a:cubicBezTo>
                      <a:pt x="58" y="36"/>
                      <a:pt x="58" y="36"/>
                      <a:pt x="58" y="36"/>
                    </a:cubicBezTo>
                    <a:cubicBezTo>
                      <a:pt x="51" y="36"/>
                      <a:pt x="51" y="36"/>
                      <a:pt x="51" y="36"/>
                    </a:cubicBezTo>
                    <a:cubicBezTo>
                      <a:pt x="51" y="23"/>
                      <a:pt x="51" y="23"/>
                      <a:pt x="51" y="23"/>
                    </a:cubicBezTo>
                    <a:cubicBezTo>
                      <a:pt x="54" y="23"/>
                      <a:pt x="54" y="23"/>
                      <a:pt x="54" y="23"/>
                    </a:cubicBezTo>
                    <a:cubicBezTo>
                      <a:pt x="54" y="20"/>
                      <a:pt x="54" y="20"/>
                      <a:pt x="54" y="20"/>
                    </a:cubicBezTo>
                    <a:cubicBezTo>
                      <a:pt x="45" y="20"/>
                      <a:pt x="45" y="20"/>
                      <a:pt x="45" y="20"/>
                    </a:cubicBezTo>
                    <a:cubicBezTo>
                      <a:pt x="46" y="18"/>
                      <a:pt x="46" y="16"/>
                      <a:pt x="46" y="14"/>
                    </a:cubicBezTo>
                    <a:cubicBezTo>
                      <a:pt x="46" y="7"/>
                      <a:pt x="44" y="0"/>
                      <a:pt x="44" y="0"/>
                    </a:cubicBezTo>
                    <a:cubicBezTo>
                      <a:pt x="44" y="0"/>
                      <a:pt x="42" y="7"/>
                      <a:pt x="42" y="14"/>
                    </a:cubicBezTo>
                    <a:cubicBezTo>
                      <a:pt x="42" y="16"/>
                      <a:pt x="42" y="18"/>
                      <a:pt x="42" y="20"/>
                    </a:cubicBezTo>
                    <a:cubicBezTo>
                      <a:pt x="35" y="20"/>
                      <a:pt x="35" y="20"/>
                      <a:pt x="35" y="20"/>
                    </a:cubicBezTo>
                    <a:cubicBezTo>
                      <a:pt x="35" y="23"/>
                      <a:pt x="35" y="23"/>
                      <a:pt x="35" y="23"/>
                    </a:cubicBezTo>
                    <a:cubicBezTo>
                      <a:pt x="37" y="23"/>
                      <a:pt x="37" y="23"/>
                      <a:pt x="37" y="23"/>
                    </a:cubicBezTo>
                    <a:cubicBezTo>
                      <a:pt x="37" y="36"/>
                      <a:pt x="37" y="36"/>
                      <a:pt x="37" y="36"/>
                    </a:cubicBezTo>
                    <a:cubicBezTo>
                      <a:pt x="31" y="36"/>
                      <a:pt x="31" y="36"/>
                      <a:pt x="31" y="36"/>
                    </a:cubicBezTo>
                    <a:cubicBezTo>
                      <a:pt x="31" y="40"/>
                      <a:pt x="31" y="40"/>
                      <a:pt x="31" y="40"/>
                    </a:cubicBezTo>
                    <a:cubicBezTo>
                      <a:pt x="14" y="43"/>
                      <a:pt x="1" y="58"/>
                      <a:pt x="0" y="79"/>
                    </a:cubicBezTo>
                    <a:cubicBezTo>
                      <a:pt x="88" y="79"/>
                      <a:pt x="88" y="79"/>
                      <a:pt x="88" y="79"/>
                    </a:cubicBezTo>
                    <a:cubicBezTo>
                      <a:pt x="88" y="57"/>
                      <a:pt x="75" y="43"/>
                      <a:pt x="58" y="4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GB" dirty="0">
                  <a:solidFill>
                    <a:srgbClr val="97999B"/>
                  </a:solidFill>
                </a:endParaRPr>
              </a:p>
            </p:txBody>
          </p:sp>
        </p:grpSp>
        <p:sp>
          <p:nvSpPr>
            <p:cNvPr id="131" name="Freeform 5">
              <a:extLst>
                <a:ext uri="{FF2B5EF4-FFF2-40B4-BE49-F238E27FC236}">
                  <a16:creationId xmlns:a16="http://schemas.microsoft.com/office/drawing/2014/main" id="{783112A1-5EDA-4AA7-A4BF-FF1719ED87D5}"/>
                </a:ext>
              </a:extLst>
            </p:cNvPr>
            <p:cNvSpPr>
              <a:spLocks noEditPoints="1"/>
            </p:cNvSpPr>
            <p:nvPr/>
          </p:nvSpPr>
          <p:spPr bwMode="auto">
            <a:xfrm>
              <a:off x="1884441" y="3676947"/>
              <a:ext cx="328258" cy="403096"/>
            </a:xfrm>
            <a:custGeom>
              <a:avLst/>
              <a:gdLst>
                <a:gd name="T0" fmla="*/ 201 w 317"/>
                <a:gd name="T1" fmla="*/ 0 h 390"/>
                <a:gd name="T2" fmla="*/ 210 w 317"/>
                <a:gd name="T3" fmla="*/ 96 h 390"/>
                <a:gd name="T4" fmla="*/ 116 w 317"/>
                <a:gd name="T5" fmla="*/ 105 h 390"/>
                <a:gd name="T6" fmla="*/ 107 w 317"/>
                <a:gd name="T7" fmla="*/ 8 h 390"/>
                <a:gd name="T8" fmla="*/ 145 w 317"/>
                <a:gd name="T9" fmla="*/ 18 h 390"/>
                <a:gd name="T10" fmla="*/ 124 w 317"/>
                <a:gd name="T11" fmla="*/ 39 h 390"/>
                <a:gd name="T12" fmla="*/ 145 w 317"/>
                <a:gd name="T13" fmla="*/ 66 h 390"/>
                <a:gd name="T14" fmla="*/ 172 w 317"/>
                <a:gd name="T15" fmla="*/ 87 h 390"/>
                <a:gd name="T16" fmla="*/ 193 w 317"/>
                <a:gd name="T17" fmla="*/ 66 h 390"/>
                <a:gd name="T18" fmla="*/ 172 w 317"/>
                <a:gd name="T19" fmla="*/ 39 h 390"/>
                <a:gd name="T20" fmla="*/ 145 w 317"/>
                <a:gd name="T21" fmla="*/ 18 h 390"/>
                <a:gd name="T22" fmla="*/ 112 w 317"/>
                <a:gd name="T23" fmla="*/ 166 h 390"/>
                <a:gd name="T24" fmla="*/ 57 w 317"/>
                <a:gd name="T25" fmla="*/ 221 h 390"/>
                <a:gd name="T26" fmla="*/ 132 w 317"/>
                <a:gd name="T27" fmla="*/ 166 h 390"/>
                <a:gd name="T28" fmla="*/ 187 w 317"/>
                <a:gd name="T29" fmla="*/ 221 h 390"/>
                <a:gd name="T30" fmla="*/ 132 w 317"/>
                <a:gd name="T31" fmla="*/ 166 h 390"/>
                <a:gd name="T32" fmla="*/ 262 w 317"/>
                <a:gd name="T33" fmla="*/ 166 h 390"/>
                <a:gd name="T34" fmla="*/ 207 w 317"/>
                <a:gd name="T35" fmla="*/ 221 h 390"/>
                <a:gd name="T36" fmla="*/ 57 w 317"/>
                <a:gd name="T37" fmla="*/ 252 h 390"/>
                <a:gd name="T38" fmla="*/ 112 w 317"/>
                <a:gd name="T39" fmla="*/ 307 h 390"/>
                <a:gd name="T40" fmla="*/ 57 w 317"/>
                <a:gd name="T41" fmla="*/ 252 h 390"/>
                <a:gd name="T42" fmla="*/ 187 w 317"/>
                <a:gd name="T43" fmla="*/ 252 h 390"/>
                <a:gd name="T44" fmla="*/ 132 w 317"/>
                <a:gd name="T45" fmla="*/ 307 h 390"/>
                <a:gd name="T46" fmla="*/ 207 w 317"/>
                <a:gd name="T47" fmla="*/ 252 h 390"/>
                <a:gd name="T48" fmla="*/ 262 w 317"/>
                <a:gd name="T49" fmla="*/ 307 h 390"/>
                <a:gd name="T50" fmla="*/ 207 w 317"/>
                <a:gd name="T51" fmla="*/ 252 h 390"/>
                <a:gd name="T52" fmla="*/ 22 w 317"/>
                <a:gd name="T53" fmla="*/ 351 h 390"/>
                <a:gd name="T54" fmla="*/ 0 w 317"/>
                <a:gd name="T55" fmla="*/ 390 h 390"/>
                <a:gd name="T56" fmla="*/ 317 w 317"/>
                <a:gd name="T57" fmla="*/ 351 h 390"/>
                <a:gd name="T58" fmla="*/ 295 w 317"/>
                <a:gd name="T59" fmla="*/ 141 h 390"/>
                <a:gd name="T60" fmla="*/ 267 w 317"/>
                <a:gd name="T61" fmla="*/ 117 h 390"/>
                <a:gd name="T62" fmla="*/ 48 w 317"/>
                <a:gd name="T63" fmla="*/ 14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7" h="390">
                  <a:moveTo>
                    <a:pt x="116" y="0"/>
                  </a:moveTo>
                  <a:cubicBezTo>
                    <a:pt x="201" y="0"/>
                    <a:pt x="201" y="0"/>
                    <a:pt x="201" y="0"/>
                  </a:cubicBezTo>
                  <a:cubicBezTo>
                    <a:pt x="206" y="0"/>
                    <a:pt x="210" y="4"/>
                    <a:pt x="210" y="8"/>
                  </a:cubicBezTo>
                  <a:cubicBezTo>
                    <a:pt x="210" y="96"/>
                    <a:pt x="210" y="96"/>
                    <a:pt x="210" y="96"/>
                  </a:cubicBezTo>
                  <a:cubicBezTo>
                    <a:pt x="210" y="101"/>
                    <a:pt x="206" y="105"/>
                    <a:pt x="201" y="105"/>
                  </a:cubicBezTo>
                  <a:cubicBezTo>
                    <a:pt x="116" y="105"/>
                    <a:pt x="116" y="105"/>
                    <a:pt x="116" y="105"/>
                  </a:cubicBezTo>
                  <a:cubicBezTo>
                    <a:pt x="111" y="105"/>
                    <a:pt x="107" y="101"/>
                    <a:pt x="107" y="96"/>
                  </a:cubicBezTo>
                  <a:cubicBezTo>
                    <a:pt x="107" y="8"/>
                    <a:pt x="107" y="8"/>
                    <a:pt x="107" y="8"/>
                  </a:cubicBezTo>
                  <a:cubicBezTo>
                    <a:pt x="107" y="4"/>
                    <a:pt x="111" y="0"/>
                    <a:pt x="116" y="0"/>
                  </a:cubicBezTo>
                  <a:close/>
                  <a:moveTo>
                    <a:pt x="145" y="18"/>
                  </a:moveTo>
                  <a:cubicBezTo>
                    <a:pt x="145" y="39"/>
                    <a:pt x="145" y="39"/>
                    <a:pt x="145" y="39"/>
                  </a:cubicBezTo>
                  <a:cubicBezTo>
                    <a:pt x="124" y="39"/>
                    <a:pt x="124" y="39"/>
                    <a:pt x="124" y="39"/>
                  </a:cubicBezTo>
                  <a:cubicBezTo>
                    <a:pt x="124" y="66"/>
                    <a:pt x="124" y="66"/>
                    <a:pt x="124" y="66"/>
                  </a:cubicBezTo>
                  <a:cubicBezTo>
                    <a:pt x="145" y="66"/>
                    <a:pt x="145" y="66"/>
                    <a:pt x="145" y="66"/>
                  </a:cubicBezTo>
                  <a:cubicBezTo>
                    <a:pt x="145" y="87"/>
                    <a:pt x="145" y="87"/>
                    <a:pt x="145" y="87"/>
                  </a:cubicBezTo>
                  <a:cubicBezTo>
                    <a:pt x="172" y="87"/>
                    <a:pt x="172" y="87"/>
                    <a:pt x="172" y="87"/>
                  </a:cubicBezTo>
                  <a:cubicBezTo>
                    <a:pt x="172" y="66"/>
                    <a:pt x="172" y="66"/>
                    <a:pt x="172" y="66"/>
                  </a:cubicBezTo>
                  <a:cubicBezTo>
                    <a:pt x="193" y="66"/>
                    <a:pt x="193" y="66"/>
                    <a:pt x="193" y="66"/>
                  </a:cubicBezTo>
                  <a:cubicBezTo>
                    <a:pt x="193" y="39"/>
                    <a:pt x="193" y="39"/>
                    <a:pt x="193" y="39"/>
                  </a:cubicBezTo>
                  <a:cubicBezTo>
                    <a:pt x="172" y="39"/>
                    <a:pt x="172" y="39"/>
                    <a:pt x="172" y="39"/>
                  </a:cubicBezTo>
                  <a:cubicBezTo>
                    <a:pt x="172" y="18"/>
                    <a:pt x="172" y="18"/>
                    <a:pt x="172" y="18"/>
                  </a:cubicBezTo>
                  <a:cubicBezTo>
                    <a:pt x="145" y="18"/>
                    <a:pt x="145" y="18"/>
                    <a:pt x="145" y="18"/>
                  </a:cubicBezTo>
                  <a:close/>
                  <a:moveTo>
                    <a:pt x="57" y="166"/>
                  </a:moveTo>
                  <a:cubicBezTo>
                    <a:pt x="112" y="166"/>
                    <a:pt x="112" y="166"/>
                    <a:pt x="112" y="166"/>
                  </a:cubicBezTo>
                  <a:cubicBezTo>
                    <a:pt x="112" y="221"/>
                    <a:pt x="112" y="221"/>
                    <a:pt x="112" y="221"/>
                  </a:cubicBezTo>
                  <a:cubicBezTo>
                    <a:pt x="57" y="221"/>
                    <a:pt x="57" y="221"/>
                    <a:pt x="57" y="221"/>
                  </a:cubicBezTo>
                  <a:cubicBezTo>
                    <a:pt x="57" y="166"/>
                    <a:pt x="57" y="166"/>
                    <a:pt x="57" y="166"/>
                  </a:cubicBezTo>
                  <a:close/>
                  <a:moveTo>
                    <a:pt x="132" y="166"/>
                  </a:moveTo>
                  <a:cubicBezTo>
                    <a:pt x="187" y="166"/>
                    <a:pt x="187" y="166"/>
                    <a:pt x="187" y="166"/>
                  </a:cubicBezTo>
                  <a:cubicBezTo>
                    <a:pt x="187" y="221"/>
                    <a:pt x="187" y="221"/>
                    <a:pt x="187" y="221"/>
                  </a:cubicBezTo>
                  <a:cubicBezTo>
                    <a:pt x="132" y="221"/>
                    <a:pt x="132" y="221"/>
                    <a:pt x="132" y="221"/>
                  </a:cubicBezTo>
                  <a:cubicBezTo>
                    <a:pt x="132" y="166"/>
                    <a:pt x="132" y="166"/>
                    <a:pt x="132" y="166"/>
                  </a:cubicBezTo>
                  <a:close/>
                  <a:moveTo>
                    <a:pt x="207" y="166"/>
                  </a:moveTo>
                  <a:cubicBezTo>
                    <a:pt x="262" y="166"/>
                    <a:pt x="262" y="166"/>
                    <a:pt x="262" y="166"/>
                  </a:cubicBezTo>
                  <a:cubicBezTo>
                    <a:pt x="262" y="221"/>
                    <a:pt x="262" y="221"/>
                    <a:pt x="262" y="221"/>
                  </a:cubicBezTo>
                  <a:cubicBezTo>
                    <a:pt x="207" y="221"/>
                    <a:pt x="207" y="221"/>
                    <a:pt x="207" y="221"/>
                  </a:cubicBezTo>
                  <a:cubicBezTo>
                    <a:pt x="207" y="166"/>
                    <a:pt x="207" y="166"/>
                    <a:pt x="207" y="166"/>
                  </a:cubicBezTo>
                  <a:close/>
                  <a:moveTo>
                    <a:pt x="57" y="252"/>
                  </a:moveTo>
                  <a:cubicBezTo>
                    <a:pt x="112" y="252"/>
                    <a:pt x="112" y="252"/>
                    <a:pt x="112" y="252"/>
                  </a:cubicBezTo>
                  <a:cubicBezTo>
                    <a:pt x="112" y="307"/>
                    <a:pt x="112" y="307"/>
                    <a:pt x="112" y="307"/>
                  </a:cubicBezTo>
                  <a:cubicBezTo>
                    <a:pt x="57" y="307"/>
                    <a:pt x="57" y="307"/>
                    <a:pt x="57" y="307"/>
                  </a:cubicBezTo>
                  <a:cubicBezTo>
                    <a:pt x="57" y="252"/>
                    <a:pt x="57" y="252"/>
                    <a:pt x="57" y="252"/>
                  </a:cubicBezTo>
                  <a:close/>
                  <a:moveTo>
                    <a:pt x="132" y="252"/>
                  </a:moveTo>
                  <a:cubicBezTo>
                    <a:pt x="187" y="252"/>
                    <a:pt x="187" y="252"/>
                    <a:pt x="187" y="252"/>
                  </a:cubicBezTo>
                  <a:cubicBezTo>
                    <a:pt x="187" y="307"/>
                    <a:pt x="187" y="307"/>
                    <a:pt x="187" y="307"/>
                  </a:cubicBezTo>
                  <a:cubicBezTo>
                    <a:pt x="132" y="307"/>
                    <a:pt x="132" y="307"/>
                    <a:pt x="132" y="307"/>
                  </a:cubicBezTo>
                  <a:cubicBezTo>
                    <a:pt x="132" y="252"/>
                    <a:pt x="132" y="252"/>
                    <a:pt x="132" y="252"/>
                  </a:cubicBezTo>
                  <a:close/>
                  <a:moveTo>
                    <a:pt x="207" y="252"/>
                  </a:moveTo>
                  <a:cubicBezTo>
                    <a:pt x="262" y="252"/>
                    <a:pt x="262" y="252"/>
                    <a:pt x="262" y="252"/>
                  </a:cubicBezTo>
                  <a:cubicBezTo>
                    <a:pt x="262" y="307"/>
                    <a:pt x="262" y="307"/>
                    <a:pt x="262" y="307"/>
                  </a:cubicBezTo>
                  <a:cubicBezTo>
                    <a:pt x="207" y="307"/>
                    <a:pt x="207" y="307"/>
                    <a:pt x="207" y="307"/>
                  </a:cubicBezTo>
                  <a:cubicBezTo>
                    <a:pt x="207" y="252"/>
                    <a:pt x="207" y="252"/>
                    <a:pt x="207" y="252"/>
                  </a:cubicBezTo>
                  <a:close/>
                  <a:moveTo>
                    <a:pt x="22" y="141"/>
                  </a:moveTo>
                  <a:cubicBezTo>
                    <a:pt x="22" y="351"/>
                    <a:pt x="22" y="351"/>
                    <a:pt x="22" y="351"/>
                  </a:cubicBezTo>
                  <a:cubicBezTo>
                    <a:pt x="0" y="351"/>
                    <a:pt x="0" y="351"/>
                    <a:pt x="0" y="351"/>
                  </a:cubicBezTo>
                  <a:cubicBezTo>
                    <a:pt x="0" y="390"/>
                    <a:pt x="0" y="390"/>
                    <a:pt x="0" y="390"/>
                  </a:cubicBezTo>
                  <a:cubicBezTo>
                    <a:pt x="317" y="390"/>
                    <a:pt x="317" y="390"/>
                    <a:pt x="317" y="390"/>
                  </a:cubicBezTo>
                  <a:cubicBezTo>
                    <a:pt x="317" y="351"/>
                    <a:pt x="317" y="351"/>
                    <a:pt x="317" y="351"/>
                  </a:cubicBezTo>
                  <a:cubicBezTo>
                    <a:pt x="295" y="351"/>
                    <a:pt x="295" y="351"/>
                    <a:pt x="295" y="351"/>
                  </a:cubicBezTo>
                  <a:cubicBezTo>
                    <a:pt x="295" y="141"/>
                    <a:pt x="295" y="141"/>
                    <a:pt x="295" y="141"/>
                  </a:cubicBezTo>
                  <a:cubicBezTo>
                    <a:pt x="267" y="141"/>
                    <a:pt x="267" y="141"/>
                    <a:pt x="267" y="141"/>
                  </a:cubicBezTo>
                  <a:cubicBezTo>
                    <a:pt x="267" y="117"/>
                    <a:pt x="267" y="117"/>
                    <a:pt x="267" y="117"/>
                  </a:cubicBezTo>
                  <a:cubicBezTo>
                    <a:pt x="48" y="117"/>
                    <a:pt x="48" y="117"/>
                    <a:pt x="48" y="117"/>
                  </a:cubicBezTo>
                  <a:cubicBezTo>
                    <a:pt x="48" y="141"/>
                    <a:pt x="48" y="141"/>
                    <a:pt x="48" y="141"/>
                  </a:cubicBezTo>
                  <a:lnTo>
                    <a:pt x="22" y="141"/>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GB" dirty="0">
                <a:solidFill>
                  <a:srgbClr val="97999B"/>
                </a:solidFill>
              </a:endParaRPr>
            </a:p>
          </p:txBody>
        </p:sp>
        <p:sp>
          <p:nvSpPr>
            <p:cNvPr id="132" name="Freeform 17">
              <a:extLst>
                <a:ext uri="{FF2B5EF4-FFF2-40B4-BE49-F238E27FC236}">
                  <a16:creationId xmlns:a16="http://schemas.microsoft.com/office/drawing/2014/main" id="{E8413D38-1D0C-47C2-BC25-C2D7C058BB76}"/>
                </a:ext>
              </a:extLst>
            </p:cNvPr>
            <p:cNvSpPr>
              <a:spLocks noEditPoints="1"/>
            </p:cNvSpPr>
            <p:nvPr/>
          </p:nvSpPr>
          <p:spPr bwMode="auto">
            <a:xfrm>
              <a:off x="1529959" y="3047251"/>
              <a:ext cx="349842" cy="250974"/>
            </a:xfrm>
            <a:custGeom>
              <a:avLst/>
              <a:gdLst>
                <a:gd name="T0" fmla="*/ 4 w 172"/>
                <a:gd name="T1" fmla="*/ 51 h 123"/>
                <a:gd name="T2" fmla="*/ 35 w 172"/>
                <a:gd name="T3" fmla="*/ 51 h 123"/>
                <a:gd name="T4" fmla="*/ 35 w 172"/>
                <a:gd name="T5" fmla="*/ 56 h 123"/>
                <a:gd name="T6" fmla="*/ 41 w 172"/>
                <a:gd name="T7" fmla="*/ 56 h 123"/>
                <a:gd name="T8" fmla="*/ 41 w 172"/>
                <a:gd name="T9" fmla="*/ 108 h 123"/>
                <a:gd name="T10" fmla="*/ 35 w 172"/>
                <a:gd name="T11" fmla="*/ 108 h 123"/>
                <a:gd name="T12" fmla="*/ 35 w 172"/>
                <a:gd name="T13" fmla="*/ 111 h 123"/>
                <a:gd name="T14" fmla="*/ 31 w 172"/>
                <a:gd name="T15" fmla="*/ 111 h 123"/>
                <a:gd name="T16" fmla="*/ 25 w 172"/>
                <a:gd name="T17" fmla="*/ 117 h 123"/>
                <a:gd name="T18" fmla="*/ 31 w 172"/>
                <a:gd name="T19" fmla="*/ 123 h 123"/>
                <a:gd name="T20" fmla="*/ 139 w 172"/>
                <a:gd name="T21" fmla="*/ 123 h 123"/>
                <a:gd name="T22" fmla="*/ 146 w 172"/>
                <a:gd name="T23" fmla="*/ 117 h 123"/>
                <a:gd name="T24" fmla="*/ 139 w 172"/>
                <a:gd name="T25" fmla="*/ 111 h 123"/>
                <a:gd name="T26" fmla="*/ 139 w 172"/>
                <a:gd name="T27" fmla="*/ 111 h 123"/>
                <a:gd name="T28" fmla="*/ 139 w 172"/>
                <a:gd name="T29" fmla="*/ 108 h 123"/>
                <a:gd name="T30" fmla="*/ 133 w 172"/>
                <a:gd name="T31" fmla="*/ 108 h 123"/>
                <a:gd name="T32" fmla="*/ 133 w 172"/>
                <a:gd name="T33" fmla="*/ 56 h 123"/>
                <a:gd name="T34" fmla="*/ 139 w 172"/>
                <a:gd name="T35" fmla="*/ 56 h 123"/>
                <a:gd name="T36" fmla="*/ 139 w 172"/>
                <a:gd name="T37" fmla="*/ 51 h 123"/>
                <a:gd name="T38" fmla="*/ 168 w 172"/>
                <a:gd name="T39" fmla="*/ 51 h 123"/>
                <a:gd name="T40" fmla="*/ 168 w 172"/>
                <a:gd name="T41" fmla="*/ 48 h 123"/>
                <a:gd name="T42" fmla="*/ 91 w 172"/>
                <a:gd name="T43" fmla="*/ 2 h 123"/>
                <a:gd name="T44" fmla="*/ 80 w 172"/>
                <a:gd name="T45" fmla="*/ 2 h 123"/>
                <a:gd name="T46" fmla="*/ 3 w 172"/>
                <a:gd name="T47" fmla="*/ 48 h 123"/>
                <a:gd name="T48" fmla="*/ 4 w 172"/>
                <a:gd name="T49" fmla="*/ 51 h 123"/>
                <a:gd name="T50" fmla="*/ 56 w 172"/>
                <a:gd name="T51" fmla="*/ 108 h 123"/>
                <a:gd name="T52" fmla="*/ 56 w 172"/>
                <a:gd name="T53" fmla="*/ 56 h 123"/>
                <a:gd name="T54" fmla="*/ 62 w 172"/>
                <a:gd name="T55" fmla="*/ 56 h 123"/>
                <a:gd name="T56" fmla="*/ 62 w 172"/>
                <a:gd name="T57" fmla="*/ 51 h 123"/>
                <a:gd name="T58" fmla="*/ 73 w 172"/>
                <a:gd name="T59" fmla="*/ 51 h 123"/>
                <a:gd name="T60" fmla="*/ 73 w 172"/>
                <a:gd name="T61" fmla="*/ 56 h 123"/>
                <a:gd name="T62" fmla="*/ 79 w 172"/>
                <a:gd name="T63" fmla="*/ 56 h 123"/>
                <a:gd name="T64" fmla="*/ 79 w 172"/>
                <a:gd name="T65" fmla="*/ 108 h 123"/>
                <a:gd name="T66" fmla="*/ 73 w 172"/>
                <a:gd name="T67" fmla="*/ 108 h 123"/>
                <a:gd name="T68" fmla="*/ 73 w 172"/>
                <a:gd name="T69" fmla="*/ 111 h 123"/>
                <a:gd name="T70" fmla="*/ 62 w 172"/>
                <a:gd name="T71" fmla="*/ 111 h 123"/>
                <a:gd name="T72" fmla="*/ 62 w 172"/>
                <a:gd name="T73" fmla="*/ 108 h 123"/>
                <a:gd name="T74" fmla="*/ 56 w 172"/>
                <a:gd name="T75" fmla="*/ 108 h 123"/>
                <a:gd name="T76" fmla="*/ 117 w 172"/>
                <a:gd name="T77" fmla="*/ 56 h 123"/>
                <a:gd name="T78" fmla="*/ 117 w 172"/>
                <a:gd name="T79" fmla="*/ 108 h 123"/>
                <a:gd name="T80" fmla="*/ 111 w 172"/>
                <a:gd name="T81" fmla="*/ 108 h 123"/>
                <a:gd name="T82" fmla="*/ 111 w 172"/>
                <a:gd name="T83" fmla="*/ 111 h 123"/>
                <a:gd name="T84" fmla="*/ 100 w 172"/>
                <a:gd name="T85" fmla="*/ 111 h 123"/>
                <a:gd name="T86" fmla="*/ 100 w 172"/>
                <a:gd name="T87" fmla="*/ 108 h 123"/>
                <a:gd name="T88" fmla="*/ 95 w 172"/>
                <a:gd name="T89" fmla="*/ 108 h 123"/>
                <a:gd name="T90" fmla="*/ 95 w 172"/>
                <a:gd name="T91" fmla="*/ 56 h 123"/>
                <a:gd name="T92" fmla="*/ 100 w 172"/>
                <a:gd name="T93" fmla="*/ 56 h 123"/>
                <a:gd name="T94" fmla="*/ 100 w 172"/>
                <a:gd name="T95" fmla="*/ 51 h 123"/>
                <a:gd name="T96" fmla="*/ 111 w 172"/>
                <a:gd name="T97" fmla="*/ 51 h 123"/>
                <a:gd name="T98" fmla="*/ 111 w 172"/>
                <a:gd name="T99" fmla="*/ 56 h 123"/>
                <a:gd name="T100" fmla="*/ 117 w 172"/>
                <a:gd name="T101"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 h="123">
                  <a:moveTo>
                    <a:pt x="4" y="51"/>
                  </a:moveTo>
                  <a:cubicBezTo>
                    <a:pt x="35" y="51"/>
                    <a:pt x="35" y="51"/>
                    <a:pt x="35" y="51"/>
                  </a:cubicBezTo>
                  <a:cubicBezTo>
                    <a:pt x="35" y="56"/>
                    <a:pt x="35" y="56"/>
                    <a:pt x="35" y="56"/>
                  </a:cubicBezTo>
                  <a:cubicBezTo>
                    <a:pt x="41" y="56"/>
                    <a:pt x="41" y="56"/>
                    <a:pt x="41" y="56"/>
                  </a:cubicBezTo>
                  <a:cubicBezTo>
                    <a:pt x="41" y="108"/>
                    <a:pt x="41" y="108"/>
                    <a:pt x="41" y="108"/>
                  </a:cubicBezTo>
                  <a:cubicBezTo>
                    <a:pt x="35" y="108"/>
                    <a:pt x="35" y="108"/>
                    <a:pt x="35" y="108"/>
                  </a:cubicBezTo>
                  <a:cubicBezTo>
                    <a:pt x="35" y="111"/>
                    <a:pt x="35" y="111"/>
                    <a:pt x="35" y="111"/>
                  </a:cubicBezTo>
                  <a:cubicBezTo>
                    <a:pt x="31" y="111"/>
                    <a:pt x="31" y="111"/>
                    <a:pt x="31" y="111"/>
                  </a:cubicBezTo>
                  <a:cubicBezTo>
                    <a:pt x="28" y="111"/>
                    <a:pt x="25" y="114"/>
                    <a:pt x="25" y="117"/>
                  </a:cubicBezTo>
                  <a:cubicBezTo>
                    <a:pt x="25" y="120"/>
                    <a:pt x="28" y="123"/>
                    <a:pt x="31" y="123"/>
                  </a:cubicBezTo>
                  <a:cubicBezTo>
                    <a:pt x="139" y="123"/>
                    <a:pt x="139" y="123"/>
                    <a:pt x="139" y="123"/>
                  </a:cubicBezTo>
                  <a:cubicBezTo>
                    <a:pt x="143" y="123"/>
                    <a:pt x="146" y="120"/>
                    <a:pt x="146" y="117"/>
                  </a:cubicBezTo>
                  <a:cubicBezTo>
                    <a:pt x="146" y="114"/>
                    <a:pt x="143" y="111"/>
                    <a:pt x="139" y="111"/>
                  </a:cubicBezTo>
                  <a:cubicBezTo>
                    <a:pt x="139" y="111"/>
                    <a:pt x="139" y="111"/>
                    <a:pt x="139" y="111"/>
                  </a:cubicBezTo>
                  <a:cubicBezTo>
                    <a:pt x="139" y="108"/>
                    <a:pt x="139" y="108"/>
                    <a:pt x="139" y="108"/>
                  </a:cubicBezTo>
                  <a:cubicBezTo>
                    <a:pt x="133" y="108"/>
                    <a:pt x="133" y="108"/>
                    <a:pt x="133" y="108"/>
                  </a:cubicBezTo>
                  <a:cubicBezTo>
                    <a:pt x="133" y="56"/>
                    <a:pt x="133" y="56"/>
                    <a:pt x="133" y="56"/>
                  </a:cubicBezTo>
                  <a:cubicBezTo>
                    <a:pt x="139" y="56"/>
                    <a:pt x="139" y="56"/>
                    <a:pt x="139" y="56"/>
                  </a:cubicBezTo>
                  <a:cubicBezTo>
                    <a:pt x="139" y="51"/>
                    <a:pt x="139" y="51"/>
                    <a:pt x="139" y="51"/>
                  </a:cubicBezTo>
                  <a:cubicBezTo>
                    <a:pt x="168" y="51"/>
                    <a:pt x="168" y="51"/>
                    <a:pt x="168" y="51"/>
                  </a:cubicBezTo>
                  <a:cubicBezTo>
                    <a:pt x="171" y="51"/>
                    <a:pt x="172" y="49"/>
                    <a:pt x="168" y="48"/>
                  </a:cubicBezTo>
                  <a:cubicBezTo>
                    <a:pt x="91" y="2"/>
                    <a:pt x="91" y="2"/>
                    <a:pt x="91" y="2"/>
                  </a:cubicBezTo>
                  <a:cubicBezTo>
                    <a:pt x="88" y="0"/>
                    <a:pt x="83" y="0"/>
                    <a:pt x="80" y="2"/>
                  </a:cubicBezTo>
                  <a:cubicBezTo>
                    <a:pt x="3" y="48"/>
                    <a:pt x="3" y="48"/>
                    <a:pt x="3" y="48"/>
                  </a:cubicBezTo>
                  <a:cubicBezTo>
                    <a:pt x="0" y="49"/>
                    <a:pt x="0" y="51"/>
                    <a:pt x="4" y="51"/>
                  </a:cubicBezTo>
                  <a:close/>
                  <a:moveTo>
                    <a:pt x="56" y="108"/>
                  </a:moveTo>
                  <a:cubicBezTo>
                    <a:pt x="56" y="56"/>
                    <a:pt x="56" y="56"/>
                    <a:pt x="56" y="56"/>
                  </a:cubicBezTo>
                  <a:cubicBezTo>
                    <a:pt x="62" y="56"/>
                    <a:pt x="62" y="56"/>
                    <a:pt x="62" y="56"/>
                  </a:cubicBezTo>
                  <a:cubicBezTo>
                    <a:pt x="62" y="51"/>
                    <a:pt x="62" y="51"/>
                    <a:pt x="62" y="51"/>
                  </a:cubicBezTo>
                  <a:cubicBezTo>
                    <a:pt x="73" y="51"/>
                    <a:pt x="73" y="51"/>
                    <a:pt x="73" y="51"/>
                  </a:cubicBezTo>
                  <a:cubicBezTo>
                    <a:pt x="73" y="56"/>
                    <a:pt x="73" y="56"/>
                    <a:pt x="73" y="56"/>
                  </a:cubicBezTo>
                  <a:cubicBezTo>
                    <a:pt x="79" y="56"/>
                    <a:pt x="79" y="56"/>
                    <a:pt x="79" y="56"/>
                  </a:cubicBezTo>
                  <a:cubicBezTo>
                    <a:pt x="79" y="108"/>
                    <a:pt x="79" y="108"/>
                    <a:pt x="79" y="108"/>
                  </a:cubicBezTo>
                  <a:cubicBezTo>
                    <a:pt x="73" y="108"/>
                    <a:pt x="73" y="108"/>
                    <a:pt x="73" y="108"/>
                  </a:cubicBezTo>
                  <a:cubicBezTo>
                    <a:pt x="73" y="111"/>
                    <a:pt x="73" y="111"/>
                    <a:pt x="73" y="111"/>
                  </a:cubicBezTo>
                  <a:cubicBezTo>
                    <a:pt x="62" y="111"/>
                    <a:pt x="62" y="111"/>
                    <a:pt x="62" y="111"/>
                  </a:cubicBezTo>
                  <a:cubicBezTo>
                    <a:pt x="62" y="108"/>
                    <a:pt x="62" y="108"/>
                    <a:pt x="62" y="108"/>
                  </a:cubicBezTo>
                  <a:lnTo>
                    <a:pt x="56" y="108"/>
                  </a:lnTo>
                  <a:close/>
                  <a:moveTo>
                    <a:pt x="117" y="56"/>
                  </a:moveTo>
                  <a:cubicBezTo>
                    <a:pt x="117" y="108"/>
                    <a:pt x="117" y="108"/>
                    <a:pt x="117" y="108"/>
                  </a:cubicBezTo>
                  <a:cubicBezTo>
                    <a:pt x="111" y="108"/>
                    <a:pt x="111" y="108"/>
                    <a:pt x="111" y="108"/>
                  </a:cubicBezTo>
                  <a:cubicBezTo>
                    <a:pt x="111" y="111"/>
                    <a:pt x="111" y="111"/>
                    <a:pt x="111" y="111"/>
                  </a:cubicBezTo>
                  <a:cubicBezTo>
                    <a:pt x="100" y="111"/>
                    <a:pt x="100" y="111"/>
                    <a:pt x="100" y="111"/>
                  </a:cubicBezTo>
                  <a:cubicBezTo>
                    <a:pt x="100" y="108"/>
                    <a:pt x="100" y="108"/>
                    <a:pt x="100" y="108"/>
                  </a:cubicBezTo>
                  <a:cubicBezTo>
                    <a:pt x="95" y="108"/>
                    <a:pt x="95" y="108"/>
                    <a:pt x="95" y="108"/>
                  </a:cubicBezTo>
                  <a:cubicBezTo>
                    <a:pt x="95" y="56"/>
                    <a:pt x="95" y="56"/>
                    <a:pt x="95" y="56"/>
                  </a:cubicBezTo>
                  <a:cubicBezTo>
                    <a:pt x="100" y="56"/>
                    <a:pt x="100" y="56"/>
                    <a:pt x="100" y="56"/>
                  </a:cubicBezTo>
                  <a:cubicBezTo>
                    <a:pt x="100" y="51"/>
                    <a:pt x="100" y="51"/>
                    <a:pt x="100" y="51"/>
                  </a:cubicBezTo>
                  <a:cubicBezTo>
                    <a:pt x="111" y="51"/>
                    <a:pt x="111" y="51"/>
                    <a:pt x="111" y="51"/>
                  </a:cubicBezTo>
                  <a:cubicBezTo>
                    <a:pt x="111" y="56"/>
                    <a:pt x="111" y="56"/>
                    <a:pt x="111" y="56"/>
                  </a:cubicBezTo>
                  <a:lnTo>
                    <a:pt x="117" y="56"/>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GB" dirty="0">
                <a:solidFill>
                  <a:srgbClr val="97999B"/>
                </a:solidFill>
              </a:endParaRPr>
            </a:p>
          </p:txBody>
        </p:sp>
        <p:sp>
          <p:nvSpPr>
            <p:cNvPr id="133" name="Freeform 21">
              <a:extLst>
                <a:ext uri="{FF2B5EF4-FFF2-40B4-BE49-F238E27FC236}">
                  <a16:creationId xmlns:a16="http://schemas.microsoft.com/office/drawing/2014/main" id="{392C1E20-AC11-45E9-9F5F-2C00D248E313}"/>
                </a:ext>
              </a:extLst>
            </p:cNvPr>
            <p:cNvSpPr>
              <a:spLocks noEditPoints="1"/>
            </p:cNvSpPr>
            <p:nvPr/>
          </p:nvSpPr>
          <p:spPr bwMode="auto">
            <a:xfrm>
              <a:off x="1274584" y="3939387"/>
              <a:ext cx="92548" cy="10479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34" name="Freeform 21">
              <a:extLst>
                <a:ext uri="{FF2B5EF4-FFF2-40B4-BE49-F238E27FC236}">
                  <a16:creationId xmlns:a16="http://schemas.microsoft.com/office/drawing/2014/main" id="{2E486CE4-BD7D-418C-8003-EEC72325955F}"/>
                </a:ext>
              </a:extLst>
            </p:cNvPr>
            <p:cNvSpPr>
              <a:spLocks noEditPoints="1"/>
            </p:cNvSpPr>
            <p:nvPr/>
          </p:nvSpPr>
          <p:spPr bwMode="auto">
            <a:xfrm>
              <a:off x="1083224" y="3814516"/>
              <a:ext cx="92548" cy="104790"/>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grpSp>
      <p:sp>
        <p:nvSpPr>
          <p:cNvPr id="137" name="TextBox 136">
            <a:extLst>
              <a:ext uri="{FF2B5EF4-FFF2-40B4-BE49-F238E27FC236}">
                <a16:creationId xmlns:a16="http://schemas.microsoft.com/office/drawing/2014/main" id="{10EEDD4E-5A7C-47E4-AD25-9FE07BD987E5}"/>
              </a:ext>
            </a:extLst>
          </p:cNvPr>
          <p:cNvSpPr txBox="1"/>
          <p:nvPr/>
        </p:nvSpPr>
        <p:spPr>
          <a:xfrm>
            <a:off x="6575267" y="1909092"/>
            <a:ext cx="2328932" cy="584775"/>
          </a:xfrm>
          <a:prstGeom prst="rect">
            <a:avLst/>
          </a:prstGeom>
          <a:noFill/>
        </p:spPr>
        <p:txBody>
          <a:bodyPr wrap="square" rtlCol="0">
            <a:spAutoFit/>
          </a:bodyPr>
          <a:lstStyle/>
          <a:p>
            <a:r>
              <a:rPr lang="en-GB" sz="1600" b="1" dirty="0">
                <a:solidFill>
                  <a:srgbClr val="97999B">
                    <a:lumMod val="75000"/>
                  </a:srgbClr>
                </a:solidFill>
                <a:latin typeface="Gotham Rounded Bold"/>
              </a:rPr>
              <a:t>Runs every two years</a:t>
            </a:r>
          </a:p>
          <a:p>
            <a:r>
              <a:rPr lang="en-GB" sz="1600" dirty="0">
                <a:solidFill>
                  <a:srgbClr val="97999B">
                    <a:lumMod val="75000"/>
                  </a:srgbClr>
                </a:solidFill>
                <a:latin typeface="Gotham Rounded Bold"/>
              </a:rPr>
              <a:t>Over 1300 Participants</a:t>
            </a:r>
            <a:endParaRPr lang="en-GB" sz="1600" b="1" dirty="0">
              <a:solidFill>
                <a:srgbClr val="97999B">
                  <a:lumMod val="75000"/>
                </a:srgbClr>
              </a:solidFill>
              <a:latin typeface="Gotham Rounded Bold"/>
            </a:endParaRPr>
          </a:p>
        </p:txBody>
      </p:sp>
      <p:pic>
        <p:nvPicPr>
          <p:cNvPr id="138" name="Picture 137">
            <a:extLst>
              <a:ext uri="{FF2B5EF4-FFF2-40B4-BE49-F238E27FC236}">
                <a16:creationId xmlns:a16="http://schemas.microsoft.com/office/drawing/2014/main" id="{AC4A770C-E48E-4339-B545-CA5054C4699C}"/>
              </a:ext>
            </a:extLst>
          </p:cNvPr>
          <p:cNvPicPr>
            <a:picLocks noChangeAspect="1"/>
          </p:cNvPicPr>
          <p:nvPr/>
        </p:nvPicPr>
        <p:blipFill>
          <a:blip r:embed="rId8"/>
          <a:stretch>
            <a:fillRect/>
          </a:stretch>
        </p:blipFill>
        <p:spPr>
          <a:xfrm>
            <a:off x="3327702" y="2922158"/>
            <a:ext cx="1726201" cy="1702292"/>
          </a:xfrm>
          <a:prstGeom prst="rect">
            <a:avLst/>
          </a:prstGeom>
        </p:spPr>
      </p:pic>
      <p:sp>
        <p:nvSpPr>
          <p:cNvPr id="139" name="TextBox 138">
            <a:extLst>
              <a:ext uri="{FF2B5EF4-FFF2-40B4-BE49-F238E27FC236}">
                <a16:creationId xmlns:a16="http://schemas.microsoft.com/office/drawing/2014/main" id="{94D6BCCB-978B-46C5-B054-E88642441ABD}"/>
              </a:ext>
            </a:extLst>
          </p:cNvPr>
          <p:cNvSpPr txBox="1"/>
          <p:nvPr/>
        </p:nvSpPr>
        <p:spPr>
          <a:xfrm>
            <a:off x="5231039" y="3348784"/>
            <a:ext cx="2769275" cy="1077218"/>
          </a:xfrm>
          <a:prstGeom prst="rect">
            <a:avLst/>
          </a:prstGeom>
          <a:noFill/>
        </p:spPr>
        <p:txBody>
          <a:bodyPr wrap="square" rtlCol="0">
            <a:spAutoFit/>
          </a:bodyPr>
          <a:lstStyle/>
          <a:p>
            <a:r>
              <a:rPr lang="en-GB" sz="1600" b="1" dirty="0">
                <a:solidFill>
                  <a:srgbClr val="97999B">
                    <a:lumMod val="75000"/>
                  </a:srgbClr>
                </a:solidFill>
                <a:latin typeface="Gotham Rounded Bold"/>
              </a:rPr>
              <a:t>A Big Data Solution  </a:t>
            </a:r>
          </a:p>
          <a:p>
            <a:r>
              <a:rPr lang="en-GB" sz="1600" dirty="0">
                <a:solidFill>
                  <a:srgbClr val="97999B">
                    <a:lumMod val="75000"/>
                  </a:srgbClr>
                </a:solidFill>
                <a:latin typeface="Gotham Rounded Bold"/>
              </a:rPr>
              <a:t>Over a third of a Billion records to utilise when</a:t>
            </a:r>
            <a:br>
              <a:rPr lang="en-GB" sz="1600" dirty="0">
                <a:solidFill>
                  <a:srgbClr val="97999B">
                    <a:lumMod val="75000"/>
                  </a:srgbClr>
                </a:solidFill>
                <a:latin typeface="Gotham Rounded Bold"/>
              </a:rPr>
            </a:br>
            <a:r>
              <a:rPr lang="en-GB" sz="1600" dirty="0">
                <a:solidFill>
                  <a:srgbClr val="97999B">
                    <a:lumMod val="75000"/>
                  </a:srgbClr>
                </a:solidFill>
                <a:latin typeface="Gotham Rounded Bold"/>
              </a:rPr>
              <a:t>matching data</a:t>
            </a:r>
            <a:endParaRPr lang="en-GB" sz="1600" b="1" dirty="0">
              <a:solidFill>
                <a:srgbClr val="97999B">
                  <a:lumMod val="75000"/>
                </a:srgbClr>
              </a:solidFill>
              <a:latin typeface="Gotham Rounded Bold"/>
            </a:endParaRPr>
          </a:p>
        </p:txBody>
      </p:sp>
      <p:grpSp>
        <p:nvGrpSpPr>
          <p:cNvPr id="140" name="Group 139">
            <a:extLst>
              <a:ext uri="{FF2B5EF4-FFF2-40B4-BE49-F238E27FC236}">
                <a16:creationId xmlns:a16="http://schemas.microsoft.com/office/drawing/2014/main" id="{22398BF2-7C9D-4CD0-B35A-9F84D24E6D3A}"/>
              </a:ext>
            </a:extLst>
          </p:cNvPr>
          <p:cNvGrpSpPr/>
          <p:nvPr/>
        </p:nvGrpSpPr>
        <p:grpSpPr>
          <a:xfrm>
            <a:off x="740637" y="4624450"/>
            <a:ext cx="1241521" cy="1338724"/>
            <a:chOff x="413023" y="2837894"/>
            <a:chExt cx="2163721" cy="2331513"/>
          </a:xfrm>
        </p:grpSpPr>
        <p:grpSp>
          <p:nvGrpSpPr>
            <p:cNvPr id="141" name="Group 140">
              <a:extLst>
                <a:ext uri="{FF2B5EF4-FFF2-40B4-BE49-F238E27FC236}">
                  <a16:creationId xmlns:a16="http://schemas.microsoft.com/office/drawing/2014/main" id="{F987242A-73F1-4AA8-9B76-079FD4516B7A}"/>
                </a:ext>
              </a:extLst>
            </p:cNvPr>
            <p:cNvGrpSpPr/>
            <p:nvPr/>
          </p:nvGrpSpPr>
          <p:grpSpPr>
            <a:xfrm>
              <a:off x="413023" y="2837894"/>
              <a:ext cx="2163721" cy="1828783"/>
              <a:chOff x="344598" y="2057488"/>
              <a:chExt cx="2163721" cy="1828783"/>
            </a:xfrm>
          </p:grpSpPr>
          <p:sp>
            <p:nvSpPr>
              <p:cNvPr id="145" name="Freeform 21">
                <a:extLst>
                  <a:ext uri="{FF2B5EF4-FFF2-40B4-BE49-F238E27FC236}">
                    <a16:creationId xmlns:a16="http://schemas.microsoft.com/office/drawing/2014/main" id="{C221D902-98FA-47F5-AE23-729A5C1A4916}"/>
                  </a:ext>
                </a:extLst>
              </p:cNvPr>
              <p:cNvSpPr>
                <a:spLocks noEditPoints="1"/>
              </p:cNvSpPr>
              <p:nvPr/>
            </p:nvSpPr>
            <p:spPr bwMode="auto">
              <a:xfrm>
                <a:off x="393589" y="2057488"/>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46" name="Freeform 21">
                <a:extLst>
                  <a:ext uri="{FF2B5EF4-FFF2-40B4-BE49-F238E27FC236}">
                    <a16:creationId xmlns:a16="http://schemas.microsoft.com/office/drawing/2014/main" id="{75005445-163B-4E15-8A77-5D53CBCD70F0}"/>
                  </a:ext>
                </a:extLst>
              </p:cNvPr>
              <p:cNvSpPr>
                <a:spLocks noEditPoints="1"/>
              </p:cNvSpPr>
              <p:nvPr/>
            </p:nvSpPr>
            <p:spPr bwMode="auto">
              <a:xfrm>
                <a:off x="825006" y="2057488"/>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47" name="Freeform 21">
                <a:extLst>
                  <a:ext uri="{FF2B5EF4-FFF2-40B4-BE49-F238E27FC236}">
                    <a16:creationId xmlns:a16="http://schemas.microsoft.com/office/drawing/2014/main" id="{928BA390-8F67-4302-ABC5-B02C65E57160}"/>
                  </a:ext>
                </a:extLst>
              </p:cNvPr>
              <p:cNvSpPr>
                <a:spLocks noEditPoints="1"/>
              </p:cNvSpPr>
              <p:nvPr/>
            </p:nvSpPr>
            <p:spPr bwMode="auto">
              <a:xfrm>
                <a:off x="1256423" y="2057488"/>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48" name="Freeform 21">
                <a:extLst>
                  <a:ext uri="{FF2B5EF4-FFF2-40B4-BE49-F238E27FC236}">
                    <a16:creationId xmlns:a16="http://schemas.microsoft.com/office/drawing/2014/main" id="{9ADE71F1-BEFA-4381-A2A0-337A468841CE}"/>
                  </a:ext>
                </a:extLst>
              </p:cNvPr>
              <p:cNvSpPr>
                <a:spLocks noEditPoints="1"/>
              </p:cNvSpPr>
              <p:nvPr/>
            </p:nvSpPr>
            <p:spPr bwMode="auto">
              <a:xfrm>
                <a:off x="1687840" y="2057488"/>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49" name="Freeform 21">
                <a:extLst>
                  <a:ext uri="{FF2B5EF4-FFF2-40B4-BE49-F238E27FC236}">
                    <a16:creationId xmlns:a16="http://schemas.microsoft.com/office/drawing/2014/main" id="{4268CD0D-BE85-45FD-B9F8-EF64182AB101}"/>
                  </a:ext>
                </a:extLst>
              </p:cNvPr>
              <p:cNvSpPr>
                <a:spLocks noEditPoints="1"/>
              </p:cNvSpPr>
              <p:nvPr/>
            </p:nvSpPr>
            <p:spPr bwMode="auto">
              <a:xfrm>
                <a:off x="2119255" y="2057488"/>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50" name="Freeform 21">
                <a:extLst>
                  <a:ext uri="{FF2B5EF4-FFF2-40B4-BE49-F238E27FC236}">
                    <a16:creationId xmlns:a16="http://schemas.microsoft.com/office/drawing/2014/main" id="{9FD96B83-3BEF-41EF-8C57-7EC972EC3710}"/>
                  </a:ext>
                </a:extLst>
              </p:cNvPr>
              <p:cNvSpPr>
                <a:spLocks noEditPoints="1"/>
              </p:cNvSpPr>
              <p:nvPr/>
            </p:nvSpPr>
            <p:spPr bwMode="auto">
              <a:xfrm>
                <a:off x="374474" y="2511576"/>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51" name="Freeform 21">
                <a:extLst>
                  <a:ext uri="{FF2B5EF4-FFF2-40B4-BE49-F238E27FC236}">
                    <a16:creationId xmlns:a16="http://schemas.microsoft.com/office/drawing/2014/main" id="{B1C4D2B2-095F-4429-AF16-7B417121B004}"/>
                  </a:ext>
                </a:extLst>
              </p:cNvPr>
              <p:cNvSpPr>
                <a:spLocks noEditPoints="1"/>
              </p:cNvSpPr>
              <p:nvPr/>
            </p:nvSpPr>
            <p:spPr bwMode="auto">
              <a:xfrm>
                <a:off x="805891" y="2511576"/>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52" name="Freeform 21">
                <a:extLst>
                  <a:ext uri="{FF2B5EF4-FFF2-40B4-BE49-F238E27FC236}">
                    <a16:creationId xmlns:a16="http://schemas.microsoft.com/office/drawing/2014/main" id="{AB9C313F-96E8-47E0-AB4B-9BA0832D5E63}"/>
                  </a:ext>
                </a:extLst>
              </p:cNvPr>
              <p:cNvSpPr>
                <a:spLocks noEditPoints="1"/>
              </p:cNvSpPr>
              <p:nvPr/>
            </p:nvSpPr>
            <p:spPr bwMode="auto">
              <a:xfrm>
                <a:off x="1237308" y="2511576"/>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53" name="Freeform 21">
                <a:extLst>
                  <a:ext uri="{FF2B5EF4-FFF2-40B4-BE49-F238E27FC236}">
                    <a16:creationId xmlns:a16="http://schemas.microsoft.com/office/drawing/2014/main" id="{C792FAB1-CEDD-4538-9160-9B4F8C4BEEC8}"/>
                  </a:ext>
                </a:extLst>
              </p:cNvPr>
              <p:cNvSpPr>
                <a:spLocks noEditPoints="1"/>
              </p:cNvSpPr>
              <p:nvPr/>
            </p:nvSpPr>
            <p:spPr bwMode="auto">
              <a:xfrm>
                <a:off x="1668725" y="2511576"/>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54" name="Freeform 21">
                <a:extLst>
                  <a:ext uri="{FF2B5EF4-FFF2-40B4-BE49-F238E27FC236}">
                    <a16:creationId xmlns:a16="http://schemas.microsoft.com/office/drawing/2014/main" id="{3ECD4C28-725B-48D6-A21D-DC74B5D0E904}"/>
                  </a:ext>
                </a:extLst>
              </p:cNvPr>
              <p:cNvSpPr>
                <a:spLocks noEditPoints="1"/>
              </p:cNvSpPr>
              <p:nvPr/>
            </p:nvSpPr>
            <p:spPr bwMode="auto">
              <a:xfrm>
                <a:off x="2100140" y="2511576"/>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217721"/>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55" name="Freeform 21">
                <a:extLst>
                  <a:ext uri="{FF2B5EF4-FFF2-40B4-BE49-F238E27FC236}">
                    <a16:creationId xmlns:a16="http://schemas.microsoft.com/office/drawing/2014/main" id="{50A61791-6931-4770-90B0-42BBE2F7D143}"/>
                  </a:ext>
                </a:extLst>
              </p:cNvPr>
              <p:cNvSpPr>
                <a:spLocks noEditPoints="1"/>
              </p:cNvSpPr>
              <p:nvPr/>
            </p:nvSpPr>
            <p:spPr bwMode="auto">
              <a:xfrm>
                <a:off x="365763" y="3012063"/>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56" name="Freeform 21">
                <a:extLst>
                  <a:ext uri="{FF2B5EF4-FFF2-40B4-BE49-F238E27FC236}">
                    <a16:creationId xmlns:a16="http://schemas.microsoft.com/office/drawing/2014/main" id="{9CDA6F7B-D902-4AF0-BF5E-B4BE724B852C}"/>
                  </a:ext>
                </a:extLst>
              </p:cNvPr>
              <p:cNvSpPr>
                <a:spLocks noEditPoints="1"/>
              </p:cNvSpPr>
              <p:nvPr/>
            </p:nvSpPr>
            <p:spPr bwMode="auto">
              <a:xfrm>
                <a:off x="797180" y="3012063"/>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57" name="Freeform 21">
                <a:extLst>
                  <a:ext uri="{FF2B5EF4-FFF2-40B4-BE49-F238E27FC236}">
                    <a16:creationId xmlns:a16="http://schemas.microsoft.com/office/drawing/2014/main" id="{6EFFD36C-3BF4-44EF-B0BC-0C95876BFF77}"/>
                  </a:ext>
                </a:extLst>
              </p:cNvPr>
              <p:cNvSpPr>
                <a:spLocks noEditPoints="1"/>
              </p:cNvSpPr>
              <p:nvPr/>
            </p:nvSpPr>
            <p:spPr bwMode="auto">
              <a:xfrm>
                <a:off x="1228597" y="3012063"/>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58" name="Freeform 21">
                <a:extLst>
                  <a:ext uri="{FF2B5EF4-FFF2-40B4-BE49-F238E27FC236}">
                    <a16:creationId xmlns:a16="http://schemas.microsoft.com/office/drawing/2014/main" id="{B6F8BF1A-F7BC-4487-8EE5-C5032EA108FA}"/>
                  </a:ext>
                </a:extLst>
              </p:cNvPr>
              <p:cNvSpPr>
                <a:spLocks noEditPoints="1"/>
              </p:cNvSpPr>
              <p:nvPr/>
            </p:nvSpPr>
            <p:spPr bwMode="auto">
              <a:xfrm>
                <a:off x="1660014" y="3012063"/>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59" name="Freeform 21">
                <a:extLst>
                  <a:ext uri="{FF2B5EF4-FFF2-40B4-BE49-F238E27FC236}">
                    <a16:creationId xmlns:a16="http://schemas.microsoft.com/office/drawing/2014/main" id="{D7FCA3DE-34C2-4BC4-9DAA-246AD1D05A83}"/>
                  </a:ext>
                </a:extLst>
              </p:cNvPr>
              <p:cNvSpPr>
                <a:spLocks noEditPoints="1"/>
              </p:cNvSpPr>
              <p:nvPr/>
            </p:nvSpPr>
            <p:spPr bwMode="auto">
              <a:xfrm>
                <a:off x="2091429" y="3012063"/>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60" name="Freeform 21">
                <a:extLst>
                  <a:ext uri="{FF2B5EF4-FFF2-40B4-BE49-F238E27FC236}">
                    <a16:creationId xmlns:a16="http://schemas.microsoft.com/office/drawing/2014/main" id="{1CDA8D17-5AC8-4CD6-9E9A-2BDDCE818746}"/>
                  </a:ext>
                </a:extLst>
              </p:cNvPr>
              <p:cNvSpPr>
                <a:spLocks noEditPoints="1"/>
              </p:cNvSpPr>
              <p:nvPr/>
            </p:nvSpPr>
            <p:spPr bwMode="auto">
              <a:xfrm>
                <a:off x="344598" y="3491602"/>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61" name="Freeform 21">
                <a:extLst>
                  <a:ext uri="{FF2B5EF4-FFF2-40B4-BE49-F238E27FC236}">
                    <a16:creationId xmlns:a16="http://schemas.microsoft.com/office/drawing/2014/main" id="{5B6AA63A-E743-4E6F-B926-B75C474259AD}"/>
                  </a:ext>
                </a:extLst>
              </p:cNvPr>
              <p:cNvSpPr>
                <a:spLocks noEditPoints="1"/>
              </p:cNvSpPr>
              <p:nvPr/>
            </p:nvSpPr>
            <p:spPr bwMode="auto">
              <a:xfrm>
                <a:off x="776015" y="3491602"/>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62" name="Freeform 21">
                <a:extLst>
                  <a:ext uri="{FF2B5EF4-FFF2-40B4-BE49-F238E27FC236}">
                    <a16:creationId xmlns:a16="http://schemas.microsoft.com/office/drawing/2014/main" id="{900F25F3-1A4A-4C3D-8A8C-C82651042EAA}"/>
                  </a:ext>
                </a:extLst>
              </p:cNvPr>
              <p:cNvSpPr>
                <a:spLocks noEditPoints="1"/>
              </p:cNvSpPr>
              <p:nvPr/>
            </p:nvSpPr>
            <p:spPr bwMode="auto">
              <a:xfrm>
                <a:off x="1207432" y="3491602"/>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63" name="Freeform 21">
                <a:extLst>
                  <a:ext uri="{FF2B5EF4-FFF2-40B4-BE49-F238E27FC236}">
                    <a16:creationId xmlns:a16="http://schemas.microsoft.com/office/drawing/2014/main" id="{2ABDDBEF-87D9-4CCB-BF87-8311AAB4AC64}"/>
                  </a:ext>
                </a:extLst>
              </p:cNvPr>
              <p:cNvSpPr>
                <a:spLocks noEditPoints="1"/>
              </p:cNvSpPr>
              <p:nvPr/>
            </p:nvSpPr>
            <p:spPr bwMode="auto">
              <a:xfrm>
                <a:off x="1638849" y="3491602"/>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64" name="Freeform 21">
                <a:extLst>
                  <a:ext uri="{FF2B5EF4-FFF2-40B4-BE49-F238E27FC236}">
                    <a16:creationId xmlns:a16="http://schemas.microsoft.com/office/drawing/2014/main" id="{10284943-D2E7-485F-BE0B-D705828AF99B}"/>
                  </a:ext>
                </a:extLst>
              </p:cNvPr>
              <p:cNvSpPr>
                <a:spLocks noEditPoints="1"/>
              </p:cNvSpPr>
              <p:nvPr/>
            </p:nvSpPr>
            <p:spPr bwMode="auto">
              <a:xfrm>
                <a:off x="2070264" y="3491602"/>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grpSp>
        <p:sp>
          <p:nvSpPr>
            <p:cNvPr id="142" name="Freeform 21">
              <a:extLst>
                <a:ext uri="{FF2B5EF4-FFF2-40B4-BE49-F238E27FC236}">
                  <a16:creationId xmlns:a16="http://schemas.microsoft.com/office/drawing/2014/main" id="{355EE4F3-3807-4D72-89A8-90C2754BA2C1}"/>
                </a:ext>
              </a:extLst>
            </p:cNvPr>
            <p:cNvSpPr>
              <a:spLocks noEditPoints="1"/>
            </p:cNvSpPr>
            <p:nvPr/>
          </p:nvSpPr>
          <p:spPr bwMode="auto">
            <a:xfrm>
              <a:off x="816172" y="4752047"/>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43" name="Freeform 21">
              <a:extLst>
                <a:ext uri="{FF2B5EF4-FFF2-40B4-BE49-F238E27FC236}">
                  <a16:creationId xmlns:a16="http://schemas.microsoft.com/office/drawing/2014/main" id="{950C1207-3D56-4596-A28D-70539F7B38A7}"/>
                </a:ext>
              </a:extLst>
            </p:cNvPr>
            <p:cNvSpPr>
              <a:spLocks noEditPoints="1"/>
            </p:cNvSpPr>
            <p:nvPr/>
          </p:nvSpPr>
          <p:spPr bwMode="auto">
            <a:xfrm>
              <a:off x="1260668" y="4774058"/>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007398"/>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sp>
          <p:nvSpPr>
            <p:cNvPr id="144" name="Freeform 21">
              <a:extLst>
                <a:ext uri="{FF2B5EF4-FFF2-40B4-BE49-F238E27FC236}">
                  <a16:creationId xmlns:a16="http://schemas.microsoft.com/office/drawing/2014/main" id="{001FFD29-184B-49CC-8DE1-13CD9867217E}"/>
                </a:ext>
              </a:extLst>
            </p:cNvPr>
            <p:cNvSpPr>
              <a:spLocks noEditPoints="1"/>
            </p:cNvSpPr>
            <p:nvPr/>
          </p:nvSpPr>
          <p:spPr bwMode="auto">
            <a:xfrm>
              <a:off x="1752668" y="4774738"/>
              <a:ext cx="389064" cy="394669"/>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832 w 1400"/>
                <a:gd name="T11" fmla="*/ 997 h 1400"/>
                <a:gd name="T12" fmla="*/ 815 w 1400"/>
                <a:gd name="T13" fmla="*/ 1070 h 1400"/>
                <a:gd name="T14" fmla="*/ 807 w 1400"/>
                <a:gd name="T15" fmla="*/ 1080 h 1400"/>
                <a:gd name="T16" fmla="*/ 801 w 1400"/>
                <a:gd name="T17" fmla="*/ 1083 h 1400"/>
                <a:gd name="T18" fmla="*/ 723 w 1400"/>
                <a:gd name="T19" fmla="*/ 1110 h 1400"/>
                <a:gd name="T20" fmla="*/ 669 w 1400"/>
                <a:gd name="T21" fmla="*/ 1118 h 1400"/>
                <a:gd name="T22" fmla="*/ 590 w 1400"/>
                <a:gd name="T23" fmla="*/ 1089 h 1400"/>
                <a:gd name="T24" fmla="*/ 562 w 1400"/>
                <a:gd name="T25" fmla="*/ 1020 h 1400"/>
                <a:gd name="T26" fmla="*/ 565 w 1400"/>
                <a:gd name="T27" fmla="*/ 991 h 1400"/>
                <a:gd name="T28" fmla="*/ 572 w 1400"/>
                <a:gd name="T29" fmla="*/ 957 h 1400"/>
                <a:gd name="T30" fmla="*/ 626 w 1400"/>
                <a:gd name="T31" fmla="*/ 739 h 1400"/>
                <a:gd name="T32" fmla="*/ 634 w 1400"/>
                <a:gd name="T33" fmla="*/ 702 h 1400"/>
                <a:gd name="T34" fmla="*/ 637 w 1400"/>
                <a:gd name="T35" fmla="*/ 672 h 1400"/>
                <a:gd name="T36" fmla="*/ 636 w 1400"/>
                <a:gd name="T37" fmla="*/ 659 h 1400"/>
                <a:gd name="T38" fmla="*/ 627 w 1400"/>
                <a:gd name="T39" fmla="*/ 650 h 1400"/>
                <a:gd name="T40" fmla="*/ 613 w 1400"/>
                <a:gd name="T41" fmla="*/ 649 h 1400"/>
                <a:gd name="T42" fmla="*/ 588 w 1400"/>
                <a:gd name="T43" fmla="*/ 652 h 1400"/>
                <a:gd name="T44" fmla="*/ 561 w 1400"/>
                <a:gd name="T45" fmla="*/ 658 h 1400"/>
                <a:gd name="T46" fmla="*/ 530 w 1400"/>
                <a:gd name="T47" fmla="*/ 666 h 1400"/>
                <a:gd name="T48" fmla="*/ 524 w 1400"/>
                <a:gd name="T49" fmla="*/ 660 h 1400"/>
                <a:gd name="T50" fmla="*/ 540 w 1400"/>
                <a:gd name="T51" fmla="*/ 592 h 1400"/>
                <a:gd name="T52" fmla="*/ 547 w 1400"/>
                <a:gd name="T53" fmla="*/ 582 h 1400"/>
                <a:gd name="T54" fmla="*/ 553 w 1400"/>
                <a:gd name="T55" fmla="*/ 579 h 1400"/>
                <a:gd name="T56" fmla="*/ 628 w 1400"/>
                <a:gd name="T57" fmla="*/ 551 h 1400"/>
                <a:gd name="T58" fmla="*/ 685 w 1400"/>
                <a:gd name="T59" fmla="*/ 542 h 1400"/>
                <a:gd name="T60" fmla="*/ 763 w 1400"/>
                <a:gd name="T61" fmla="*/ 569 h 1400"/>
                <a:gd name="T62" fmla="*/ 789 w 1400"/>
                <a:gd name="T63" fmla="*/ 640 h 1400"/>
                <a:gd name="T64" fmla="*/ 786 w 1400"/>
                <a:gd name="T65" fmla="*/ 668 h 1400"/>
                <a:gd name="T66" fmla="*/ 780 w 1400"/>
                <a:gd name="T67" fmla="*/ 703 h 1400"/>
                <a:gd name="T68" fmla="*/ 725 w 1400"/>
                <a:gd name="T69" fmla="*/ 920 h 1400"/>
                <a:gd name="T70" fmla="*/ 717 w 1400"/>
                <a:gd name="T71" fmla="*/ 958 h 1400"/>
                <a:gd name="T72" fmla="*/ 713 w 1400"/>
                <a:gd name="T73" fmla="*/ 985 h 1400"/>
                <a:gd name="T74" fmla="*/ 718 w 1400"/>
                <a:gd name="T75" fmla="*/ 1006 h 1400"/>
                <a:gd name="T76" fmla="*/ 744 w 1400"/>
                <a:gd name="T77" fmla="*/ 1012 h 1400"/>
                <a:gd name="T78" fmla="*/ 769 w 1400"/>
                <a:gd name="T79" fmla="*/ 1009 h 1400"/>
                <a:gd name="T80" fmla="*/ 791 w 1400"/>
                <a:gd name="T81" fmla="*/ 1004 h 1400"/>
                <a:gd name="T82" fmla="*/ 826 w 1400"/>
                <a:gd name="T83" fmla="*/ 991 h 1400"/>
                <a:gd name="T84" fmla="*/ 832 w 1400"/>
                <a:gd name="T85" fmla="*/ 997 h 1400"/>
                <a:gd name="T86" fmla="*/ 836 w 1400"/>
                <a:gd name="T87" fmla="*/ 440 h 1400"/>
                <a:gd name="T88" fmla="*/ 770 w 1400"/>
                <a:gd name="T89" fmla="*/ 470 h 1400"/>
                <a:gd name="T90" fmla="*/ 707 w 1400"/>
                <a:gd name="T91" fmla="*/ 441 h 1400"/>
                <a:gd name="T92" fmla="*/ 682 w 1400"/>
                <a:gd name="T93" fmla="*/ 377 h 1400"/>
                <a:gd name="T94" fmla="*/ 707 w 1400"/>
                <a:gd name="T95" fmla="*/ 312 h 1400"/>
                <a:gd name="T96" fmla="*/ 770 w 1400"/>
                <a:gd name="T97" fmla="*/ 283 h 1400"/>
                <a:gd name="T98" fmla="*/ 835 w 1400"/>
                <a:gd name="T99" fmla="*/ 310 h 1400"/>
                <a:gd name="T100" fmla="*/ 860 w 1400"/>
                <a:gd name="T101" fmla="*/ 373 h 1400"/>
                <a:gd name="T102" fmla="*/ 836 w 1400"/>
                <a:gd name="T103" fmla="*/ 4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0" h="1400">
                  <a:moveTo>
                    <a:pt x="700" y="0"/>
                  </a:moveTo>
                  <a:cubicBezTo>
                    <a:pt x="313" y="0"/>
                    <a:pt x="0" y="314"/>
                    <a:pt x="0" y="700"/>
                  </a:cubicBezTo>
                  <a:cubicBezTo>
                    <a:pt x="0" y="1087"/>
                    <a:pt x="313" y="1400"/>
                    <a:pt x="700" y="1400"/>
                  </a:cubicBezTo>
                  <a:cubicBezTo>
                    <a:pt x="1086" y="1400"/>
                    <a:pt x="1400" y="1087"/>
                    <a:pt x="1400" y="700"/>
                  </a:cubicBezTo>
                  <a:cubicBezTo>
                    <a:pt x="1400" y="314"/>
                    <a:pt x="1086" y="0"/>
                    <a:pt x="700" y="0"/>
                  </a:cubicBezTo>
                  <a:close/>
                  <a:moveTo>
                    <a:pt x="832" y="997"/>
                  </a:moveTo>
                  <a:cubicBezTo>
                    <a:pt x="815" y="1070"/>
                    <a:pt x="815" y="1070"/>
                    <a:pt x="815" y="1070"/>
                  </a:cubicBezTo>
                  <a:cubicBezTo>
                    <a:pt x="814" y="1074"/>
                    <a:pt x="810" y="1079"/>
                    <a:pt x="807" y="1080"/>
                  </a:cubicBezTo>
                  <a:cubicBezTo>
                    <a:pt x="804" y="1082"/>
                    <a:pt x="801" y="1083"/>
                    <a:pt x="801" y="1083"/>
                  </a:cubicBezTo>
                  <a:cubicBezTo>
                    <a:pt x="769" y="1096"/>
                    <a:pt x="743" y="1105"/>
                    <a:pt x="723" y="1110"/>
                  </a:cubicBezTo>
                  <a:cubicBezTo>
                    <a:pt x="702" y="1115"/>
                    <a:pt x="684" y="1118"/>
                    <a:pt x="669" y="1118"/>
                  </a:cubicBezTo>
                  <a:cubicBezTo>
                    <a:pt x="635" y="1118"/>
                    <a:pt x="608" y="1108"/>
                    <a:pt x="590" y="1089"/>
                  </a:cubicBezTo>
                  <a:cubicBezTo>
                    <a:pt x="572" y="1071"/>
                    <a:pt x="562" y="1047"/>
                    <a:pt x="562" y="1020"/>
                  </a:cubicBezTo>
                  <a:cubicBezTo>
                    <a:pt x="562" y="1011"/>
                    <a:pt x="563" y="1001"/>
                    <a:pt x="565" y="991"/>
                  </a:cubicBezTo>
                  <a:cubicBezTo>
                    <a:pt x="566" y="982"/>
                    <a:pt x="569" y="971"/>
                    <a:pt x="572" y="957"/>
                  </a:cubicBezTo>
                  <a:cubicBezTo>
                    <a:pt x="626" y="739"/>
                    <a:pt x="626" y="739"/>
                    <a:pt x="626" y="739"/>
                  </a:cubicBezTo>
                  <a:cubicBezTo>
                    <a:pt x="628" y="728"/>
                    <a:pt x="631" y="716"/>
                    <a:pt x="634" y="702"/>
                  </a:cubicBezTo>
                  <a:cubicBezTo>
                    <a:pt x="636" y="690"/>
                    <a:pt x="637" y="680"/>
                    <a:pt x="637" y="672"/>
                  </a:cubicBezTo>
                  <a:cubicBezTo>
                    <a:pt x="637" y="667"/>
                    <a:pt x="637" y="662"/>
                    <a:pt x="636" y="659"/>
                  </a:cubicBezTo>
                  <a:cubicBezTo>
                    <a:pt x="636" y="655"/>
                    <a:pt x="631" y="650"/>
                    <a:pt x="627" y="650"/>
                  </a:cubicBezTo>
                  <a:cubicBezTo>
                    <a:pt x="623" y="649"/>
                    <a:pt x="619" y="649"/>
                    <a:pt x="613" y="649"/>
                  </a:cubicBezTo>
                  <a:cubicBezTo>
                    <a:pt x="609" y="649"/>
                    <a:pt x="602" y="649"/>
                    <a:pt x="588" y="652"/>
                  </a:cubicBezTo>
                  <a:cubicBezTo>
                    <a:pt x="576" y="654"/>
                    <a:pt x="567" y="656"/>
                    <a:pt x="561" y="658"/>
                  </a:cubicBezTo>
                  <a:cubicBezTo>
                    <a:pt x="530" y="666"/>
                    <a:pt x="530" y="666"/>
                    <a:pt x="530" y="666"/>
                  </a:cubicBezTo>
                  <a:cubicBezTo>
                    <a:pt x="526" y="667"/>
                    <a:pt x="523" y="665"/>
                    <a:pt x="524" y="660"/>
                  </a:cubicBezTo>
                  <a:cubicBezTo>
                    <a:pt x="540" y="592"/>
                    <a:pt x="540" y="592"/>
                    <a:pt x="540" y="592"/>
                  </a:cubicBezTo>
                  <a:cubicBezTo>
                    <a:pt x="541" y="588"/>
                    <a:pt x="544" y="583"/>
                    <a:pt x="547" y="582"/>
                  </a:cubicBezTo>
                  <a:cubicBezTo>
                    <a:pt x="550" y="580"/>
                    <a:pt x="553" y="579"/>
                    <a:pt x="553" y="579"/>
                  </a:cubicBezTo>
                  <a:cubicBezTo>
                    <a:pt x="580" y="567"/>
                    <a:pt x="606" y="557"/>
                    <a:pt x="628" y="551"/>
                  </a:cubicBezTo>
                  <a:cubicBezTo>
                    <a:pt x="651" y="545"/>
                    <a:pt x="670" y="542"/>
                    <a:pt x="685" y="542"/>
                  </a:cubicBezTo>
                  <a:cubicBezTo>
                    <a:pt x="719" y="542"/>
                    <a:pt x="746" y="551"/>
                    <a:pt x="763" y="569"/>
                  </a:cubicBezTo>
                  <a:cubicBezTo>
                    <a:pt x="780" y="587"/>
                    <a:pt x="789" y="611"/>
                    <a:pt x="789" y="640"/>
                  </a:cubicBezTo>
                  <a:cubicBezTo>
                    <a:pt x="789" y="647"/>
                    <a:pt x="788" y="656"/>
                    <a:pt x="786" y="668"/>
                  </a:cubicBezTo>
                  <a:cubicBezTo>
                    <a:pt x="785" y="680"/>
                    <a:pt x="783" y="691"/>
                    <a:pt x="780" y="703"/>
                  </a:cubicBezTo>
                  <a:cubicBezTo>
                    <a:pt x="725" y="920"/>
                    <a:pt x="725" y="920"/>
                    <a:pt x="725" y="920"/>
                  </a:cubicBezTo>
                  <a:cubicBezTo>
                    <a:pt x="722" y="933"/>
                    <a:pt x="719" y="946"/>
                    <a:pt x="717" y="958"/>
                  </a:cubicBezTo>
                  <a:cubicBezTo>
                    <a:pt x="715" y="970"/>
                    <a:pt x="713" y="979"/>
                    <a:pt x="713" y="985"/>
                  </a:cubicBezTo>
                  <a:cubicBezTo>
                    <a:pt x="713" y="1000"/>
                    <a:pt x="716" y="1005"/>
                    <a:pt x="718" y="1006"/>
                  </a:cubicBezTo>
                  <a:cubicBezTo>
                    <a:pt x="719" y="1008"/>
                    <a:pt x="725" y="1012"/>
                    <a:pt x="744" y="1012"/>
                  </a:cubicBezTo>
                  <a:cubicBezTo>
                    <a:pt x="748" y="1012"/>
                    <a:pt x="755" y="1011"/>
                    <a:pt x="769" y="1009"/>
                  </a:cubicBezTo>
                  <a:cubicBezTo>
                    <a:pt x="781" y="1007"/>
                    <a:pt x="788" y="1006"/>
                    <a:pt x="791" y="1004"/>
                  </a:cubicBezTo>
                  <a:cubicBezTo>
                    <a:pt x="826" y="991"/>
                    <a:pt x="826" y="991"/>
                    <a:pt x="826" y="991"/>
                  </a:cubicBezTo>
                  <a:cubicBezTo>
                    <a:pt x="830" y="990"/>
                    <a:pt x="833" y="992"/>
                    <a:pt x="832" y="997"/>
                  </a:cubicBezTo>
                  <a:close/>
                  <a:moveTo>
                    <a:pt x="836" y="440"/>
                  </a:moveTo>
                  <a:cubicBezTo>
                    <a:pt x="818" y="459"/>
                    <a:pt x="796" y="470"/>
                    <a:pt x="770" y="470"/>
                  </a:cubicBezTo>
                  <a:cubicBezTo>
                    <a:pt x="746" y="470"/>
                    <a:pt x="724" y="460"/>
                    <a:pt x="707" y="441"/>
                  </a:cubicBezTo>
                  <a:cubicBezTo>
                    <a:pt x="690" y="423"/>
                    <a:pt x="682" y="401"/>
                    <a:pt x="682" y="377"/>
                  </a:cubicBezTo>
                  <a:cubicBezTo>
                    <a:pt x="682" y="352"/>
                    <a:pt x="690" y="330"/>
                    <a:pt x="707" y="312"/>
                  </a:cubicBezTo>
                  <a:cubicBezTo>
                    <a:pt x="724" y="293"/>
                    <a:pt x="746" y="283"/>
                    <a:pt x="770" y="283"/>
                  </a:cubicBezTo>
                  <a:cubicBezTo>
                    <a:pt x="796" y="283"/>
                    <a:pt x="818" y="292"/>
                    <a:pt x="835" y="310"/>
                  </a:cubicBezTo>
                  <a:cubicBezTo>
                    <a:pt x="852" y="328"/>
                    <a:pt x="860" y="349"/>
                    <a:pt x="860" y="373"/>
                  </a:cubicBezTo>
                  <a:cubicBezTo>
                    <a:pt x="860" y="398"/>
                    <a:pt x="852" y="421"/>
                    <a:pt x="836" y="440"/>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97999B"/>
                </a:solidFill>
                <a:latin typeface="Century Gothic"/>
              </a:endParaRPr>
            </a:p>
          </p:txBody>
        </p:sp>
      </p:grpSp>
      <p:sp>
        <p:nvSpPr>
          <p:cNvPr id="165" name="TextBox 164">
            <a:extLst>
              <a:ext uri="{FF2B5EF4-FFF2-40B4-BE49-F238E27FC236}">
                <a16:creationId xmlns:a16="http://schemas.microsoft.com/office/drawing/2014/main" id="{6EEC318C-E672-4CC4-9AA7-FB75AAD601A3}"/>
              </a:ext>
            </a:extLst>
          </p:cNvPr>
          <p:cNvSpPr txBox="1"/>
          <p:nvPr/>
        </p:nvSpPr>
        <p:spPr>
          <a:xfrm>
            <a:off x="1924956" y="4870362"/>
            <a:ext cx="2136716" cy="830997"/>
          </a:xfrm>
          <a:prstGeom prst="rect">
            <a:avLst/>
          </a:prstGeom>
          <a:noFill/>
        </p:spPr>
        <p:txBody>
          <a:bodyPr wrap="square" rtlCol="0">
            <a:spAutoFit/>
          </a:bodyPr>
          <a:lstStyle/>
          <a:p>
            <a:r>
              <a:rPr lang="en-GB" sz="1600" b="1" dirty="0">
                <a:solidFill>
                  <a:srgbClr val="97999B">
                    <a:lumMod val="75000"/>
                  </a:srgbClr>
                </a:solidFill>
                <a:latin typeface="Gotham Rounded Bold"/>
              </a:rPr>
              <a:t>Unique system </a:t>
            </a:r>
          </a:p>
          <a:p>
            <a:r>
              <a:rPr lang="en-GB" sz="1600" dirty="0">
                <a:solidFill>
                  <a:srgbClr val="97999B">
                    <a:lumMod val="75000"/>
                  </a:srgbClr>
                </a:solidFill>
                <a:latin typeface="Gotham Rounded Bold"/>
              </a:rPr>
              <a:t>Brings together over 23 data sources</a:t>
            </a:r>
            <a:endParaRPr lang="en-GB" sz="1600" b="1" dirty="0">
              <a:solidFill>
                <a:srgbClr val="97999B">
                  <a:lumMod val="75000"/>
                </a:srgbClr>
              </a:solidFill>
              <a:latin typeface="Gotham Rounded Bold"/>
            </a:endParaRPr>
          </a:p>
        </p:txBody>
      </p:sp>
      <p:grpSp>
        <p:nvGrpSpPr>
          <p:cNvPr id="166" name="Group 165">
            <a:extLst>
              <a:ext uri="{FF2B5EF4-FFF2-40B4-BE49-F238E27FC236}">
                <a16:creationId xmlns:a16="http://schemas.microsoft.com/office/drawing/2014/main" id="{1066E2A5-59F5-49F7-9ED6-CD9D32C663A5}"/>
              </a:ext>
            </a:extLst>
          </p:cNvPr>
          <p:cNvGrpSpPr/>
          <p:nvPr/>
        </p:nvGrpSpPr>
        <p:grpSpPr>
          <a:xfrm>
            <a:off x="5652791" y="5040760"/>
            <a:ext cx="1160826" cy="1155796"/>
            <a:chOff x="10233078" y="882062"/>
            <a:chExt cx="412788" cy="433341"/>
          </a:xfrm>
        </p:grpSpPr>
        <p:sp>
          <p:nvSpPr>
            <p:cNvPr id="167" name="Oval 166">
              <a:extLst>
                <a:ext uri="{FF2B5EF4-FFF2-40B4-BE49-F238E27FC236}">
                  <a16:creationId xmlns:a16="http://schemas.microsoft.com/office/drawing/2014/main" id="{C05BACE0-6A55-4B8D-8B7F-67E97557CE80}"/>
                </a:ext>
              </a:extLst>
            </p:cNvPr>
            <p:cNvSpPr/>
            <p:nvPr/>
          </p:nvSpPr>
          <p:spPr>
            <a:xfrm>
              <a:off x="10233078" y="882062"/>
              <a:ext cx="412788" cy="43334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168" name="Freeform 7">
              <a:extLst>
                <a:ext uri="{FF2B5EF4-FFF2-40B4-BE49-F238E27FC236}">
                  <a16:creationId xmlns:a16="http://schemas.microsoft.com/office/drawing/2014/main" id="{21958D4C-270F-4202-AB8B-B9D46C95EC47}"/>
                </a:ext>
              </a:extLst>
            </p:cNvPr>
            <p:cNvSpPr>
              <a:spLocks/>
            </p:cNvSpPr>
            <p:nvPr/>
          </p:nvSpPr>
          <p:spPr bwMode="auto">
            <a:xfrm>
              <a:off x="10375561" y="990632"/>
              <a:ext cx="148373" cy="216200"/>
            </a:xfrm>
            <a:custGeom>
              <a:avLst/>
              <a:gdLst>
                <a:gd name="T0" fmla="*/ 174 w 725"/>
                <a:gd name="T1" fmla="*/ 625 h 1051"/>
                <a:gd name="T2" fmla="*/ 18 w 725"/>
                <a:gd name="T3" fmla="*/ 625 h 1051"/>
                <a:gd name="T4" fmla="*/ 18 w 725"/>
                <a:gd name="T5" fmla="*/ 461 h 1051"/>
                <a:gd name="T6" fmla="*/ 145 w 725"/>
                <a:gd name="T7" fmla="*/ 461 h 1051"/>
                <a:gd name="T8" fmla="*/ 132 w 725"/>
                <a:gd name="T9" fmla="*/ 332 h 1051"/>
                <a:gd name="T10" fmla="*/ 492 w 725"/>
                <a:gd name="T11" fmla="*/ 0 h 1051"/>
                <a:gd name="T12" fmla="*/ 679 w 725"/>
                <a:gd name="T13" fmla="*/ 38 h 1051"/>
                <a:gd name="T14" fmla="*/ 639 w 725"/>
                <a:gd name="T15" fmla="*/ 221 h 1051"/>
                <a:gd name="T16" fmla="*/ 506 w 725"/>
                <a:gd name="T17" fmla="*/ 192 h 1051"/>
                <a:gd name="T18" fmla="*/ 358 w 725"/>
                <a:gd name="T19" fmla="*/ 342 h 1051"/>
                <a:gd name="T20" fmla="*/ 372 w 725"/>
                <a:gd name="T21" fmla="*/ 461 h 1051"/>
                <a:gd name="T22" fmla="*/ 590 w 725"/>
                <a:gd name="T23" fmla="*/ 461 h 1051"/>
                <a:gd name="T24" fmla="*/ 590 w 725"/>
                <a:gd name="T25" fmla="*/ 625 h 1051"/>
                <a:gd name="T26" fmla="*/ 393 w 725"/>
                <a:gd name="T27" fmla="*/ 625 h 1051"/>
                <a:gd name="T28" fmla="*/ 304 w 725"/>
                <a:gd name="T29" fmla="*/ 853 h 1051"/>
                <a:gd name="T30" fmla="*/ 725 w 725"/>
                <a:gd name="T31" fmla="*/ 853 h 1051"/>
                <a:gd name="T32" fmla="*/ 725 w 725"/>
                <a:gd name="T33" fmla="*/ 1051 h 1051"/>
                <a:gd name="T34" fmla="*/ 0 w 725"/>
                <a:gd name="T35" fmla="*/ 1051 h 1051"/>
                <a:gd name="T36" fmla="*/ 0 w 725"/>
                <a:gd name="T37" fmla="*/ 866 h 1051"/>
                <a:gd name="T38" fmla="*/ 174 w 725"/>
                <a:gd name="T39" fmla="*/ 625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5" h="1051">
                  <a:moveTo>
                    <a:pt x="174" y="625"/>
                  </a:moveTo>
                  <a:cubicBezTo>
                    <a:pt x="18" y="625"/>
                    <a:pt x="18" y="625"/>
                    <a:pt x="18" y="625"/>
                  </a:cubicBezTo>
                  <a:cubicBezTo>
                    <a:pt x="18" y="461"/>
                    <a:pt x="18" y="461"/>
                    <a:pt x="18" y="461"/>
                  </a:cubicBezTo>
                  <a:cubicBezTo>
                    <a:pt x="145" y="461"/>
                    <a:pt x="145" y="461"/>
                    <a:pt x="145" y="461"/>
                  </a:cubicBezTo>
                  <a:cubicBezTo>
                    <a:pt x="137" y="421"/>
                    <a:pt x="132" y="375"/>
                    <a:pt x="132" y="332"/>
                  </a:cubicBezTo>
                  <a:cubicBezTo>
                    <a:pt x="132" y="132"/>
                    <a:pt x="279" y="0"/>
                    <a:pt x="492" y="0"/>
                  </a:cubicBezTo>
                  <a:cubicBezTo>
                    <a:pt x="579" y="0"/>
                    <a:pt x="644" y="19"/>
                    <a:pt x="679" y="38"/>
                  </a:cubicBezTo>
                  <a:cubicBezTo>
                    <a:pt x="639" y="221"/>
                    <a:pt x="639" y="221"/>
                    <a:pt x="639" y="221"/>
                  </a:cubicBezTo>
                  <a:cubicBezTo>
                    <a:pt x="609" y="203"/>
                    <a:pt x="565" y="192"/>
                    <a:pt x="506" y="192"/>
                  </a:cubicBezTo>
                  <a:cubicBezTo>
                    <a:pt x="393" y="192"/>
                    <a:pt x="358" y="265"/>
                    <a:pt x="358" y="342"/>
                  </a:cubicBezTo>
                  <a:cubicBezTo>
                    <a:pt x="358" y="383"/>
                    <a:pt x="363" y="421"/>
                    <a:pt x="372" y="461"/>
                  </a:cubicBezTo>
                  <a:cubicBezTo>
                    <a:pt x="590" y="461"/>
                    <a:pt x="590" y="461"/>
                    <a:pt x="590" y="461"/>
                  </a:cubicBezTo>
                  <a:cubicBezTo>
                    <a:pt x="590" y="625"/>
                    <a:pt x="590" y="625"/>
                    <a:pt x="590" y="625"/>
                  </a:cubicBezTo>
                  <a:cubicBezTo>
                    <a:pt x="393" y="625"/>
                    <a:pt x="393" y="625"/>
                    <a:pt x="393" y="625"/>
                  </a:cubicBezTo>
                  <a:cubicBezTo>
                    <a:pt x="396" y="714"/>
                    <a:pt x="375" y="791"/>
                    <a:pt x="304" y="853"/>
                  </a:cubicBezTo>
                  <a:cubicBezTo>
                    <a:pt x="725" y="853"/>
                    <a:pt x="725" y="853"/>
                    <a:pt x="725" y="853"/>
                  </a:cubicBezTo>
                  <a:cubicBezTo>
                    <a:pt x="725" y="1051"/>
                    <a:pt x="725" y="1051"/>
                    <a:pt x="725" y="1051"/>
                  </a:cubicBezTo>
                  <a:cubicBezTo>
                    <a:pt x="0" y="1051"/>
                    <a:pt x="0" y="1051"/>
                    <a:pt x="0" y="1051"/>
                  </a:cubicBezTo>
                  <a:cubicBezTo>
                    <a:pt x="0" y="866"/>
                    <a:pt x="0" y="866"/>
                    <a:pt x="0" y="866"/>
                  </a:cubicBezTo>
                  <a:cubicBezTo>
                    <a:pt x="112" y="843"/>
                    <a:pt x="187" y="738"/>
                    <a:pt x="174" y="6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9" name="TextBox 168">
            <a:extLst>
              <a:ext uri="{FF2B5EF4-FFF2-40B4-BE49-F238E27FC236}">
                <a16:creationId xmlns:a16="http://schemas.microsoft.com/office/drawing/2014/main" id="{91BD8369-F610-493D-A079-0D688B0BD411}"/>
              </a:ext>
            </a:extLst>
          </p:cNvPr>
          <p:cNvSpPr txBox="1"/>
          <p:nvPr/>
        </p:nvSpPr>
        <p:spPr>
          <a:xfrm>
            <a:off x="6902136" y="5075981"/>
            <a:ext cx="1675194" cy="830997"/>
          </a:xfrm>
          <a:prstGeom prst="rect">
            <a:avLst/>
          </a:prstGeom>
          <a:noFill/>
        </p:spPr>
        <p:txBody>
          <a:bodyPr wrap="square" rtlCol="0">
            <a:spAutoFit/>
          </a:bodyPr>
          <a:lstStyle/>
          <a:p>
            <a:r>
              <a:rPr lang="en-GB" sz="1600" b="1" dirty="0">
                <a:solidFill>
                  <a:srgbClr val="97999B">
                    <a:lumMod val="75000"/>
                  </a:srgbClr>
                </a:solidFill>
                <a:latin typeface="Gotham Rounded Bold"/>
              </a:rPr>
              <a:t>Over </a:t>
            </a:r>
          </a:p>
          <a:p>
            <a:r>
              <a:rPr lang="en-GB" sz="1600" dirty="0">
                <a:solidFill>
                  <a:srgbClr val="97999B">
                    <a:lumMod val="75000"/>
                  </a:srgbClr>
                </a:solidFill>
                <a:latin typeface="Gotham Rounded Bold"/>
              </a:rPr>
              <a:t>£1.4bn Pounds </a:t>
            </a:r>
            <a:r>
              <a:rPr lang="en-GB" sz="1600" b="1" dirty="0">
                <a:solidFill>
                  <a:srgbClr val="97999B">
                    <a:lumMod val="75000"/>
                  </a:srgbClr>
                </a:solidFill>
                <a:latin typeface="Gotham Rounded Bold"/>
              </a:rPr>
              <a:t>saved </a:t>
            </a:r>
          </a:p>
        </p:txBody>
      </p:sp>
    </p:spTree>
    <p:extLst>
      <p:ext uri="{BB962C8B-B14F-4D97-AF65-F5344CB8AC3E}">
        <p14:creationId xmlns:p14="http://schemas.microsoft.com/office/powerpoint/2010/main" val="1485827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108" y="-49727"/>
            <a:ext cx="9162108" cy="72799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7" name="Rectangle 325"/>
          <p:cNvSpPr>
            <a:spLocks noChangeArrowheads="1"/>
          </p:cNvSpPr>
          <p:nvPr/>
        </p:nvSpPr>
        <p:spPr bwMode="auto">
          <a:xfrm flipV="1">
            <a:off x="3261583" y="162315"/>
            <a:ext cx="53360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333" name="Rectangle 332"/>
          <p:cNvSpPr/>
          <p:nvPr/>
        </p:nvSpPr>
        <p:spPr>
          <a:xfrm>
            <a:off x="570870" y="1332288"/>
            <a:ext cx="4572000" cy="369332"/>
          </a:xfrm>
          <a:prstGeom prst="rect">
            <a:avLst/>
          </a:prstGeom>
        </p:spPr>
        <p:txBody>
          <a:bodyPr>
            <a:spAutoFit/>
          </a:bodyPr>
          <a:lstStyle/>
          <a:p>
            <a:r>
              <a:rPr lang="en-GB" b="1" dirty="0">
                <a:latin typeface="Century Gothic" panose="020B0502020202020204" pitchFamily="34" charset="0"/>
                <a:ea typeface="Times New Roman" panose="02020603050405020304" pitchFamily="18" charset="0"/>
                <a:cs typeface="Times New Roman" panose="02020603050405020304" pitchFamily="18" charset="0"/>
              </a:rPr>
              <a:t>NFI </a:t>
            </a:r>
            <a:r>
              <a:rPr lang="en-GB" b="1" dirty="0">
                <a:latin typeface="Century Gothic" panose="020B0502020202020204" pitchFamily="34" charset="0"/>
                <a:ea typeface="Calibri" panose="020F0502020204030204" pitchFamily="34" charset="0"/>
              </a:rPr>
              <a:t>Data Sets  - Collected </a:t>
            </a:r>
          </a:p>
        </p:txBody>
      </p:sp>
      <p:grpSp>
        <p:nvGrpSpPr>
          <p:cNvPr id="60" name="Group 59"/>
          <p:cNvGrpSpPr/>
          <p:nvPr/>
        </p:nvGrpSpPr>
        <p:grpSpPr>
          <a:xfrm>
            <a:off x="410273" y="1855718"/>
            <a:ext cx="8154443" cy="4671724"/>
            <a:chOff x="395939" y="2254103"/>
            <a:chExt cx="8201708" cy="4061637"/>
          </a:xfrm>
        </p:grpSpPr>
        <p:grpSp>
          <p:nvGrpSpPr>
            <p:cNvPr id="61" name="Group 60"/>
            <p:cNvGrpSpPr/>
            <p:nvPr/>
          </p:nvGrpSpPr>
          <p:grpSpPr>
            <a:xfrm>
              <a:off x="395939" y="2515319"/>
              <a:ext cx="8152439" cy="3713617"/>
              <a:chOff x="376048" y="1506332"/>
              <a:chExt cx="8152439" cy="3948867"/>
            </a:xfrm>
          </p:grpSpPr>
          <p:sp>
            <p:nvSpPr>
              <p:cNvPr id="63" name="TextBox 62"/>
              <p:cNvSpPr txBox="1"/>
              <p:nvPr/>
            </p:nvSpPr>
            <p:spPr>
              <a:xfrm>
                <a:off x="411523" y="2064477"/>
                <a:ext cx="1277144" cy="241854"/>
              </a:xfrm>
              <a:prstGeom prst="rect">
                <a:avLst/>
              </a:prstGeom>
              <a:noFill/>
              <a:ln>
                <a:noFill/>
              </a:ln>
            </p:spPr>
            <p:txBody>
              <a:bodyPr wrap="square" rtlCol="0">
                <a:spAutoFit/>
              </a:bodyPr>
              <a:lstStyle/>
              <a:p>
                <a:pPr algn="ctr"/>
                <a:r>
                  <a:rPr lang="en-US" sz="1100" baseline="30000" dirty="0">
                    <a:latin typeface="Gotham Rounded Book"/>
                    <a:cs typeface="Gotham Rounded Book"/>
                  </a:rPr>
                  <a:t>State Benefits</a:t>
                </a:r>
                <a:endParaRPr lang="en-US" sz="1100" dirty="0">
                  <a:latin typeface="Gotham Rounded Book"/>
                  <a:cs typeface="Gotham Rounded Book"/>
                </a:endParaRPr>
              </a:p>
            </p:txBody>
          </p:sp>
          <p:sp>
            <p:nvSpPr>
              <p:cNvPr id="64" name="TextBox 63"/>
              <p:cNvSpPr txBox="1"/>
              <p:nvPr/>
            </p:nvSpPr>
            <p:spPr>
              <a:xfrm>
                <a:off x="1780908" y="2078667"/>
                <a:ext cx="1277144" cy="294019"/>
              </a:xfrm>
              <a:prstGeom prst="rect">
                <a:avLst/>
              </a:prstGeom>
              <a:noFill/>
              <a:ln>
                <a:noFill/>
              </a:ln>
            </p:spPr>
            <p:txBody>
              <a:bodyPr wrap="square" rtlCol="0">
                <a:spAutoFit/>
              </a:bodyPr>
              <a:lstStyle/>
              <a:p>
                <a:pPr algn="ctr"/>
                <a:r>
                  <a:rPr lang="en-US" sz="1100" baseline="30000" dirty="0">
                    <a:latin typeface="GothamRounded-Book"/>
                  </a:rPr>
                  <a:t>Blue Badge </a:t>
                </a:r>
                <a:br>
                  <a:rPr lang="en-US" sz="1100" baseline="30000" dirty="0">
                    <a:latin typeface="GothamRounded-Book"/>
                  </a:rPr>
                </a:br>
                <a:r>
                  <a:rPr lang="en-US" sz="1100" baseline="30000" dirty="0">
                    <a:latin typeface="GothamRounded-Book"/>
                  </a:rPr>
                  <a:t>Holders</a:t>
                </a:r>
              </a:p>
            </p:txBody>
          </p:sp>
          <p:sp>
            <p:nvSpPr>
              <p:cNvPr id="65" name="TextBox 64"/>
              <p:cNvSpPr txBox="1"/>
              <p:nvPr/>
            </p:nvSpPr>
            <p:spPr>
              <a:xfrm>
                <a:off x="3143196" y="2078667"/>
                <a:ext cx="1277144" cy="294019"/>
              </a:xfrm>
              <a:prstGeom prst="rect">
                <a:avLst/>
              </a:prstGeom>
              <a:noFill/>
              <a:ln>
                <a:noFill/>
              </a:ln>
            </p:spPr>
            <p:txBody>
              <a:bodyPr wrap="square" rtlCol="0">
                <a:spAutoFit/>
              </a:bodyPr>
              <a:lstStyle/>
              <a:p>
                <a:pPr algn="ctr"/>
                <a:r>
                  <a:rPr lang="en-US" sz="1100" baseline="30000" dirty="0">
                    <a:latin typeface="GothamRounded-Book"/>
                  </a:rPr>
                  <a:t>Housing Benefit </a:t>
                </a:r>
                <a:br>
                  <a:rPr lang="en-US" sz="1100" baseline="30000" dirty="0">
                    <a:latin typeface="GothamRounded-Book"/>
                  </a:rPr>
                </a:br>
                <a:r>
                  <a:rPr lang="en-US" sz="1100" baseline="30000" dirty="0">
                    <a:latin typeface="GothamRounded-Book"/>
                  </a:rPr>
                  <a:t>Claimants</a:t>
                </a:r>
              </a:p>
            </p:txBody>
          </p:sp>
          <p:sp>
            <p:nvSpPr>
              <p:cNvPr id="66" name="TextBox 65"/>
              <p:cNvSpPr txBox="1"/>
              <p:nvPr/>
            </p:nvSpPr>
            <p:spPr>
              <a:xfrm>
                <a:off x="435145" y="3227218"/>
                <a:ext cx="1277144" cy="189689"/>
              </a:xfrm>
              <a:prstGeom prst="rect">
                <a:avLst/>
              </a:prstGeom>
              <a:noFill/>
              <a:ln>
                <a:noFill/>
              </a:ln>
            </p:spPr>
            <p:txBody>
              <a:bodyPr wrap="square" rtlCol="0">
                <a:spAutoFit/>
              </a:bodyPr>
              <a:lstStyle/>
              <a:p>
                <a:pPr algn="ctr"/>
                <a:r>
                  <a:rPr lang="en-US" sz="1100" baseline="30000" dirty="0">
                    <a:latin typeface="GothamRounded-Book"/>
                  </a:rPr>
                  <a:t>Deferred Pensions</a:t>
                </a:r>
              </a:p>
            </p:txBody>
          </p:sp>
          <p:sp>
            <p:nvSpPr>
              <p:cNvPr id="67" name="TextBox 66"/>
              <p:cNvSpPr txBox="1"/>
              <p:nvPr/>
            </p:nvSpPr>
            <p:spPr>
              <a:xfrm>
                <a:off x="1780908" y="3171879"/>
                <a:ext cx="1277144" cy="189689"/>
              </a:xfrm>
              <a:prstGeom prst="rect">
                <a:avLst/>
              </a:prstGeom>
              <a:noFill/>
              <a:ln>
                <a:noFill/>
              </a:ln>
            </p:spPr>
            <p:txBody>
              <a:bodyPr wrap="square" rtlCol="0">
                <a:spAutoFit/>
              </a:bodyPr>
              <a:lstStyle/>
              <a:p>
                <a:pPr algn="ctr"/>
                <a:r>
                  <a:rPr lang="en-US" sz="1100" baseline="30000" dirty="0">
                    <a:latin typeface="GothamRounded-Book"/>
                  </a:rPr>
                  <a:t> Electoral Roll</a:t>
                </a:r>
              </a:p>
            </p:txBody>
          </p:sp>
          <p:sp>
            <p:nvSpPr>
              <p:cNvPr id="68" name="TextBox 67"/>
              <p:cNvSpPr txBox="1"/>
              <p:nvPr/>
            </p:nvSpPr>
            <p:spPr>
              <a:xfrm>
                <a:off x="3143196" y="3171879"/>
                <a:ext cx="1277144" cy="294019"/>
              </a:xfrm>
              <a:prstGeom prst="rect">
                <a:avLst/>
              </a:prstGeom>
              <a:noFill/>
              <a:ln>
                <a:noFill/>
              </a:ln>
            </p:spPr>
            <p:txBody>
              <a:bodyPr wrap="square" rtlCol="0">
                <a:spAutoFit/>
              </a:bodyPr>
              <a:lstStyle/>
              <a:p>
                <a:pPr algn="ctr"/>
                <a:r>
                  <a:rPr lang="en-US" sz="1100" baseline="30000" dirty="0">
                    <a:latin typeface="GothamRounded-Book"/>
                  </a:rPr>
                  <a:t>Fraudulent Identities (Amberhill Data)</a:t>
                </a:r>
              </a:p>
            </p:txBody>
          </p:sp>
          <p:sp>
            <p:nvSpPr>
              <p:cNvPr id="69" name="TextBox 68"/>
              <p:cNvSpPr txBox="1"/>
              <p:nvPr/>
            </p:nvSpPr>
            <p:spPr>
              <a:xfrm>
                <a:off x="376048" y="4211373"/>
                <a:ext cx="1277144" cy="189689"/>
              </a:xfrm>
              <a:prstGeom prst="rect">
                <a:avLst/>
              </a:prstGeom>
              <a:noFill/>
              <a:ln>
                <a:noFill/>
              </a:ln>
            </p:spPr>
            <p:txBody>
              <a:bodyPr wrap="square" rtlCol="0">
                <a:spAutoFit/>
              </a:bodyPr>
              <a:lstStyle/>
              <a:p>
                <a:pPr algn="ctr"/>
                <a:r>
                  <a:rPr lang="en-US" sz="1100" baseline="30000" dirty="0">
                    <a:latin typeface="GothamRounded-Book"/>
                  </a:rPr>
                  <a:t>Market Traders</a:t>
                </a:r>
              </a:p>
            </p:txBody>
          </p:sp>
          <p:sp>
            <p:nvSpPr>
              <p:cNvPr id="70" name="TextBox 69"/>
              <p:cNvSpPr txBox="1"/>
              <p:nvPr/>
            </p:nvSpPr>
            <p:spPr>
              <a:xfrm>
                <a:off x="1745433" y="4225563"/>
                <a:ext cx="1277144" cy="294019"/>
              </a:xfrm>
              <a:prstGeom prst="rect">
                <a:avLst/>
              </a:prstGeom>
              <a:noFill/>
              <a:ln>
                <a:noFill/>
              </a:ln>
            </p:spPr>
            <p:txBody>
              <a:bodyPr wrap="square" rtlCol="0">
                <a:spAutoFit/>
              </a:bodyPr>
              <a:lstStyle/>
              <a:p>
                <a:pPr algn="ctr"/>
                <a:r>
                  <a:rPr lang="en-US" sz="1100" baseline="30000" dirty="0">
                    <a:latin typeface="GothamRounded-Book"/>
                  </a:rPr>
                  <a:t>Occupational </a:t>
                </a:r>
                <a:br>
                  <a:rPr lang="en-US" sz="1100" baseline="30000" dirty="0">
                    <a:latin typeface="GothamRounded-Book"/>
                  </a:rPr>
                </a:br>
                <a:r>
                  <a:rPr lang="en-US" sz="1100" baseline="30000" dirty="0">
                    <a:latin typeface="GothamRounded-Book"/>
                  </a:rPr>
                  <a:t>Pensions</a:t>
                </a:r>
              </a:p>
            </p:txBody>
          </p:sp>
          <p:sp>
            <p:nvSpPr>
              <p:cNvPr id="71" name="TextBox 70"/>
              <p:cNvSpPr txBox="1"/>
              <p:nvPr/>
            </p:nvSpPr>
            <p:spPr>
              <a:xfrm>
                <a:off x="3107721" y="4225563"/>
                <a:ext cx="1277144" cy="189689"/>
              </a:xfrm>
              <a:prstGeom prst="rect">
                <a:avLst/>
              </a:prstGeom>
              <a:noFill/>
              <a:ln>
                <a:noFill/>
              </a:ln>
            </p:spPr>
            <p:txBody>
              <a:bodyPr wrap="square" rtlCol="0">
                <a:spAutoFit/>
              </a:bodyPr>
              <a:lstStyle/>
              <a:p>
                <a:pPr algn="ctr"/>
                <a:r>
                  <a:rPr lang="en-US" sz="1100" baseline="30000" dirty="0">
                    <a:latin typeface="GothamRounded-Book"/>
                  </a:rPr>
                  <a:t>Payroll</a:t>
                </a:r>
              </a:p>
            </p:txBody>
          </p:sp>
          <p:sp>
            <p:nvSpPr>
              <p:cNvPr id="72" name="TextBox 71"/>
              <p:cNvSpPr txBox="1"/>
              <p:nvPr/>
            </p:nvSpPr>
            <p:spPr>
              <a:xfrm>
                <a:off x="4484199" y="4211373"/>
                <a:ext cx="1277144" cy="294019"/>
              </a:xfrm>
              <a:prstGeom prst="rect">
                <a:avLst/>
              </a:prstGeom>
              <a:noFill/>
              <a:ln>
                <a:noFill/>
              </a:ln>
            </p:spPr>
            <p:txBody>
              <a:bodyPr wrap="square" rtlCol="0">
                <a:spAutoFit/>
              </a:bodyPr>
              <a:lstStyle/>
              <a:p>
                <a:pPr algn="ctr"/>
                <a:r>
                  <a:rPr lang="en-US" sz="1100" baseline="30000" dirty="0">
                    <a:latin typeface="GothamRounded-Book"/>
                  </a:rPr>
                  <a:t>Personal Alcohol </a:t>
                </a:r>
                <a:br>
                  <a:rPr lang="en-US" sz="1100" baseline="30000" dirty="0">
                    <a:latin typeface="GothamRounded-Book"/>
                  </a:rPr>
                </a:br>
                <a:r>
                  <a:rPr lang="en-US" sz="1100" baseline="30000" dirty="0">
                    <a:latin typeface="GothamRounded-Book"/>
                  </a:rPr>
                  <a:t>Licenses</a:t>
                </a:r>
              </a:p>
            </p:txBody>
          </p:sp>
          <p:sp>
            <p:nvSpPr>
              <p:cNvPr id="73" name="TextBox 72"/>
              <p:cNvSpPr txBox="1"/>
              <p:nvPr/>
            </p:nvSpPr>
            <p:spPr>
              <a:xfrm>
                <a:off x="5853581" y="4211373"/>
                <a:ext cx="1277144" cy="189689"/>
              </a:xfrm>
              <a:prstGeom prst="rect">
                <a:avLst/>
              </a:prstGeom>
              <a:noFill/>
              <a:ln>
                <a:noFill/>
              </a:ln>
            </p:spPr>
            <p:txBody>
              <a:bodyPr wrap="square" rtlCol="0">
                <a:spAutoFit/>
              </a:bodyPr>
              <a:lstStyle/>
              <a:p>
                <a:pPr algn="ctr"/>
                <a:r>
                  <a:rPr lang="en-US" sz="1100" baseline="30000" dirty="0">
                    <a:latin typeface="GothamRounded-Book"/>
                  </a:rPr>
                  <a:t>Personal Budgets</a:t>
                </a:r>
              </a:p>
            </p:txBody>
          </p:sp>
          <p:pic>
            <p:nvPicPr>
              <p:cNvPr id="74" name="Picture 73"/>
              <p:cNvPicPr>
                <a:picLocks noChangeAspect="1"/>
              </p:cNvPicPr>
              <p:nvPr/>
            </p:nvPicPr>
            <p:blipFill>
              <a:blip r:embed="rId6"/>
              <a:stretch>
                <a:fillRect/>
              </a:stretch>
            </p:blipFill>
            <p:spPr>
              <a:xfrm>
                <a:off x="907058" y="1506332"/>
                <a:ext cx="355600" cy="444500"/>
              </a:xfrm>
              <a:prstGeom prst="rect">
                <a:avLst/>
              </a:prstGeom>
              <a:ln>
                <a:noFill/>
              </a:ln>
            </p:spPr>
          </p:pic>
          <p:pic>
            <p:nvPicPr>
              <p:cNvPr id="75" name="Picture 74"/>
              <p:cNvPicPr>
                <a:picLocks noChangeAspect="1"/>
              </p:cNvPicPr>
              <p:nvPr/>
            </p:nvPicPr>
            <p:blipFill>
              <a:blip r:embed="rId7"/>
              <a:stretch>
                <a:fillRect/>
              </a:stretch>
            </p:blipFill>
            <p:spPr>
              <a:xfrm>
                <a:off x="2339903" y="1531732"/>
                <a:ext cx="317500" cy="393700"/>
              </a:xfrm>
              <a:prstGeom prst="rect">
                <a:avLst/>
              </a:prstGeom>
              <a:ln>
                <a:noFill/>
              </a:ln>
            </p:spPr>
          </p:pic>
          <p:pic>
            <p:nvPicPr>
              <p:cNvPr id="76" name="Picture 75"/>
              <p:cNvPicPr>
                <a:picLocks noChangeAspect="1"/>
              </p:cNvPicPr>
              <p:nvPr/>
            </p:nvPicPr>
            <p:blipFill>
              <a:blip r:embed="rId8"/>
              <a:stretch>
                <a:fillRect/>
              </a:stretch>
            </p:blipFill>
            <p:spPr>
              <a:xfrm>
                <a:off x="3542644" y="1531732"/>
                <a:ext cx="571500" cy="393700"/>
              </a:xfrm>
              <a:prstGeom prst="rect">
                <a:avLst/>
              </a:prstGeom>
              <a:ln>
                <a:noFill/>
              </a:ln>
            </p:spPr>
          </p:pic>
          <p:grpSp>
            <p:nvGrpSpPr>
              <p:cNvPr id="77" name="Group 76"/>
              <p:cNvGrpSpPr/>
              <p:nvPr/>
            </p:nvGrpSpPr>
            <p:grpSpPr>
              <a:xfrm>
                <a:off x="4519674" y="1525382"/>
                <a:ext cx="1277144" cy="728784"/>
                <a:chOff x="4519674" y="1525382"/>
                <a:chExt cx="1277144" cy="728784"/>
              </a:xfrm>
            </p:grpSpPr>
            <p:sp>
              <p:nvSpPr>
                <p:cNvPr id="113" name="TextBox 112"/>
                <p:cNvSpPr txBox="1"/>
                <p:nvPr/>
              </p:nvSpPr>
              <p:spPr>
                <a:xfrm>
                  <a:off x="4519674" y="2064477"/>
                  <a:ext cx="1277144" cy="189689"/>
                </a:xfrm>
                <a:prstGeom prst="rect">
                  <a:avLst/>
                </a:prstGeom>
                <a:noFill/>
                <a:ln>
                  <a:noFill/>
                </a:ln>
              </p:spPr>
              <p:txBody>
                <a:bodyPr wrap="square" rtlCol="0">
                  <a:spAutoFit/>
                </a:bodyPr>
                <a:lstStyle/>
                <a:p>
                  <a:pPr algn="ctr"/>
                  <a:r>
                    <a:rPr lang="en-US" sz="1100" baseline="30000" dirty="0">
                      <a:latin typeface="GothamRounded-Book"/>
                    </a:rPr>
                    <a:t>Right To Buy</a:t>
                  </a:r>
                </a:p>
              </p:txBody>
            </p:sp>
            <p:pic>
              <p:nvPicPr>
                <p:cNvPr id="114" name="Picture 113"/>
                <p:cNvPicPr>
                  <a:picLocks noChangeAspect="1"/>
                </p:cNvPicPr>
                <p:nvPr/>
              </p:nvPicPr>
              <p:blipFill>
                <a:blip r:embed="rId9"/>
                <a:stretch>
                  <a:fillRect/>
                </a:stretch>
              </p:blipFill>
              <p:spPr>
                <a:xfrm>
                  <a:off x="4798920" y="1525382"/>
                  <a:ext cx="647700" cy="406400"/>
                </a:xfrm>
                <a:prstGeom prst="rect">
                  <a:avLst/>
                </a:prstGeom>
                <a:ln>
                  <a:noFill/>
                </a:ln>
              </p:spPr>
            </p:pic>
          </p:grpSp>
          <p:grpSp>
            <p:nvGrpSpPr>
              <p:cNvPr id="78" name="Group 77"/>
              <p:cNvGrpSpPr/>
              <p:nvPr/>
            </p:nvGrpSpPr>
            <p:grpSpPr>
              <a:xfrm>
                <a:off x="5889056" y="1557132"/>
                <a:ext cx="1277144" cy="812065"/>
                <a:chOff x="5889056" y="1557132"/>
                <a:chExt cx="1277144" cy="812065"/>
              </a:xfrm>
            </p:grpSpPr>
            <p:sp>
              <p:nvSpPr>
                <p:cNvPr id="111" name="TextBox 110"/>
                <p:cNvSpPr txBox="1"/>
                <p:nvPr/>
              </p:nvSpPr>
              <p:spPr>
                <a:xfrm>
                  <a:off x="5889056" y="2075178"/>
                  <a:ext cx="1277144" cy="294019"/>
                </a:xfrm>
                <a:prstGeom prst="rect">
                  <a:avLst/>
                </a:prstGeom>
                <a:noFill/>
                <a:ln>
                  <a:noFill/>
                </a:ln>
              </p:spPr>
              <p:txBody>
                <a:bodyPr wrap="square" rtlCol="0">
                  <a:spAutoFit/>
                </a:bodyPr>
                <a:lstStyle/>
                <a:p>
                  <a:pPr algn="ctr"/>
                  <a:r>
                    <a:rPr lang="en-US" sz="1100" baseline="30000" dirty="0">
                      <a:latin typeface="GothamRounded-Book"/>
                    </a:rPr>
                    <a:t> Concessionary </a:t>
                  </a:r>
                  <a:br>
                    <a:rPr lang="en-US" sz="1100" baseline="30000" dirty="0">
                      <a:latin typeface="GothamRounded-Book"/>
                    </a:rPr>
                  </a:br>
                  <a:r>
                    <a:rPr lang="en-US" sz="1100" baseline="30000" dirty="0">
                      <a:latin typeface="GothamRounded-Book"/>
                    </a:rPr>
                    <a:t>Travel Passes</a:t>
                  </a:r>
                </a:p>
              </p:txBody>
            </p:sp>
            <p:pic>
              <p:nvPicPr>
                <p:cNvPr id="112" name="Picture 111"/>
                <p:cNvPicPr>
                  <a:picLocks noChangeAspect="1"/>
                </p:cNvPicPr>
                <p:nvPr/>
              </p:nvPicPr>
              <p:blipFill>
                <a:blip r:embed="rId10"/>
                <a:stretch>
                  <a:fillRect/>
                </a:stretch>
              </p:blipFill>
              <p:spPr>
                <a:xfrm>
                  <a:off x="6329484" y="1557132"/>
                  <a:ext cx="431800" cy="342900"/>
                </a:xfrm>
                <a:prstGeom prst="rect">
                  <a:avLst/>
                </a:prstGeom>
                <a:ln>
                  <a:noFill/>
                </a:ln>
              </p:spPr>
            </p:pic>
          </p:grpSp>
          <p:grpSp>
            <p:nvGrpSpPr>
              <p:cNvPr id="79" name="Group 78"/>
              <p:cNvGrpSpPr/>
              <p:nvPr/>
            </p:nvGrpSpPr>
            <p:grpSpPr>
              <a:xfrm>
                <a:off x="7251343" y="1550782"/>
                <a:ext cx="1277144" cy="793525"/>
                <a:chOff x="7251343" y="1550782"/>
                <a:chExt cx="1277144" cy="793525"/>
              </a:xfrm>
            </p:grpSpPr>
            <p:sp>
              <p:nvSpPr>
                <p:cNvPr id="109" name="TextBox 108"/>
                <p:cNvSpPr txBox="1"/>
                <p:nvPr/>
              </p:nvSpPr>
              <p:spPr>
                <a:xfrm>
                  <a:off x="7251343" y="2050288"/>
                  <a:ext cx="1277144" cy="294019"/>
                </a:xfrm>
                <a:prstGeom prst="rect">
                  <a:avLst/>
                </a:prstGeom>
                <a:noFill/>
                <a:ln>
                  <a:noFill/>
                </a:ln>
              </p:spPr>
              <p:txBody>
                <a:bodyPr wrap="square" rtlCol="0">
                  <a:spAutoFit/>
                </a:bodyPr>
                <a:lstStyle/>
                <a:p>
                  <a:pPr algn="ctr"/>
                  <a:r>
                    <a:rPr lang="en-US" sz="1100" baseline="30000" dirty="0">
                      <a:latin typeface="GothamRounded-Book"/>
                    </a:rPr>
                    <a:t>DDRI Deceased </a:t>
                  </a:r>
                  <a:br>
                    <a:rPr lang="en-US" sz="1100" baseline="30000" dirty="0">
                      <a:latin typeface="GothamRounded-Book"/>
                    </a:rPr>
                  </a:br>
                  <a:r>
                    <a:rPr lang="en-US" sz="1100" baseline="30000" dirty="0">
                      <a:latin typeface="GothamRounded-Book"/>
                    </a:rPr>
                    <a:t>Persons</a:t>
                  </a:r>
                </a:p>
              </p:txBody>
            </p:sp>
            <p:pic>
              <p:nvPicPr>
                <p:cNvPr id="110" name="Picture 109"/>
                <p:cNvPicPr>
                  <a:picLocks noChangeAspect="1"/>
                </p:cNvPicPr>
                <p:nvPr/>
              </p:nvPicPr>
              <p:blipFill>
                <a:blip r:embed="rId11"/>
                <a:stretch>
                  <a:fillRect/>
                </a:stretch>
              </p:blipFill>
              <p:spPr>
                <a:xfrm>
                  <a:off x="7747650" y="1550782"/>
                  <a:ext cx="342900" cy="355600"/>
                </a:xfrm>
                <a:prstGeom prst="rect">
                  <a:avLst/>
                </a:prstGeom>
                <a:ln>
                  <a:noFill/>
                </a:ln>
              </p:spPr>
            </p:pic>
          </p:grpSp>
          <p:pic>
            <p:nvPicPr>
              <p:cNvPr id="80" name="Picture 79"/>
              <p:cNvPicPr>
                <a:picLocks noChangeAspect="1"/>
              </p:cNvPicPr>
              <p:nvPr/>
            </p:nvPicPr>
            <p:blipFill>
              <a:blip r:embed="rId12"/>
              <a:stretch>
                <a:fillRect/>
              </a:stretch>
            </p:blipFill>
            <p:spPr>
              <a:xfrm>
                <a:off x="756217" y="2622553"/>
                <a:ext cx="635000" cy="495300"/>
              </a:xfrm>
              <a:prstGeom prst="rect">
                <a:avLst/>
              </a:prstGeom>
              <a:ln>
                <a:noFill/>
              </a:ln>
            </p:spPr>
          </p:pic>
          <p:pic>
            <p:nvPicPr>
              <p:cNvPr id="81" name="Picture 80"/>
              <p:cNvPicPr>
                <a:picLocks noChangeAspect="1"/>
              </p:cNvPicPr>
              <p:nvPr/>
            </p:nvPicPr>
            <p:blipFill>
              <a:blip r:embed="rId13"/>
              <a:stretch>
                <a:fillRect/>
              </a:stretch>
            </p:blipFill>
            <p:spPr>
              <a:xfrm>
                <a:off x="2301803" y="2708227"/>
                <a:ext cx="355600" cy="355600"/>
              </a:xfrm>
              <a:prstGeom prst="rect">
                <a:avLst/>
              </a:prstGeom>
              <a:ln>
                <a:noFill/>
              </a:ln>
            </p:spPr>
          </p:pic>
          <p:pic>
            <p:nvPicPr>
              <p:cNvPr id="82" name="Picture 81"/>
              <p:cNvPicPr>
                <a:picLocks noChangeAspect="1"/>
              </p:cNvPicPr>
              <p:nvPr/>
            </p:nvPicPr>
            <p:blipFill>
              <a:blip r:embed="rId14"/>
              <a:stretch>
                <a:fillRect/>
              </a:stretch>
            </p:blipFill>
            <p:spPr>
              <a:xfrm>
                <a:off x="3556538" y="2650966"/>
                <a:ext cx="393700" cy="457200"/>
              </a:xfrm>
              <a:prstGeom prst="rect">
                <a:avLst/>
              </a:prstGeom>
              <a:ln>
                <a:noFill/>
              </a:ln>
            </p:spPr>
          </p:pic>
          <p:grpSp>
            <p:nvGrpSpPr>
              <p:cNvPr id="83" name="Group 82"/>
              <p:cNvGrpSpPr/>
              <p:nvPr/>
            </p:nvGrpSpPr>
            <p:grpSpPr>
              <a:xfrm>
                <a:off x="4519674" y="2622553"/>
                <a:ext cx="1277144" cy="724825"/>
                <a:chOff x="4519674" y="2622553"/>
                <a:chExt cx="1277144" cy="724825"/>
              </a:xfrm>
            </p:grpSpPr>
            <p:sp>
              <p:nvSpPr>
                <p:cNvPr id="107" name="TextBox 106"/>
                <p:cNvSpPr txBox="1"/>
                <p:nvPr/>
              </p:nvSpPr>
              <p:spPr>
                <a:xfrm>
                  <a:off x="4519674" y="3157689"/>
                  <a:ext cx="1277144" cy="189689"/>
                </a:xfrm>
                <a:prstGeom prst="rect">
                  <a:avLst/>
                </a:prstGeom>
                <a:noFill/>
                <a:ln>
                  <a:noFill/>
                </a:ln>
              </p:spPr>
              <p:txBody>
                <a:bodyPr wrap="square" rtlCol="0">
                  <a:spAutoFit/>
                </a:bodyPr>
                <a:lstStyle/>
                <a:p>
                  <a:pPr algn="ctr"/>
                  <a:r>
                    <a:rPr lang="en-US" sz="1100" baseline="30000" dirty="0">
                      <a:latin typeface="GothamRounded-Book"/>
                    </a:rPr>
                    <a:t>Housing Tenants</a:t>
                  </a:r>
                </a:p>
              </p:txBody>
            </p:sp>
            <p:pic>
              <p:nvPicPr>
                <p:cNvPr id="108" name="Picture 107"/>
                <p:cNvPicPr>
                  <a:picLocks noChangeAspect="1"/>
                </p:cNvPicPr>
                <p:nvPr/>
              </p:nvPicPr>
              <p:blipFill>
                <a:blip r:embed="rId15"/>
                <a:stretch>
                  <a:fillRect/>
                </a:stretch>
              </p:blipFill>
              <p:spPr>
                <a:xfrm>
                  <a:off x="4837020" y="2622553"/>
                  <a:ext cx="609600" cy="419100"/>
                </a:xfrm>
                <a:prstGeom prst="rect">
                  <a:avLst/>
                </a:prstGeom>
                <a:ln>
                  <a:noFill/>
                </a:ln>
              </p:spPr>
            </p:pic>
          </p:grpSp>
          <p:grpSp>
            <p:nvGrpSpPr>
              <p:cNvPr id="84" name="Group 83"/>
              <p:cNvGrpSpPr/>
              <p:nvPr/>
            </p:nvGrpSpPr>
            <p:grpSpPr>
              <a:xfrm>
                <a:off x="5889056" y="2657427"/>
                <a:ext cx="1277144" cy="689951"/>
                <a:chOff x="5889056" y="2657427"/>
                <a:chExt cx="1277144" cy="689951"/>
              </a:xfrm>
            </p:grpSpPr>
            <p:sp>
              <p:nvSpPr>
                <p:cNvPr id="105" name="TextBox 104"/>
                <p:cNvSpPr txBox="1"/>
                <p:nvPr/>
              </p:nvSpPr>
              <p:spPr>
                <a:xfrm>
                  <a:off x="5889056" y="3157689"/>
                  <a:ext cx="1277144" cy="189689"/>
                </a:xfrm>
                <a:prstGeom prst="rect">
                  <a:avLst/>
                </a:prstGeom>
                <a:noFill/>
                <a:ln>
                  <a:noFill/>
                </a:ln>
              </p:spPr>
              <p:txBody>
                <a:bodyPr wrap="square" rtlCol="0">
                  <a:spAutoFit/>
                </a:bodyPr>
                <a:lstStyle/>
                <a:p>
                  <a:pPr algn="ctr"/>
                  <a:r>
                    <a:rPr lang="en-US" sz="1100" baseline="30000" dirty="0">
                      <a:latin typeface="GothamRounded-Book"/>
                    </a:rPr>
                    <a:t>Immigration Data</a:t>
                  </a:r>
                </a:p>
              </p:txBody>
            </p:sp>
            <p:pic>
              <p:nvPicPr>
                <p:cNvPr id="106" name="Picture 105"/>
                <p:cNvPicPr>
                  <a:picLocks noChangeAspect="1"/>
                </p:cNvPicPr>
                <p:nvPr/>
              </p:nvPicPr>
              <p:blipFill>
                <a:blip r:embed="rId16"/>
                <a:stretch>
                  <a:fillRect/>
                </a:stretch>
              </p:blipFill>
              <p:spPr>
                <a:xfrm>
                  <a:off x="6446436" y="2657427"/>
                  <a:ext cx="266700" cy="406400"/>
                </a:xfrm>
                <a:prstGeom prst="rect">
                  <a:avLst/>
                </a:prstGeom>
                <a:ln>
                  <a:noFill/>
                </a:ln>
              </p:spPr>
            </p:pic>
          </p:grpSp>
          <p:grpSp>
            <p:nvGrpSpPr>
              <p:cNvPr id="85" name="Group 84"/>
              <p:cNvGrpSpPr/>
              <p:nvPr/>
            </p:nvGrpSpPr>
            <p:grpSpPr>
              <a:xfrm>
                <a:off x="7251343" y="2622553"/>
                <a:ext cx="1277144" cy="710636"/>
                <a:chOff x="7251343" y="2622553"/>
                <a:chExt cx="1277144" cy="710636"/>
              </a:xfrm>
            </p:grpSpPr>
            <p:sp>
              <p:nvSpPr>
                <p:cNvPr id="103" name="TextBox 102"/>
                <p:cNvSpPr txBox="1"/>
                <p:nvPr/>
              </p:nvSpPr>
              <p:spPr>
                <a:xfrm>
                  <a:off x="7251343" y="3143500"/>
                  <a:ext cx="1277144" cy="189689"/>
                </a:xfrm>
                <a:prstGeom prst="rect">
                  <a:avLst/>
                </a:prstGeom>
                <a:noFill/>
                <a:ln>
                  <a:noFill/>
                </a:ln>
              </p:spPr>
              <p:txBody>
                <a:bodyPr wrap="square" rtlCol="0">
                  <a:spAutoFit/>
                </a:bodyPr>
                <a:lstStyle/>
                <a:p>
                  <a:pPr algn="ctr"/>
                  <a:r>
                    <a:rPr lang="en-US" sz="1100" baseline="30000" dirty="0">
                      <a:latin typeface="GothamRounded-Book"/>
                    </a:rPr>
                    <a:t>Insurance Claimants</a:t>
                  </a:r>
                </a:p>
              </p:txBody>
            </p:sp>
            <p:pic>
              <p:nvPicPr>
                <p:cNvPr id="104" name="Picture 103"/>
                <p:cNvPicPr>
                  <a:picLocks noChangeAspect="1"/>
                </p:cNvPicPr>
                <p:nvPr/>
              </p:nvPicPr>
              <p:blipFill>
                <a:blip r:embed="rId17"/>
                <a:stretch>
                  <a:fillRect/>
                </a:stretch>
              </p:blipFill>
              <p:spPr>
                <a:xfrm>
                  <a:off x="7747650" y="2622553"/>
                  <a:ext cx="469900" cy="419100"/>
                </a:xfrm>
                <a:prstGeom prst="rect">
                  <a:avLst/>
                </a:prstGeom>
                <a:ln>
                  <a:noFill/>
                </a:ln>
              </p:spPr>
            </p:pic>
          </p:grpSp>
          <p:pic>
            <p:nvPicPr>
              <p:cNvPr id="87" name="Picture 86"/>
              <p:cNvPicPr>
                <a:picLocks noChangeAspect="1"/>
              </p:cNvPicPr>
              <p:nvPr/>
            </p:nvPicPr>
            <p:blipFill>
              <a:blip r:embed="rId18"/>
              <a:stretch>
                <a:fillRect/>
              </a:stretch>
            </p:blipFill>
            <p:spPr>
              <a:xfrm>
                <a:off x="3556538" y="3694012"/>
                <a:ext cx="431800" cy="406400"/>
              </a:xfrm>
              <a:prstGeom prst="rect">
                <a:avLst/>
              </a:prstGeom>
              <a:ln>
                <a:noFill/>
              </a:ln>
            </p:spPr>
          </p:pic>
          <p:pic>
            <p:nvPicPr>
              <p:cNvPr id="88" name="Picture 87"/>
              <p:cNvPicPr>
                <a:picLocks noChangeAspect="1"/>
              </p:cNvPicPr>
              <p:nvPr/>
            </p:nvPicPr>
            <p:blipFill>
              <a:blip r:embed="rId19"/>
              <a:stretch>
                <a:fillRect/>
              </a:stretch>
            </p:blipFill>
            <p:spPr>
              <a:xfrm>
                <a:off x="4995770" y="3668612"/>
                <a:ext cx="254000" cy="457200"/>
              </a:xfrm>
              <a:prstGeom prst="rect">
                <a:avLst/>
              </a:prstGeom>
              <a:ln>
                <a:noFill/>
              </a:ln>
            </p:spPr>
          </p:pic>
          <p:pic>
            <p:nvPicPr>
              <p:cNvPr id="89" name="Picture 88"/>
              <p:cNvPicPr>
                <a:picLocks noChangeAspect="1"/>
              </p:cNvPicPr>
              <p:nvPr/>
            </p:nvPicPr>
            <p:blipFill>
              <a:blip r:embed="rId20"/>
              <a:stretch>
                <a:fillRect/>
              </a:stretch>
            </p:blipFill>
            <p:spPr>
              <a:xfrm>
                <a:off x="6398288" y="3713062"/>
                <a:ext cx="266700" cy="368300"/>
              </a:xfrm>
              <a:prstGeom prst="rect">
                <a:avLst/>
              </a:prstGeom>
              <a:ln>
                <a:noFill/>
              </a:ln>
            </p:spPr>
          </p:pic>
          <p:grpSp>
            <p:nvGrpSpPr>
              <p:cNvPr id="90" name="Group 89"/>
              <p:cNvGrpSpPr/>
              <p:nvPr/>
            </p:nvGrpSpPr>
            <p:grpSpPr>
              <a:xfrm>
                <a:off x="7215868" y="3681312"/>
                <a:ext cx="1277144" cy="809891"/>
                <a:chOff x="7215868" y="3681312"/>
                <a:chExt cx="1277144" cy="809891"/>
              </a:xfrm>
            </p:grpSpPr>
            <p:sp>
              <p:nvSpPr>
                <p:cNvPr id="101" name="TextBox 100"/>
                <p:cNvSpPr txBox="1"/>
                <p:nvPr/>
              </p:nvSpPr>
              <p:spPr>
                <a:xfrm>
                  <a:off x="7215868" y="4197184"/>
                  <a:ext cx="1277144" cy="294019"/>
                </a:xfrm>
                <a:prstGeom prst="rect">
                  <a:avLst/>
                </a:prstGeom>
                <a:noFill/>
                <a:ln>
                  <a:noFill/>
                </a:ln>
              </p:spPr>
              <p:txBody>
                <a:bodyPr wrap="square" rtlCol="0">
                  <a:spAutoFit/>
                </a:bodyPr>
                <a:lstStyle/>
                <a:p>
                  <a:pPr algn="ctr"/>
                  <a:r>
                    <a:rPr lang="en-US" sz="1100" baseline="30000" dirty="0">
                      <a:latin typeface="GothamRounded-Book"/>
                    </a:rPr>
                    <a:t>Private residential </a:t>
                  </a:r>
                  <a:br>
                    <a:rPr lang="en-US" sz="1100" baseline="30000" dirty="0">
                      <a:latin typeface="GothamRounded-Book"/>
                    </a:rPr>
                  </a:br>
                  <a:r>
                    <a:rPr lang="en-US" sz="1100" baseline="30000" dirty="0">
                      <a:latin typeface="GothamRounded-Book"/>
                    </a:rPr>
                    <a:t>Care Homes</a:t>
                  </a:r>
                </a:p>
              </p:txBody>
            </p:sp>
            <p:pic>
              <p:nvPicPr>
                <p:cNvPr id="102" name="Picture 101"/>
                <p:cNvPicPr>
                  <a:picLocks noChangeAspect="1"/>
                </p:cNvPicPr>
                <p:nvPr/>
              </p:nvPicPr>
              <p:blipFill>
                <a:blip r:embed="rId21"/>
                <a:stretch>
                  <a:fillRect/>
                </a:stretch>
              </p:blipFill>
              <p:spPr>
                <a:xfrm>
                  <a:off x="7557150" y="3681312"/>
                  <a:ext cx="533400" cy="431800"/>
                </a:xfrm>
                <a:prstGeom prst="rect">
                  <a:avLst/>
                </a:prstGeom>
                <a:ln>
                  <a:noFill/>
                </a:ln>
              </p:spPr>
            </p:pic>
          </p:grpSp>
          <p:pic>
            <p:nvPicPr>
              <p:cNvPr id="91" name="Picture 90"/>
              <p:cNvPicPr>
                <a:picLocks noChangeAspect="1"/>
              </p:cNvPicPr>
              <p:nvPr/>
            </p:nvPicPr>
            <p:blipFill>
              <a:blip r:embed="rId22"/>
              <a:stretch>
                <a:fillRect/>
              </a:stretch>
            </p:blipFill>
            <p:spPr>
              <a:xfrm>
                <a:off x="2124003" y="3681312"/>
                <a:ext cx="431800" cy="431800"/>
              </a:xfrm>
              <a:prstGeom prst="rect">
                <a:avLst/>
              </a:prstGeom>
              <a:ln>
                <a:noFill/>
              </a:ln>
            </p:spPr>
          </p:pic>
          <p:grpSp>
            <p:nvGrpSpPr>
              <p:cNvPr id="92" name="Group 91"/>
              <p:cNvGrpSpPr/>
              <p:nvPr/>
            </p:nvGrpSpPr>
            <p:grpSpPr>
              <a:xfrm>
                <a:off x="2412386" y="4771349"/>
                <a:ext cx="1277144" cy="593710"/>
                <a:chOff x="2412386" y="4771349"/>
                <a:chExt cx="1277144" cy="593710"/>
              </a:xfrm>
            </p:grpSpPr>
            <p:sp>
              <p:nvSpPr>
                <p:cNvPr id="99" name="TextBox 98"/>
                <p:cNvSpPr txBox="1"/>
                <p:nvPr/>
              </p:nvSpPr>
              <p:spPr>
                <a:xfrm>
                  <a:off x="2412386" y="5175370"/>
                  <a:ext cx="1277144" cy="189689"/>
                </a:xfrm>
                <a:prstGeom prst="rect">
                  <a:avLst/>
                </a:prstGeom>
                <a:noFill/>
                <a:ln>
                  <a:noFill/>
                </a:ln>
              </p:spPr>
              <p:txBody>
                <a:bodyPr wrap="square" rtlCol="0">
                  <a:spAutoFit/>
                </a:bodyPr>
                <a:lstStyle/>
                <a:p>
                  <a:pPr algn="ctr"/>
                  <a:r>
                    <a:rPr lang="en-US" sz="1100" baseline="30000" dirty="0">
                      <a:latin typeface="GothamRounded-Book"/>
                    </a:rPr>
                    <a:t> Student Loans</a:t>
                  </a:r>
                </a:p>
              </p:txBody>
            </p:sp>
            <p:pic>
              <p:nvPicPr>
                <p:cNvPr id="100" name="Picture 99"/>
                <p:cNvPicPr>
                  <a:picLocks noChangeAspect="1"/>
                </p:cNvPicPr>
                <p:nvPr/>
              </p:nvPicPr>
              <p:blipFill>
                <a:blip r:embed="rId23"/>
                <a:stretch>
                  <a:fillRect/>
                </a:stretch>
              </p:blipFill>
              <p:spPr>
                <a:xfrm>
                  <a:off x="2809271" y="4771349"/>
                  <a:ext cx="596900" cy="279400"/>
                </a:xfrm>
                <a:prstGeom prst="rect">
                  <a:avLst/>
                </a:prstGeom>
                <a:ln>
                  <a:noFill/>
                </a:ln>
              </p:spPr>
            </p:pic>
          </p:grpSp>
          <p:grpSp>
            <p:nvGrpSpPr>
              <p:cNvPr id="93" name="Group 92"/>
              <p:cNvGrpSpPr/>
              <p:nvPr/>
            </p:nvGrpSpPr>
            <p:grpSpPr>
              <a:xfrm>
                <a:off x="3788864" y="4733249"/>
                <a:ext cx="1277144" cy="617620"/>
                <a:chOff x="3788864" y="4733249"/>
                <a:chExt cx="1277144" cy="617620"/>
              </a:xfrm>
            </p:grpSpPr>
            <p:sp>
              <p:nvSpPr>
                <p:cNvPr id="97" name="TextBox 96"/>
                <p:cNvSpPr txBox="1"/>
                <p:nvPr/>
              </p:nvSpPr>
              <p:spPr>
                <a:xfrm>
                  <a:off x="3788864" y="5161180"/>
                  <a:ext cx="1277144" cy="189689"/>
                </a:xfrm>
                <a:prstGeom prst="rect">
                  <a:avLst/>
                </a:prstGeom>
                <a:noFill/>
                <a:ln>
                  <a:noFill/>
                </a:ln>
              </p:spPr>
              <p:txBody>
                <a:bodyPr wrap="square" rtlCol="0">
                  <a:spAutoFit/>
                </a:bodyPr>
                <a:lstStyle/>
                <a:p>
                  <a:pPr algn="ctr"/>
                  <a:r>
                    <a:rPr lang="en-US" sz="1100" baseline="30000" dirty="0">
                      <a:latin typeface="GothamRounded-Book"/>
                    </a:rPr>
                    <a:t> Taxi Drivers</a:t>
                  </a:r>
                </a:p>
              </p:txBody>
            </p:sp>
            <p:pic>
              <p:nvPicPr>
                <p:cNvPr id="98" name="Picture 97"/>
                <p:cNvPicPr>
                  <a:picLocks noChangeAspect="1"/>
                </p:cNvPicPr>
                <p:nvPr/>
              </p:nvPicPr>
              <p:blipFill>
                <a:blip r:embed="rId24"/>
                <a:stretch>
                  <a:fillRect/>
                </a:stretch>
              </p:blipFill>
              <p:spPr>
                <a:xfrm>
                  <a:off x="4316474" y="4733249"/>
                  <a:ext cx="406400" cy="355600"/>
                </a:xfrm>
                <a:prstGeom prst="rect">
                  <a:avLst/>
                </a:prstGeom>
                <a:ln>
                  <a:noFill/>
                </a:ln>
              </p:spPr>
            </p:pic>
          </p:grpSp>
          <p:grpSp>
            <p:nvGrpSpPr>
              <p:cNvPr id="94" name="Group 93"/>
              <p:cNvGrpSpPr/>
              <p:nvPr/>
            </p:nvGrpSpPr>
            <p:grpSpPr>
              <a:xfrm>
                <a:off x="5158246" y="4707849"/>
                <a:ext cx="1277144" cy="747350"/>
                <a:chOff x="5158246" y="4707849"/>
                <a:chExt cx="1277144" cy="747350"/>
              </a:xfrm>
            </p:grpSpPr>
            <p:sp>
              <p:nvSpPr>
                <p:cNvPr id="95" name="TextBox 94"/>
                <p:cNvSpPr txBox="1"/>
                <p:nvPr/>
              </p:nvSpPr>
              <p:spPr>
                <a:xfrm>
                  <a:off x="5158246" y="5161180"/>
                  <a:ext cx="1277144" cy="294019"/>
                </a:xfrm>
                <a:prstGeom prst="rect">
                  <a:avLst/>
                </a:prstGeom>
                <a:noFill/>
                <a:ln>
                  <a:noFill/>
                </a:ln>
              </p:spPr>
              <p:txBody>
                <a:bodyPr wrap="square" rtlCol="0">
                  <a:spAutoFit/>
                </a:bodyPr>
                <a:lstStyle/>
                <a:p>
                  <a:pPr algn="ctr"/>
                  <a:r>
                    <a:rPr lang="en-US" sz="1100" baseline="30000" dirty="0">
                      <a:latin typeface="GothamRounded-Book"/>
                    </a:rPr>
                    <a:t>Housing Waiting </a:t>
                  </a:r>
                  <a:br>
                    <a:rPr lang="en-US" sz="1100" baseline="30000" dirty="0">
                      <a:latin typeface="GothamRounded-Book"/>
                    </a:rPr>
                  </a:br>
                  <a:r>
                    <a:rPr lang="en-US" sz="1100" baseline="30000" dirty="0">
                      <a:latin typeface="GothamRounded-Book"/>
                    </a:rPr>
                    <a:t>Lists</a:t>
                  </a:r>
                </a:p>
              </p:txBody>
            </p:sp>
            <p:pic>
              <p:nvPicPr>
                <p:cNvPr id="96" name="Picture 95"/>
                <p:cNvPicPr>
                  <a:picLocks noChangeAspect="1"/>
                </p:cNvPicPr>
                <p:nvPr/>
              </p:nvPicPr>
              <p:blipFill>
                <a:blip r:embed="rId25"/>
                <a:stretch>
                  <a:fillRect/>
                </a:stretch>
              </p:blipFill>
              <p:spPr>
                <a:xfrm>
                  <a:off x="5596956" y="4707849"/>
                  <a:ext cx="584200" cy="406400"/>
                </a:xfrm>
                <a:prstGeom prst="rect">
                  <a:avLst/>
                </a:prstGeom>
                <a:ln>
                  <a:noFill/>
                </a:ln>
              </p:spPr>
            </p:pic>
          </p:grpSp>
        </p:grpSp>
        <p:sp>
          <p:nvSpPr>
            <p:cNvPr id="62" name="Rounded Rectangle 61"/>
            <p:cNvSpPr/>
            <p:nvPr/>
          </p:nvSpPr>
          <p:spPr>
            <a:xfrm>
              <a:off x="506865" y="2254103"/>
              <a:ext cx="8090782" cy="4061637"/>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2" name="Picture 1"/>
          <p:cNvPicPr>
            <a:picLocks noChangeAspect="1"/>
          </p:cNvPicPr>
          <p:nvPr/>
        </p:nvPicPr>
        <p:blipFill>
          <a:blip r:embed="rId26"/>
          <a:stretch>
            <a:fillRect/>
          </a:stretch>
        </p:blipFill>
        <p:spPr>
          <a:xfrm>
            <a:off x="791263" y="4462664"/>
            <a:ext cx="499485" cy="472339"/>
          </a:xfrm>
          <a:prstGeom prst="rect">
            <a:avLst/>
          </a:prstGeom>
        </p:spPr>
      </p:pic>
      <p:sp>
        <p:nvSpPr>
          <p:cNvPr id="86" name="TextBox 85">
            <a:extLst>
              <a:ext uri="{FF2B5EF4-FFF2-40B4-BE49-F238E27FC236}">
                <a16:creationId xmlns:a16="http://schemas.microsoft.com/office/drawing/2014/main" id="{2E2E59FA-F94B-4C6B-862C-49CB4DDCFF70}"/>
              </a:ext>
            </a:extLst>
          </p:cNvPr>
          <p:cNvSpPr txBox="1"/>
          <p:nvPr/>
        </p:nvSpPr>
        <p:spPr>
          <a:xfrm>
            <a:off x="929074" y="6120706"/>
            <a:ext cx="1277144" cy="205184"/>
          </a:xfrm>
          <a:prstGeom prst="rect">
            <a:avLst/>
          </a:prstGeom>
          <a:noFill/>
          <a:ln>
            <a:noFill/>
          </a:ln>
        </p:spPr>
        <p:txBody>
          <a:bodyPr wrap="square" rtlCol="0">
            <a:spAutoFit/>
          </a:bodyPr>
          <a:lstStyle/>
          <a:p>
            <a:pPr algn="ctr"/>
            <a:r>
              <a:rPr lang="en-US" sz="1100" baseline="30000" dirty="0">
                <a:latin typeface="GothamRounded-Book"/>
              </a:rPr>
              <a:t>Credit Referencing Data </a:t>
            </a:r>
          </a:p>
        </p:txBody>
      </p:sp>
      <p:pic>
        <p:nvPicPr>
          <p:cNvPr id="3" name="Picture 2">
            <a:extLst>
              <a:ext uri="{FF2B5EF4-FFF2-40B4-BE49-F238E27FC236}">
                <a16:creationId xmlns:a16="http://schemas.microsoft.com/office/drawing/2014/main" id="{8F0BF99E-074C-41BA-BEB6-219362920133}"/>
              </a:ext>
            </a:extLst>
          </p:cNvPr>
          <p:cNvPicPr>
            <a:picLocks noChangeAspect="1"/>
          </p:cNvPicPr>
          <p:nvPr/>
        </p:nvPicPr>
        <p:blipFill>
          <a:blip r:embed="rId27"/>
          <a:stretch>
            <a:fillRect/>
          </a:stretch>
        </p:blipFill>
        <p:spPr>
          <a:xfrm>
            <a:off x="6710842" y="5642605"/>
            <a:ext cx="1059176" cy="529588"/>
          </a:xfrm>
          <a:prstGeom prst="rect">
            <a:avLst/>
          </a:prstGeom>
        </p:spPr>
      </p:pic>
      <p:sp>
        <p:nvSpPr>
          <p:cNvPr id="6" name="Rectangle 5">
            <a:extLst>
              <a:ext uri="{FF2B5EF4-FFF2-40B4-BE49-F238E27FC236}">
                <a16:creationId xmlns:a16="http://schemas.microsoft.com/office/drawing/2014/main" id="{7F8CFD51-7790-4161-9AB3-437790EB849F}"/>
              </a:ext>
            </a:extLst>
          </p:cNvPr>
          <p:cNvSpPr/>
          <p:nvPr/>
        </p:nvSpPr>
        <p:spPr>
          <a:xfrm>
            <a:off x="1214686" y="5332750"/>
            <a:ext cx="672253" cy="923330"/>
          </a:xfrm>
          <a:prstGeom prst="rect">
            <a:avLst/>
          </a:prstGeom>
          <a:noFill/>
        </p:spPr>
        <p:txBody>
          <a:bodyPr wrap="square" lIns="91440" tIns="45720" rIns="91440" bIns="45720">
            <a:spAutoFit/>
          </a:bodyPr>
          <a:lstStyle/>
          <a:p>
            <a:pPr algn="ctr"/>
            <a:r>
              <a:rPr lang="en-US" sz="5400" dirty="0">
                <a:ln w="0"/>
                <a:solidFill>
                  <a:srgbClr val="2795B4"/>
                </a:solidFill>
                <a:latin typeface="Browallia New" panose="020B0604020202020204" pitchFamily="34" charset="-34"/>
                <a:cs typeface="Browallia New" panose="020B0604020202020204" pitchFamily="34" charset="-34"/>
              </a:rPr>
              <a:t>£</a:t>
            </a:r>
          </a:p>
        </p:txBody>
      </p:sp>
    </p:spTree>
    <p:extLst>
      <p:ext uri="{BB962C8B-B14F-4D97-AF65-F5344CB8AC3E}">
        <p14:creationId xmlns:p14="http://schemas.microsoft.com/office/powerpoint/2010/main" val="422026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6" name="TextBox 5"/>
          <p:cNvSpPr txBox="1"/>
          <p:nvPr/>
        </p:nvSpPr>
        <p:spPr>
          <a:xfrm>
            <a:off x="-1160145" y="1248919"/>
            <a:ext cx="5732145" cy="584775"/>
          </a:xfrm>
          <a:prstGeom prst="rect">
            <a:avLst/>
          </a:prstGeom>
          <a:noFill/>
        </p:spPr>
        <p:txBody>
          <a:bodyPr wrap="square" rtlCol="0">
            <a:spAutoFit/>
          </a:bodyPr>
          <a:lstStyle/>
          <a:p>
            <a:r>
              <a:rPr lang="en-GB" sz="1400" b="1" dirty="0">
                <a:solidFill>
                  <a:srgbClr val="03C1DB"/>
                </a:solidFill>
                <a:latin typeface="Century Gothic" panose="020B0502020202020204" pitchFamily="34" charset="0"/>
              </a:rPr>
              <a:t>		</a:t>
            </a:r>
          </a:p>
          <a:p>
            <a:endParaRPr lang="en-GB" dirty="0">
              <a:solidFill>
                <a:srgbClr val="03C1DB"/>
              </a:solidFill>
            </a:endParaRPr>
          </a:p>
        </p:txBody>
      </p:sp>
      <p:pic>
        <p:nvPicPr>
          <p:cNvPr id="7" name="Picture 6">
            <a:extLst>
              <a:ext uri="{FF2B5EF4-FFF2-40B4-BE49-F238E27FC236}">
                <a16:creationId xmlns:a16="http://schemas.microsoft.com/office/drawing/2014/main" id="{4B36F686-8B35-4FB3-9E3F-D17159009B19}"/>
              </a:ext>
            </a:extLst>
          </p:cNvPr>
          <p:cNvPicPr>
            <a:picLocks noChangeAspect="1"/>
          </p:cNvPicPr>
          <p:nvPr/>
        </p:nvPicPr>
        <p:blipFill>
          <a:blip r:embed="rId6"/>
          <a:stretch>
            <a:fillRect/>
          </a:stretch>
        </p:blipFill>
        <p:spPr>
          <a:xfrm>
            <a:off x="316066" y="1384807"/>
            <a:ext cx="8248650" cy="4295775"/>
          </a:xfrm>
          <a:prstGeom prst="rect">
            <a:avLst/>
          </a:prstGeom>
          <a:ln>
            <a:noFill/>
          </a:ln>
          <a:effectLst>
            <a:softEdge rad="112500"/>
          </a:effectLst>
        </p:spPr>
      </p:pic>
    </p:spTree>
    <p:extLst>
      <p:ext uri="{BB962C8B-B14F-4D97-AF65-F5344CB8AC3E}">
        <p14:creationId xmlns:p14="http://schemas.microsoft.com/office/powerpoint/2010/main" val="4228234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6" name="TextBox 5"/>
          <p:cNvSpPr txBox="1"/>
          <p:nvPr/>
        </p:nvSpPr>
        <p:spPr>
          <a:xfrm>
            <a:off x="-1160145" y="1248919"/>
            <a:ext cx="5732145" cy="584775"/>
          </a:xfrm>
          <a:prstGeom prst="rect">
            <a:avLst/>
          </a:prstGeom>
          <a:noFill/>
        </p:spPr>
        <p:txBody>
          <a:bodyPr wrap="square" rtlCol="0">
            <a:spAutoFit/>
          </a:bodyPr>
          <a:lstStyle/>
          <a:p>
            <a:r>
              <a:rPr lang="en-GB" sz="1400" b="1" dirty="0">
                <a:solidFill>
                  <a:srgbClr val="03C1DB"/>
                </a:solidFill>
                <a:latin typeface="Century Gothic" panose="020B0502020202020204" pitchFamily="34" charset="0"/>
              </a:rPr>
              <a:t>		</a:t>
            </a:r>
          </a:p>
          <a:p>
            <a:endParaRPr lang="en-GB" dirty="0">
              <a:solidFill>
                <a:srgbClr val="03C1DB"/>
              </a:solidFill>
            </a:endParaRPr>
          </a:p>
        </p:txBody>
      </p:sp>
      <p:pic>
        <p:nvPicPr>
          <p:cNvPr id="7" name="Picture 6">
            <a:extLst>
              <a:ext uri="{FF2B5EF4-FFF2-40B4-BE49-F238E27FC236}">
                <a16:creationId xmlns:a16="http://schemas.microsoft.com/office/drawing/2014/main" id="{F5245345-EF51-48FB-9F25-9790063EBD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89" y="1248919"/>
            <a:ext cx="2448000" cy="916940"/>
          </a:xfrm>
          <a:prstGeom prst="rect">
            <a:avLst/>
          </a:prstGeom>
        </p:spPr>
      </p:pic>
      <p:sp>
        <p:nvSpPr>
          <p:cNvPr id="8" name="Rectangle 7">
            <a:extLst>
              <a:ext uri="{FF2B5EF4-FFF2-40B4-BE49-F238E27FC236}">
                <a16:creationId xmlns:a16="http://schemas.microsoft.com/office/drawing/2014/main" id="{ED2AB638-97C6-4612-A021-FCA7DBFE63C2}"/>
              </a:ext>
            </a:extLst>
          </p:cNvPr>
          <p:cNvSpPr/>
          <p:nvPr/>
        </p:nvSpPr>
        <p:spPr>
          <a:xfrm>
            <a:off x="656078" y="2247787"/>
            <a:ext cx="4313155" cy="3358227"/>
          </a:xfrm>
          <a:prstGeom prst="rect">
            <a:avLst/>
          </a:prstGeom>
        </p:spPr>
        <p:txBody>
          <a:bodyPr wrap="square">
            <a:spAutoFit/>
          </a:bodyPr>
          <a:lstStyle/>
          <a:p>
            <a:pPr>
              <a:lnSpc>
                <a:spcPct val="107000"/>
              </a:lnSpc>
              <a:spcBef>
                <a:spcPts val="1200"/>
              </a:spcBef>
              <a:spcAft>
                <a:spcPts val="80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r>
              <a:rPr lang="en-GB" b="1" dirty="0">
                <a:latin typeface="Century Gothic" panose="020B0502020202020204" pitchFamily="34" charset="0"/>
                <a:ea typeface="Calibri" panose="020F0502020204030204" pitchFamily="34" charset="0"/>
                <a:cs typeface="Times New Roman" panose="02020603050405020304" pitchFamily="18" charset="0"/>
              </a:rPr>
              <a:t>A flexible and cost effective system that allows you to manage and monitor ongoing customer relationship to reduce fraud.</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GB" sz="1600" dirty="0">
                <a:latin typeface="Century Gothic" panose="020B0502020202020204" pitchFamily="34" charset="0"/>
              </a:rPr>
              <a:t>When customer’s circumstances change can you be sure they have informed you of these, allowing you to make the necessary adjustments to benefits or services provided. NFI ReCheck allows you to retrospectively check existing customer records </a:t>
            </a:r>
          </a:p>
        </p:txBody>
      </p:sp>
      <p:sp>
        <p:nvSpPr>
          <p:cNvPr id="9" name="Rectangle 8">
            <a:extLst>
              <a:ext uri="{FF2B5EF4-FFF2-40B4-BE49-F238E27FC236}">
                <a16:creationId xmlns:a16="http://schemas.microsoft.com/office/drawing/2014/main" id="{221F4889-CF24-4149-A7D2-E4FB4F55293C}"/>
              </a:ext>
            </a:extLst>
          </p:cNvPr>
          <p:cNvSpPr/>
          <p:nvPr/>
        </p:nvSpPr>
        <p:spPr>
          <a:xfrm>
            <a:off x="5246384" y="3799269"/>
            <a:ext cx="3620464" cy="2523768"/>
          </a:xfrm>
          <a:prstGeom prst="rect">
            <a:avLst/>
          </a:prstGeom>
        </p:spPr>
        <p:txBody>
          <a:bodyPr wrap="square">
            <a:spAutoFit/>
          </a:bodyPr>
          <a:lstStyle/>
          <a:p>
            <a:r>
              <a:rPr lang="en-GB" b="1" dirty="0">
                <a:solidFill>
                  <a:srgbClr val="000000"/>
                </a:solidFill>
                <a:latin typeface="Century Gothic" panose="020B0502020202020204" pitchFamily="34" charset="0"/>
                <a:ea typeface="Calibri" panose="020F0502020204030204" pitchFamily="34" charset="0"/>
                <a:cs typeface="Gotham Rounded Light"/>
              </a:rPr>
              <a:t>NFI ReCheck allows you to run your own “Campaigns”</a:t>
            </a:r>
            <a:r>
              <a:rPr lang="en-GB" b="1" dirty="0">
                <a:latin typeface="Century Gothic" panose="020B0502020202020204" pitchFamily="34" charset="0"/>
              </a:rPr>
              <a:t> through our web application and can be made available to multiple departments or users within your organisation  to identify potential fraud and inconsistencies. </a:t>
            </a:r>
          </a:p>
          <a:p>
            <a:endParaRPr lang="en-GB" sz="1400" dirty="0">
              <a:latin typeface="Century Gothic" panose="020B0502020202020204" pitchFamily="34" charset="0"/>
            </a:endParaRPr>
          </a:p>
        </p:txBody>
      </p:sp>
      <p:pic>
        <p:nvPicPr>
          <p:cNvPr id="12" name="Picture 11">
            <a:extLst>
              <a:ext uri="{FF2B5EF4-FFF2-40B4-BE49-F238E27FC236}">
                <a16:creationId xmlns:a16="http://schemas.microsoft.com/office/drawing/2014/main" id="{D6475F7F-4183-4465-A034-759806D722EA}"/>
              </a:ext>
            </a:extLst>
          </p:cNvPr>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25311" y="1617622"/>
            <a:ext cx="2587664" cy="1873723"/>
          </a:xfrm>
          <a:prstGeom prst="rect">
            <a:avLst/>
          </a:prstGeom>
          <a:ln>
            <a:noFill/>
          </a:ln>
          <a:effectLst>
            <a:softEdge rad="112500"/>
          </a:effectLst>
        </p:spPr>
      </p:pic>
    </p:spTree>
    <p:extLst>
      <p:ext uri="{BB962C8B-B14F-4D97-AF65-F5344CB8AC3E}">
        <p14:creationId xmlns:p14="http://schemas.microsoft.com/office/powerpoint/2010/main" val="2712859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89" y="290309"/>
            <a:ext cx="1450175" cy="45547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88" y="192540"/>
            <a:ext cx="1818728" cy="689127"/>
          </a:xfrm>
          <a:prstGeom prst="rect">
            <a:avLst/>
          </a:prstGeom>
        </p:spPr>
      </p:pic>
      <p:sp>
        <p:nvSpPr>
          <p:cNvPr id="6" name="TextBox 5"/>
          <p:cNvSpPr txBox="1"/>
          <p:nvPr/>
        </p:nvSpPr>
        <p:spPr>
          <a:xfrm>
            <a:off x="-1160145" y="1248919"/>
            <a:ext cx="5732145" cy="584775"/>
          </a:xfrm>
          <a:prstGeom prst="rect">
            <a:avLst/>
          </a:prstGeom>
          <a:noFill/>
        </p:spPr>
        <p:txBody>
          <a:bodyPr wrap="square" rtlCol="0">
            <a:spAutoFit/>
          </a:bodyPr>
          <a:lstStyle/>
          <a:p>
            <a:r>
              <a:rPr lang="en-GB" sz="1400" b="1" dirty="0">
                <a:solidFill>
                  <a:srgbClr val="03C1DB"/>
                </a:solidFill>
                <a:latin typeface="Century Gothic" panose="020B0502020202020204" pitchFamily="34" charset="0"/>
              </a:rPr>
              <a:t>		</a:t>
            </a:r>
          </a:p>
          <a:p>
            <a:endParaRPr lang="en-GB" dirty="0">
              <a:solidFill>
                <a:srgbClr val="03C1DB"/>
              </a:solidFill>
            </a:endParaRPr>
          </a:p>
        </p:txBody>
      </p:sp>
      <p:grpSp>
        <p:nvGrpSpPr>
          <p:cNvPr id="9" name="Group 8">
            <a:extLst>
              <a:ext uri="{FF2B5EF4-FFF2-40B4-BE49-F238E27FC236}">
                <a16:creationId xmlns:a16="http://schemas.microsoft.com/office/drawing/2014/main" id="{CFCB4535-A0B5-4999-89D8-002C68297140}"/>
              </a:ext>
            </a:extLst>
          </p:cNvPr>
          <p:cNvGrpSpPr/>
          <p:nvPr/>
        </p:nvGrpSpPr>
        <p:grpSpPr>
          <a:xfrm>
            <a:off x="2992565" y="1384807"/>
            <a:ext cx="5403290" cy="4982742"/>
            <a:chOff x="2982402" y="2467280"/>
            <a:chExt cx="4211826" cy="4148336"/>
          </a:xfrm>
        </p:grpSpPr>
        <p:pic>
          <p:nvPicPr>
            <p:cNvPr id="11" name="Picture 10">
              <a:extLst>
                <a:ext uri="{FF2B5EF4-FFF2-40B4-BE49-F238E27FC236}">
                  <a16:creationId xmlns:a16="http://schemas.microsoft.com/office/drawing/2014/main" id="{ED1F1C6E-1AA5-4380-BA4E-5E675D57B8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2402" y="2467280"/>
              <a:ext cx="4148336" cy="4148336"/>
            </a:xfrm>
            <a:prstGeom prst="rect">
              <a:avLst/>
            </a:prstGeom>
          </p:spPr>
        </p:pic>
        <p:grpSp>
          <p:nvGrpSpPr>
            <p:cNvPr id="12" name="Group 11">
              <a:extLst>
                <a:ext uri="{FF2B5EF4-FFF2-40B4-BE49-F238E27FC236}">
                  <a16:creationId xmlns:a16="http://schemas.microsoft.com/office/drawing/2014/main" id="{300F6009-6D7F-4203-8FB5-888EFA24264A}"/>
                </a:ext>
              </a:extLst>
            </p:cNvPr>
            <p:cNvGrpSpPr/>
            <p:nvPr/>
          </p:nvGrpSpPr>
          <p:grpSpPr>
            <a:xfrm>
              <a:off x="3278144" y="2668624"/>
              <a:ext cx="3916084" cy="3792623"/>
              <a:chOff x="3753157" y="2573621"/>
              <a:chExt cx="3916084" cy="3792623"/>
            </a:xfrm>
          </p:grpSpPr>
          <p:sp>
            <p:nvSpPr>
              <p:cNvPr id="13" name="TextBox 4">
                <a:extLst>
                  <a:ext uri="{FF2B5EF4-FFF2-40B4-BE49-F238E27FC236}">
                    <a16:creationId xmlns:a16="http://schemas.microsoft.com/office/drawing/2014/main" id="{02DE09EA-7907-4ADF-8598-EFD44C5F1831}"/>
                  </a:ext>
                </a:extLst>
              </p:cNvPr>
              <p:cNvSpPr txBox="1"/>
              <p:nvPr/>
            </p:nvSpPr>
            <p:spPr>
              <a:xfrm>
                <a:off x="4960296" y="2573621"/>
                <a:ext cx="1030973" cy="779849"/>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400" b="1" dirty="0">
                    <a:latin typeface="Century Gothic" pitchFamily="34"/>
                  </a:rPr>
                  <a:t>Ensure claimants entitlements</a:t>
                </a:r>
                <a:br>
                  <a:rPr lang="en-GB" sz="1400" b="1" dirty="0">
                    <a:latin typeface="Century Gothic" pitchFamily="34"/>
                  </a:rPr>
                </a:br>
                <a:r>
                  <a:rPr lang="en-GB" sz="1400" b="1" dirty="0">
                    <a:latin typeface="Century Gothic" pitchFamily="34"/>
                  </a:rPr>
                  <a:t>are valid</a:t>
                </a:r>
                <a:endParaRPr lang="en-GB" sz="1400" b="1" dirty="0">
                  <a:latin typeface="Century Gothic" pitchFamily="34"/>
                  <a:ea typeface=""/>
                  <a:cs typeface=""/>
                </a:endParaRPr>
              </a:p>
            </p:txBody>
          </p:sp>
          <p:sp>
            <p:nvSpPr>
              <p:cNvPr id="14" name="TextBox 4">
                <a:extLst>
                  <a:ext uri="{FF2B5EF4-FFF2-40B4-BE49-F238E27FC236}">
                    <a16:creationId xmlns:a16="http://schemas.microsoft.com/office/drawing/2014/main" id="{1F952480-96CC-4F50-BF4B-3FAECB638182}"/>
                  </a:ext>
                </a:extLst>
              </p:cNvPr>
              <p:cNvSpPr txBox="1"/>
              <p:nvPr/>
            </p:nvSpPr>
            <p:spPr>
              <a:xfrm>
                <a:off x="6220118" y="3094250"/>
                <a:ext cx="1124731" cy="597695"/>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400" b="1" dirty="0">
                    <a:latin typeface="Century Gothic" pitchFamily="34"/>
                    <a:ea typeface=""/>
                    <a:cs typeface=""/>
                  </a:rPr>
                  <a:t>Prioritise</a:t>
                </a:r>
                <a:br>
                  <a:rPr lang="en-GB" sz="1400" b="1" dirty="0">
                    <a:latin typeface="Century Gothic" pitchFamily="34"/>
                    <a:ea typeface=""/>
                    <a:cs typeface=""/>
                  </a:rPr>
                </a:br>
                <a:r>
                  <a:rPr lang="en-GB" sz="1400" b="1" dirty="0">
                    <a:latin typeface="Century Gothic" pitchFamily="34"/>
                    <a:ea typeface=""/>
                    <a:cs typeface=""/>
                  </a:rPr>
                  <a:t>investigations</a:t>
                </a:r>
                <a:br>
                  <a:rPr lang="en-GB" sz="1400" b="1" dirty="0">
                    <a:latin typeface="Century Gothic" pitchFamily="34"/>
                    <a:ea typeface=""/>
                    <a:cs typeface=""/>
                  </a:rPr>
                </a:br>
                <a:r>
                  <a:rPr lang="en-GB" sz="1400" b="1" dirty="0">
                    <a:latin typeface="Century Gothic" pitchFamily="34"/>
                    <a:ea typeface=""/>
                    <a:cs typeface=""/>
                  </a:rPr>
                  <a:t>by department</a:t>
                </a:r>
              </a:p>
            </p:txBody>
          </p:sp>
          <p:sp>
            <p:nvSpPr>
              <p:cNvPr id="15" name="TextBox 4">
                <a:extLst>
                  <a:ext uri="{FF2B5EF4-FFF2-40B4-BE49-F238E27FC236}">
                    <a16:creationId xmlns:a16="http://schemas.microsoft.com/office/drawing/2014/main" id="{36F51330-CD01-4758-896A-6C8FF42BFA63}"/>
                  </a:ext>
                </a:extLst>
              </p:cNvPr>
              <p:cNvSpPr txBox="1"/>
              <p:nvPr/>
            </p:nvSpPr>
            <p:spPr>
              <a:xfrm>
                <a:off x="6638268" y="4388085"/>
                <a:ext cx="1030973" cy="779849"/>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400" b="1" dirty="0">
                    <a:latin typeface="Century Gothic" pitchFamily="34"/>
                    <a:ea typeface=""/>
                    <a:cs typeface=""/>
                  </a:rPr>
                  <a:t>Reduce your</a:t>
                </a:r>
                <a:br>
                  <a:rPr lang="en-GB" sz="1400" b="1" dirty="0">
                    <a:latin typeface="Century Gothic" pitchFamily="34"/>
                    <a:ea typeface=""/>
                    <a:cs typeface=""/>
                  </a:rPr>
                </a:br>
                <a:r>
                  <a:rPr lang="en-GB" sz="1400" b="1" dirty="0">
                    <a:latin typeface="Century Gothic" pitchFamily="34"/>
                    <a:ea typeface=""/>
                    <a:cs typeface=""/>
                  </a:rPr>
                  <a:t>amount of</a:t>
                </a:r>
                <a:br>
                  <a:rPr lang="en-GB" sz="1400" b="1" dirty="0">
                    <a:latin typeface="Century Gothic" pitchFamily="34"/>
                    <a:ea typeface=""/>
                    <a:cs typeface=""/>
                  </a:rPr>
                </a:br>
                <a:r>
                  <a:rPr lang="en-GB" sz="1400" b="1" dirty="0">
                    <a:latin typeface="Century Gothic" pitchFamily="34"/>
                    <a:ea typeface=""/>
                    <a:cs typeface=""/>
                  </a:rPr>
                  <a:t>mandated </a:t>
                </a:r>
                <a:br>
                  <a:rPr lang="en-GB" sz="1400" b="1" dirty="0">
                    <a:latin typeface="Century Gothic" pitchFamily="34"/>
                    <a:ea typeface=""/>
                    <a:cs typeface=""/>
                  </a:rPr>
                </a:br>
                <a:r>
                  <a:rPr lang="en-GB" sz="1400" b="1" dirty="0">
                    <a:latin typeface="Century Gothic" pitchFamily="34"/>
                    <a:ea typeface=""/>
                    <a:cs typeface=""/>
                  </a:rPr>
                  <a:t>referrals</a:t>
                </a:r>
              </a:p>
            </p:txBody>
          </p:sp>
          <p:sp>
            <p:nvSpPr>
              <p:cNvPr id="16" name="TextBox 4">
                <a:extLst>
                  <a:ext uri="{FF2B5EF4-FFF2-40B4-BE49-F238E27FC236}">
                    <a16:creationId xmlns:a16="http://schemas.microsoft.com/office/drawing/2014/main" id="{792CADAC-41F9-4B90-9239-C7E26B8E05B3}"/>
                  </a:ext>
                </a:extLst>
              </p:cNvPr>
              <p:cNvSpPr txBox="1"/>
              <p:nvPr/>
            </p:nvSpPr>
            <p:spPr>
              <a:xfrm>
                <a:off x="5837768" y="5531293"/>
                <a:ext cx="1156403" cy="597695"/>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400" b="1" dirty="0">
                    <a:latin typeface="Century Gothic" pitchFamily="34"/>
                    <a:ea typeface=""/>
                    <a:cs typeface=""/>
                  </a:rPr>
                  <a:t>Reduce your administration</a:t>
                </a:r>
                <a:br>
                  <a:rPr lang="en-GB" sz="1400" b="1" dirty="0">
                    <a:latin typeface="Century Gothic" pitchFamily="34"/>
                    <a:ea typeface=""/>
                    <a:cs typeface=""/>
                  </a:rPr>
                </a:br>
                <a:r>
                  <a:rPr lang="en-GB" sz="1400" b="1" dirty="0">
                    <a:latin typeface="Century Gothic" pitchFamily="34"/>
                    <a:ea typeface=""/>
                    <a:cs typeface=""/>
                  </a:rPr>
                  <a:t>overhead</a:t>
                </a:r>
              </a:p>
            </p:txBody>
          </p:sp>
          <p:sp>
            <p:nvSpPr>
              <p:cNvPr id="17" name="TextBox 4">
                <a:extLst>
                  <a:ext uri="{FF2B5EF4-FFF2-40B4-BE49-F238E27FC236}">
                    <a16:creationId xmlns:a16="http://schemas.microsoft.com/office/drawing/2014/main" id="{09DF2DF9-FE07-4263-B30B-F076E61D1604}"/>
                  </a:ext>
                </a:extLst>
              </p:cNvPr>
              <p:cNvSpPr txBox="1"/>
              <p:nvPr/>
            </p:nvSpPr>
            <p:spPr>
              <a:xfrm>
                <a:off x="3832097" y="3317638"/>
                <a:ext cx="1030973" cy="779849"/>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400" b="1" dirty="0">
                    <a:latin typeface="Century Gothic" pitchFamily="34"/>
                    <a:ea typeface=""/>
                    <a:cs typeface=""/>
                  </a:rPr>
                  <a:t>Stop invalid </a:t>
                </a:r>
                <a:br>
                  <a:rPr lang="en-GB" sz="1400" b="1" dirty="0">
                    <a:latin typeface="Century Gothic" pitchFamily="34"/>
                    <a:ea typeface=""/>
                    <a:cs typeface=""/>
                  </a:rPr>
                </a:br>
                <a:r>
                  <a:rPr lang="en-GB" sz="1400" b="1" dirty="0">
                    <a:latin typeface="Century Gothic" pitchFamily="34"/>
                    <a:ea typeface=""/>
                    <a:cs typeface=""/>
                  </a:rPr>
                  <a:t>claims from </a:t>
                </a:r>
                <a:br>
                  <a:rPr lang="en-GB" sz="1400" b="1" dirty="0">
                    <a:latin typeface="Century Gothic" pitchFamily="34"/>
                    <a:ea typeface=""/>
                    <a:cs typeface=""/>
                  </a:rPr>
                </a:br>
                <a:r>
                  <a:rPr lang="en-GB" sz="1400" b="1" dirty="0">
                    <a:latin typeface="Century Gothic" pitchFamily="34"/>
                    <a:ea typeface=""/>
                    <a:cs typeface=""/>
                  </a:rPr>
                  <a:t>existing customers</a:t>
                </a:r>
              </a:p>
            </p:txBody>
          </p:sp>
          <p:sp>
            <p:nvSpPr>
              <p:cNvPr id="19" name="TextBox 4">
                <a:extLst>
                  <a:ext uri="{FF2B5EF4-FFF2-40B4-BE49-F238E27FC236}">
                    <a16:creationId xmlns:a16="http://schemas.microsoft.com/office/drawing/2014/main" id="{B4D9B8D0-960A-455D-9445-A7E9A265F2F2}"/>
                  </a:ext>
                </a:extLst>
              </p:cNvPr>
              <p:cNvSpPr txBox="1"/>
              <p:nvPr/>
            </p:nvSpPr>
            <p:spPr>
              <a:xfrm>
                <a:off x="3753157" y="4469168"/>
                <a:ext cx="1030973" cy="962003"/>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400" b="1" dirty="0">
                    <a:latin typeface="Century Gothic" pitchFamily="34"/>
                    <a:ea typeface=""/>
                    <a:cs typeface=""/>
                  </a:rPr>
                  <a:t>Reduce the </a:t>
                </a:r>
                <a:br>
                  <a:rPr lang="en-GB" sz="1400" b="1" dirty="0">
                    <a:latin typeface="Century Gothic" pitchFamily="34"/>
                    <a:ea typeface=""/>
                    <a:cs typeface=""/>
                  </a:rPr>
                </a:br>
                <a:r>
                  <a:rPr lang="en-GB" sz="1400" b="1" dirty="0">
                    <a:latin typeface="Century Gothic" pitchFamily="34"/>
                    <a:ea typeface=""/>
                    <a:cs typeface=""/>
                  </a:rPr>
                  <a:t>likelihood </a:t>
                </a:r>
                <a:br>
                  <a:rPr lang="en-GB" sz="1400" b="1" dirty="0">
                    <a:latin typeface="Century Gothic" pitchFamily="34"/>
                    <a:ea typeface=""/>
                    <a:cs typeface=""/>
                  </a:rPr>
                </a:br>
                <a:r>
                  <a:rPr lang="en-GB" sz="1400" b="1" dirty="0">
                    <a:latin typeface="Century Gothic" pitchFamily="34"/>
                    <a:ea typeface=""/>
                    <a:cs typeface=""/>
                  </a:rPr>
                  <a:t>of falling</a:t>
                </a:r>
                <a:br>
                  <a:rPr lang="en-GB" sz="1400" b="1" dirty="0">
                    <a:latin typeface="Century Gothic" pitchFamily="34"/>
                    <a:ea typeface=""/>
                    <a:cs typeface=""/>
                  </a:rPr>
                </a:br>
                <a:r>
                  <a:rPr lang="en-GB" sz="1400" b="1" dirty="0">
                    <a:latin typeface="Century Gothic" pitchFamily="34"/>
                    <a:ea typeface=""/>
                    <a:cs typeface=""/>
                  </a:rPr>
                  <a:t>victim to </a:t>
                </a:r>
                <a:br>
                  <a:rPr lang="en-GB" sz="1400" b="1" dirty="0">
                    <a:latin typeface="Century Gothic" pitchFamily="34"/>
                    <a:ea typeface=""/>
                    <a:cs typeface=""/>
                  </a:rPr>
                </a:br>
                <a:r>
                  <a:rPr lang="en-GB" sz="1400" b="1" dirty="0">
                    <a:latin typeface="Century Gothic" pitchFamily="34"/>
                    <a:ea typeface=""/>
                    <a:cs typeface=""/>
                  </a:rPr>
                  <a:t>fraud</a:t>
                </a:r>
              </a:p>
            </p:txBody>
          </p:sp>
          <p:sp>
            <p:nvSpPr>
              <p:cNvPr id="20" name="TextBox 4">
                <a:extLst>
                  <a:ext uri="{FF2B5EF4-FFF2-40B4-BE49-F238E27FC236}">
                    <a16:creationId xmlns:a16="http://schemas.microsoft.com/office/drawing/2014/main" id="{E8971DB7-3829-41C8-A5A4-8ECCFE9DE27B}"/>
                  </a:ext>
                </a:extLst>
              </p:cNvPr>
              <p:cNvSpPr txBox="1"/>
              <p:nvPr/>
            </p:nvSpPr>
            <p:spPr>
              <a:xfrm>
                <a:off x="4609201" y="5404241"/>
                <a:ext cx="1030973" cy="962003"/>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n-GB" sz="1400" b="1" dirty="0">
                    <a:latin typeface="Century Gothic" pitchFamily="34"/>
                    <a:ea typeface=""/>
                    <a:cs typeface=""/>
                  </a:rPr>
                  <a:t>Stay </a:t>
                </a:r>
                <a:br>
                  <a:rPr lang="en-GB" sz="1400" b="1" dirty="0">
                    <a:latin typeface="Century Gothic" pitchFamily="34"/>
                    <a:ea typeface=""/>
                    <a:cs typeface=""/>
                  </a:rPr>
                </a:br>
                <a:r>
                  <a:rPr lang="en-GB" sz="1400" b="1" dirty="0">
                    <a:latin typeface="Century Gothic" pitchFamily="34"/>
                    <a:ea typeface=""/>
                    <a:cs typeface=""/>
                  </a:rPr>
                  <a:t>ahead</a:t>
                </a:r>
                <a:br>
                  <a:rPr lang="en-GB" sz="1400" b="1" dirty="0">
                    <a:latin typeface="Century Gothic" pitchFamily="34"/>
                    <a:ea typeface=""/>
                    <a:cs typeface=""/>
                  </a:rPr>
                </a:br>
                <a:r>
                  <a:rPr lang="en-GB" sz="1400" b="1" dirty="0">
                    <a:latin typeface="Century Gothic" pitchFamily="34"/>
                    <a:ea typeface=""/>
                    <a:cs typeface=""/>
                  </a:rPr>
                  <a:t>of your investigation caseload</a:t>
                </a:r>
              </a:p>
            </p:txBody>
          </p:sp>
        </p:grpSp>
      </p:grpSp>
      <p:pic>
        <p:nvPicPr>
          <p:cNvPr id="21" name="Picture 20">
            <a:extLst>
              <a:ext uri="{FF2B5EF4-FFF2-40B4-BE49-F238E27FC236}">
                <a16:creationId xmlns:a16="http://schemas.microsoft.com/office/drawing/2014/main" id="{345592D2-645E-4A86-B0AC-E5DC962F53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586" y="1453368"/>
            <a:ext cx="2326392" cy="911566"/>
          </a:xfrm>
          <a:prstGeom prst="rect">
            <a:avLst/>
          </a:prstGeom>
        </p:spPr>
      </p:pic>
      <p:sp>
        <p:nvSpPr>
          <p:cNvPr id="22" name="TextBox 11">
            <a:extLst>
              <a:ext uri="{FF2B5EF4-FFF2-40B4-BE49-F238E27FC236}">
                <a16:creationId xmlns:a16="http://schemas.microsoft.com/office/drawing/2014/main" id="{667A1CDC-AE4C-49FC-850D-9213FA74B318}"/>
              </a:ext>
            </a:extLst>
          </p:cNvPr>
          <p:cNvSpPr txBox="1"/>
          <p:nvPr/>
        </p:nvSpPr>
        <p:spPr>
          <a:xfrm>
            <a:off x="301723" y="2563360"/>
            <a:ext cx="2924697" cy="2285241"/>
          </a:xfrm>
          <a:prstGeom prst="rect">
            <a:avLst/>
          </a:prstGeom>
          <a:noFill/>
          <a:ln cap="flat">
            <a:noFill/>
          </a:ln>
        </p:spPr>
        <p:txBody>
          <a:bodyPr vert="horz" wrap="square" lIns="68580" tIns="34290" rIns="68580" bIns="34290" anchor="t" anchorCtr="0" compatLnSpc="1">
            <a:spAutoFit/>
          </a:bodyPr>
          <a:lstStyle/>
          <a:p>
            <a:pPr>
              <a:defRPr sz="1800" b="0" i="0" u="none" strike="noStrike" kern="0" cap="none" spc="0" baseline="0">
                <a:solidFill>
                  <a:srgbClr val="000000"/>
                </a:solidFill>
                <a:uFillTx/>
              </a:defRPr>
            </a:pPr>
            <a:r>
              <a:rPr lang="en-GB" sz="2400" b="1" dirty="0">
                <a:solidFill>
                  <a:srgbClr val="33C1D9"/>
                </a:solidFill>
                <a:latin typeface="Century Gothic" pitchFamily="34"/>
                <a:ea typeface=""/>
                <a:cs typeface=""/>
              </a:rPr>
              <a:t>“Monitors  ongoing</a:t>
            </a:r>
            <a:br>
              <a:rPr lang="en-GB" sz="2400" b="1" dirty="0">
                <a:solidFill>
                  <a:srgbClr val="33C1D9"/>
                </a:solidFill>
                <a:latin typeface="Century Gothic" pitchFamily="34"/>
                <a:ea typeface=""/>
                <a:cs typeface=""/>
              </a:rPr>
            </a:br>
            <a:r>
              <a:rPr lang="en-GB" sz="2400" b="1" dirty="0">
                <a:solidFill>
                  <a:srgbClr val="33C1D9"/>
                </a:solidFill>
                <a:latin typeface="Century Gothic" pitchFamily="34"/>
                <a:ea typeface=""/>
                <a:cs typeface=""/>
              </a:rPr>
              <a:t>customer activity to reduce fraud” within existing accounts </a:t>
            </a:r>
          </a:p>
        </p:txBody>
      </p:sp>
    </p:spTree>
    <p:extLst>
      <p:ext uri="{BB962C8B-B14F-4D97-AF65-F5344CB8AC3E}">
        <p14:creationId xmlns:p14="http://schemas.microsoft.com/office/powerpoint/2010/main" val="1141682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AppCheck">
      <a:dk1>
        <a:sysClr val="windowText" lastClr="000000"/>
      </a:dk1>
      <a:lt1>
        <a:sysClr val="window" lastClr="FFFFFF"/>
      </a:lt1>
      <a:dk2>
        <a:srgbClr val="335B74"/>
      </a:dk2>
      <a:lt2>
        <a:srgbClr val="DFE3E5"/>
      </a:lt2>
      <a:accent1>
        <a:srgbClr val="92E6EB"/>
      </a:accent1>
      <a:accent2>
        <a:srgbClr val="1D9AA1"/>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8694</TotalTime>
  <Words>1121</Words>
  <Application>Microsoft Office PowerPoint</Application>
  <PresentationFormat>On-screen Show (4:3)</PresentationFormat>
  <Paragraphs>224</Paragraphs>
  <Slides>24</Slides>
  <Notes>24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Arial</vt:lpstr>
      <vt:lpstr>Arial Rounded MT Bold</vt:lpstr>
      <vt:lpstr>Browallia New</vt:lpstr>
      <vt:lpstr>Calibri</vt:lpstr>
      <vt:lpstr>Calibri Light</vt:lpstr>
      <vt:lpstr>Century Gothic</vt:lpstr>
      <vt:lpstr>Gotham Rounded Bold</vt:lpstr>
      <vt:lpstr>Gotham Rounded Book</vt:lpstr>
      <vt:lpstr>Gotham Rounded Light</vt:lpstr>
      <vt:lpstr>GothamRounded-Book</vt:lpstr>
      <vt:lpstr>Symbol</vt:lpstr>
      <vt:lpstr>Tahoma</vt:lpstr>
      <vt:lpstr>Times New Roman</vt:lpstr>
      <vt:lpstr>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Booth</dc:creator>
  <cp:lastModifiedBy>Rainbird, Robbie</cp:lastModifiedBy>
  <cp:revision>332</cp:revision>
  <cp:lastPrinted>2017-10-18T07:15:47Z</cp:lastPrinted>
  <dcterms:created xsi:type="dcterms:W3CDTF">2016-02-02T15:08:48Z</dcterms:created>
  <dcterms:modified xsi:type="dcterms:W3CDTF">2017-12-04T19:28:35Z</dcterms:modified>
</cp:coreProperties>
</file>