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1" r:id="rId6"/>
    <p:sldId id="262" r:id="rId7"/>
    <p:sldId id="305" r:id="rId8"/>
    <p:sldId id="263" r:id="rId9"/>
    <p:sldId id="264" r:id="rId10"/>
    <p:sldId id="265" r:id="rId11"/>
    <p:sldId id="290" r:id="rId12"/>
    <p:sldId id="292" r:id="rId13"/>
    <p:sldId id="291" r:id="rId14"/>
    <p:sldId id="293" r:id="rId15"/>
    <p:sldId id="295" r:id="rId16"/>
    <p:sldId id="294" r:id="rId17"/>
    <p:sldId id="296" r:id="rId18"/>
    <p:sldId id="298" r:id="rId19"/>
    <p:sldId id="299" r:id="rId20"/>
    <p:sldId id="266" r:id="rId21"/>
    <p:sldId id="297" r:id="rId22"/>
    <p:sldId id="300" r:id="rId23"/>
    <p:sldId id="279" r:id="rId24"/>
    <p:sldId id="276"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Black"/>
          <a:ea typeface="Avenir Black"/>
          <a:cs typeface="Avenir Blac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Black"/>
          <a:ea typeface="Avenir Black"/>
          <a:cs typeface="Avenir Blac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Black"/>
          <a:ea typeface="Avenir Black"/>
          <a:cs typeface="Avenir Black"/>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34" autoAdjust="0"/>
  </p:normalViewPr>
  <p:slideViewPr>
    <p:cSldViewPr snapToGrid="0" snapToObjects="1">
      <p:cViewPr>
        <p:scale>
          <a:sx n="57" d="100"/>
          <a:sy n="57" d="100"/>
        </p:scale>
        <p:origin x="-26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1143000" y="685800"/>
            <a:ext cx="4572000" cy="3429000"/>
          </a:xfrm>
          <a:prstGeom prst="rect">
            <a:avLst/>
          </a:prstGeom>
        </p:spPr>
        <p:txBody>
          <a:bodyPr/>
          <a:lstStyle/>
          <a:p>
            <a:endParaRPr/>
          </a:p>
        </p:txBody>
      </p:sp>
      <p:sp>
        <p:nvSpPr>
          <p:cNvPr id="98" name="Shape 9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47029059"/>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xfrm>
            <a:off x="381000" y="685800"/>
            <a:ext cx="6096000" cy="3429000"/>
          </a:xfrm>
          <a:prstGeom prst="rect">
            <a:avLst/>
          </a:prstGeom>
        </p:spPr>
        <p:txBody>
          <a:bodyPr/>
          <a:lstStyle/>
          <a:p>
            <a:endParaRPr/>
          </a:p>
        </p:txBody>
      </p:sp>
      <p:sp>
        <p:nvSpPr>
          <p:cNvPr id="104" name="Shape 104"/>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1: THE RISE OF PUBLIC HEALTH ACT FUNERALS</a:t>
            </a:r>
            <a:endParaRPr lang="en-GB" sz="2400" dirty="0">
              <a:effectLst/>
              <a:latin typeface="+mn-lt"/>
              <a:ea typeface="+mn-ea"/>
              <a:cs typeface="+mn-cs"/>
              <a:sym typeface="Avenir Roman"/>
            </a:endParaRPr>
          </a:p>
          <a:p>
            <a:r>
              <a:rPr lang="en-GB" sz="2400" b="1" u="none" strike="noStrike"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dirty="0">
                <a:effectLst/>
                <a:latin typeface="+mn-lt"/>
                <a:ea typeface="+mn-ea"/>
                <a:cs typeface="+mn-cs"/>
                <a:sym typeface="Avenir Roman"/>
              </a:rPr>
              <a:t>Good Afternoon. My name is </a:t>
            </a:r>
            <a:r>
              <a:rPr lang="en-GB" sz="2400" dirty="0" err="1">
                <a:effectLst/>
                <a:latin typeface="+mn-lt"/>
                <a:ea typeface="+mn-ea"/>
                <a:cs typeface="+mn-cs"/>
                <a:sym typeface="Avenir Roman"/>
              </a:rPr>
              <a:t>Simonne</a:t>
            </a:r>
            <a:r>
              <a:rPr lang="en-GB" sz="2400" dirty="0">
                <a:effectLst/>
                <a:latin typeface="+mn-lt"/>
                <a:ea typeface="+mn-ea"/>
                <a:cs typeface="+mn-cs"/>
                <a:sym typeface="Avenir Roman"/>
              </a:rPr>
              <a:t> Llewellyn and I am the Deputy Managing Director at Finders International.</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Finders are international probate genealogists, which means that we trace missing or unknown next of kin and beneficiaries to estates when someone has passed away.</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We offer a free next of kin tracing service to Public sector services, and currently have many large local authorities and NHS Trusts using our services as well as coroners and other public services. We should emphasise, as people are often unsure, that this service is genuinely free of charge to all public sector services.</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Some of you here today may already use our services, but for those of you that are thinking of using us, we hope today's presentation will be of interest.</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We are also exhibiting here today, so please feel free to visit us at our stand.</a:t>
            </a:r>
          </a:p>
          <a:p>
            <a:endParaRPr dirty="0"/>
          </a:p>
        </p:txBody>
      </p:sp>
    </p:spTree>
    <p:extLst>
      <p:ext uri="{BB962C8B-B14F-4D97-AF65-F5344CB8AC3E}">
        <p14:creationId xmlns:p14="http://schemas.microsoft.com/office/powerpoint/2010/main" val="207569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11:  WHAT WE DO</a:t>
            </a:r>
            <a:endParaRPr lang="en-GB" sz="2400" dirty="0">
              <a:effectLst/>
              <a:latin typeface="+mn-lt"/>
              <a:ea typeface="+mn-ea"/>
              <a:cs typeface="+mn-cs"/>
              <a:sym typeface="Avenir Roman"/>
            </a:endParaRPr>
          </a:p>
          <a:p>
            <a:r>
              <a:rPr lang="en-GB" sz="2400" dirty="0">
                <a:effectLst/>
                <a:latin typeface="+mn-lt"/>
                <a:ea typeface="+mn-ea"/>
                <a:cs typeface="+mn-cs"/>
                <a:sym typeface="Avenir Roman"/>
              </a:rPr>
              <a:t>There is no minimum estate value and we will happily resolve cases valued at under £5,000 completely free of charge to anyone. We carry out our research in exactly the same way as with cases of value, but when we locate next of kin, who can be contacted in regards to the funeral or the funeral costs, we provide the local authority with their details, so that they can make contact with them directly.</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If we work on an estate valued at over £5,000 we will ask the beneficiaries to sign a commission fee agreement directly with us and this means that if and when they actually receive their inheritance we are paid a percentage of this at the same time. </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Our agreements have 14 days cancellation period in line with EU regulation, and if the family do not wish to enter into agreements with ourselves, we simply provide the local authority with their details so that they can resolve the case without our involvement.</a:t>
            </a:r>
          </a:p>
          <a:p>
            <a:r>
              <a:rPr lang="en-GB" sz="2400" dirty="0">
                <a:effectLst/>
                <a:latin typeface="+mn-lt"/>
                <a:ea typeface="+mn-ea"/>
                <a:cs typeface="+mn-cs"/>
                <a:sym typeface="Avenir Roman"/>
              </a:rPr>
              <a:t>We do find, however, that the majority of family members welcome our assistance, and the fact that we can guide them through the next steps of the estate administration process. We will recommend to them one of our regional panel firms, most likely to be a firm local to them, who will immediately contact the local authority to arrange for the transfer of papers and outstanding invoices, and who will then guide the family through the next steps.</a:t>
            </a:r>
          </a:p>
          <a:p>
            <a:r>
              <a:rPr lang="en-GB" sz="2400" dirty="0">
                <a:effectLst/>
                <a:latin typeface="+mn-lt"/>
                <a:ea typeface="+mn-ea"/>
                <a:cs typeface="+mn-cs"/>
                <a:sym typeface="Avenir Roman"/>
              </a:rPr>
              <a:t>As we have just under 40 regional representatives around the UK we often send one of them to interview family members, confirm ID and explain the situation in person. These same people can also visit your offices to pick up sensitive paperwork or other items in person, thus enabling secure transfer to us.</a:t>
            </a:r>
          </a:p>
          <a:p>
            <a:r>
              <a:rPr lang="en-GB" sz="2400" dirty="0">
                <a:effectLst/>
                <a:latin typeface="+mn-lt"/>
                <a:ea typeface="+mn-ea"/>
                <a:cs typeface="+mn-cs"/>
                <a:sym typeface="Avenir Roman"/>
              </a:rPr>
              <a:t> </a:t>
            </a:r>
          </a:p>
          <a:p>
            <a:r>
              <a:rPr lang="en-GB" sz="2400" b="1" u="sng" dirty="0">
                <a:effectLst/>
                <a:latin typeface="+mn-lt"/>
                <a:ea typeface="+mn-ea"/>
                <a:cs typeface="+mn-cs"/>
                <a:sym typeface="Avenir Roman"/>
              </a:rPr>
              <a:t>…..NEXT SLIDE 12: ITV CLIP</a:t>
            </a:r>
            <a:endParaRPr lang="en-GB" sz="2400" dirty="0">
              <a:effectLst/>
              <a:latin typeface="+mn-lt"/>
              <a:ea typeface="+mn-ea"/>
              <a:cs typeface="+mn-cs"/>
              <a:sym typeface="Avenir Roman"/>
            </a:endParaRPr>
          </a:p>
          <a:p>
            <a:r>
              <a:rPr lang="en-GB" sz="2400" dirty="0">
                <a:effectLst/>
                <a:latin typeface="+mn-lt"/>
                <a:ea typeface="+mn-ea"/>
                <a:cs typeface="+mn-cs"/>
                <a:sym typeface="Avenir Roman"/>
              </a:rPr>
              <a:t> </a:t>
            </a:r>
          </a:p>
          <a:p>
            <a:r>
              <a:rPr lang="en-GB" sz="2400" dirty="0">
                <a:effectLst/>
                <a:latin typeface="+mn-lt"/>
                <a:ea typeface="+mn-ea"/>
                <a:cs typeface="+mn-cs"/>
                <a:sym typeface="Avenir Roman"/>
              </a:rPr>
              <a:t>We mentioned earlier the international industry association formed by our Director Daniel Curran, who has become well known as an industry spokesperson. He has not only appeared on Heir Hunters bust also on many radio shows and television programmes both in the UK and Ireland discussing our industry. Here is a short clip of him appearing on ITV This Morning earlier this year: </a:t>
            </a:r>
            <a:r>
              <a:rPr lang="en-GB" sz="2400" b="1" dirty="0">
                <a:effectLst/>
                <a:latin typeface="+mn-lt"/>
                <a:ea typeface="+mn-ea"/>
                <a:cs typeface="+mn-cs"/>
                <a:sym typeface="Avenir Roman"/>
              </a:rPr>
              <a:t>PLAY CLIP</a:t>
            </a:r>
            <a:endParaRPr lang="en-GB" sz="2400" dirty="0">
              <a:effectLst/>
              <a:latin typeface="+mn-lt"/>
              <a:ea typeface="+mn-ea"/>
              <a:cs typeface="+mn-cs"/>
              <a:sym typeface="Avenir Roman"/>
            </a:endParaRPr>
          </a:p>
          <a:p>
            <a:endParaRPr lang="en-GB" sz="2400" dirty="0">
              <a:effectLst/>
              <a:latin typeface="+mn-lt"/>
              <a:ea typeface="+mn-ea"/>
              <a:cs typeface="+mn-cs"/>
              <a:sym typeface="Avenir Roman"/>
            </a:endParaRPr>
          </a:p>
          <a:p>
            <a:endParaRPr dirty="0"/>
          </a:p>
        </p:txBody>
      </p:sp>
    </p:spTree>
    <p:extLst>
      <p:ext uri="{BB962C8B-B14F-4D97-AF65-F5344CB8AC3E}">
        <p14:creationId xmlns:p14="http://schemas.microsoft.com/office/powerpoint/2010/main" val="1711691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13: PUBLIC HEALTH ACT FUNERALS</a:t>
            </a:r>
            <a:endParaRPr lang="en-GB" sz="2400" dirty="0">
              <a:effectLst/>
              <a:latin typeface="+mn-lt"/>
              <a:ea typeface="+mn-ea"/>
              <a:cs typeface="+mn-cs"/>
              <a:sym typeface="Avenir Roman"/>
            </a:endParaRPr>
          </a:p>
          <a:p>
            <a:r>
              <a:rPr lang="en-GB" sz="2400" dirty="0">
                <a:effectLst/>
                <a:latin typeface="+mn-lt"/>
                <a:ea typeface="+mn-ea"/>
                <a:cs typeface="+mn-cs"/>
                <a:sym typeface="Avenir Roman"/>
              </a:rPr>
              <a:t>Public Health Act funerals are often known as Paupers Funerals or Welfare Funerals.</a:t>
            </a:r>
          </a:p>
          <a:p>
            <a:r>
              <a:rPr lang="en-GB" sz="2400" dirty="0">
                <a:effectLst/>
                <a:latin typeface="+mn-lt"/>
                <a:ea typeface="+mn-ea"/>
                <a:cs typeface="+mn-cs"/>
                <a:sym typeface="Avenir Roman"/>
              </a:rPr>
              <a:t>Councils have a statutory duty under the provisions of Section 46 of the Public Health (Control of Disease) Act 1984 to undertake the funeral or the cremation of a body of any person who has died or is found dead in their borough where it is established after investigation that there is no alternative course of action.</a:t>
            </a:r>
          </a:p>
          <a:p>
            <a:r>
              <a:rPr lang="en-GB" sz="2400" dirty="0">
                <a:effectLst/>
                <a:latin typeface="+mn-lt"/>
                <a:ea typeface="+mn-ea"/>
                <a:cs typeface="+mn-cs"/>
                <a:sym typeface="Avenir Roman"/>
              </a:rPr>
              <a:t>If the deceased person died in a hospital managed by a NHS Hospital Trust then the Bereavement Officer of the hospital in which the person died will assume responsibility for the funeral, and a Hospital Contract funeral will be arranged.</a:t>
            </a:r>
          </a:p>
          <a:p>
            <a:r>
              <a:rPr lang="en-GB" sz="2400" dirty="0">
                <a:effectLst/>
                <a:latin typeface="+mn-lt"/>
                <a:ea typeface="+mn-ea"/>
                <a:cs typeface="+mn-cs"/>
                <a:sym typeface="Avenir Roman"/>
              </a:rPr>
              <a:t>A deceased person is usually cremated or buried in a simple service.</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 </a:t>
            </a:r>
          </a:p>
          <a:p>
            <a:endParaRPr dirty="0"/>
          </a:p>
        </p:txBody>
      </p:sp>
    </p:spTree>
    <p:extLst>
      <p:ext uri="{BB962C8B-B14F-4D97-AF65-F5344CB8AC3E}">
        <p14:creationId xmlns:p14="http://schemas.microsoft.com/office/powerpoint/2010/main" val="110327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14: THE ANNUAL COST OF PHA FUNERALS </a:t>
            </a:r>
            <a:endParaRPr lang="en-GB" sz="2400" dirty="0">
              <a:effectLst/>
              <a:latin typeface="+mn-lt"/>
              <a:ea typeface="+mn-ea"/>
              <a:cs typeface="+mn-cs"/>
              <a:sym typeface="Avenir Roman"/>
            </a:endParaRPr>
          </a:p>
          <a:p>
            <a:r>
              <a:rPr lang="en-GB" sz="2400" b="1" u="none" strike="noStrike" dirty="0">
                <a:effectLst/>
                <a:latin typeface="+mn-lt"/>
                <a:ea typeface="+mn-ea"/>
                <a:cs typeface="+mn-cs"/>
                <a:sym typeface="Avenir Roman"/>
              </a:rPr>
              <a:t> </a:t>
            </a:r>
          </a:p>
          <a:p>
            <a:r>
              <a:rPr lang="en-US" sz="2400" dirty="0">
                <a:effectLst/>
                <a:latin typeface="+mn-lt"/>
                <a:ea typeface="+mn-ea"/>
                <a:cs typeface="+mn-cs"/>
                <a:sym typeface="Avenir Roman"/>
              </a:rPr>
              <a:t>A report last year showed that the cost to local councils of so-called "paupers' funerals" has risen almost 30% to £1.7m in the past four years.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 number of these funerals has also risen by 11%, a Freedom of Information request by BBC Local Radio revealed.</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As part of the research, 436 councils in the UK were asked questions about how many public health funerals they carry out and how much these cost them.</a:t>
            </a:r>
            <a:endParaRPr lang="en-GB" sz="2400" dirty="0">
              <a:effectLst/>
              <a:latin typeface="+mn-lt"/>
              <a:ea typeface="+mn-ea"/>
              <a:cs typeface="+mn-cs"/>
              <a:sym typeface="Avenir Roman"/>
            </a:endParaRPr>
          </a:p>
          <a:p>
            <a:r>
              <a:rPr lang="en-US" sz="2400" dirty="0">
                <a:effectLst/>
                <a:latin typeface="+mn-lt"/>
                <a:ea typeface="+mn-ea"/>
                <a:cs typeface="+mn-cs"/>
                <a:sym typeface="Avenir Roman"/>
              </a:rPr>
              <a:t>Of the 409 who are responsible for public health funerals, 300 gave full responses.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 results show councils carried out 2,580 public health funerals in 12 months spanning 2013-14, which represents a small fraction of the 500,000 or so people who die in the UK each year.</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Overall, north-west England has the greatest number of public health funerals, followed by London.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 biggest increase was in south-east England where there was a rise of 24% since 2009-10, followed by Scotland, where the number went up by 21%. It also rose significantly in the West Midlands and Wales.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However, the largest rise in cost was in south-west England - where public health funerals cost councils 39% more now than they did four years ago. Scotland has also seen a sharp rise in cost, while the north-east of England has seen a similarly steep increase.</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After some funeral costs were recovered, the cost to councils for those funerals was £1,719,329 - an increase of 28% in the past four years.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 average cost of a funeral now stands at £3,700, according to the Royal London Insurance company - and even a public health funeral with no frills can cost around £1,000.</a:t>
            </a:r>
            <a:endParaRPr lang="en-GB" sz="2400" dirty="0">
              <a:effectLst/>
              <a:latin typeface="+mn-lt"/>
              <a:ea typeface="+mn-ea"/>
              <a:cs typeface="+mn-cs"/>
              <a:sym typeface="Avenir Roman"/>
            </a:endParaRPr>
          </a:p>
          <a:p>
            <a:endParaRPr lang="en-GB" sz="2400" dirty="0">
              <a:effectLst/>
              <a:latin typeface="+mn-lt"/>
              <a:ea typeface="+mn-ea"/>
              <a:cs typeface="+mn-cs"/>
              <a:sym typeface="Avenir Roman"/>
            </a:endParaRPr>
          </a:p>
          <a:p>
            <a:endParaRPr dirty="0"/>
          </a:p>
        </p:txBody>
      </p:sp>
    </p:spTree>
    <p:extLst>
      <p:ext uri="{BB962C8B-B14F-4D97-AF65-F5344CB8AC3E}">
        <p14:creationId xmlns:p14="http://schemas.microsoft.com/office/powerpoint/2010/main" val="123874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15: WHY?</a:t>
            </a:r>
            <a:endParaRPr lang="en-GB" sz="2400" dirty="0">
              <a:effectLst/>
              <a:latin typeface="+mn-lt"/>
              <a:ea typeface="+mn-ea"/>
              <a:cs typeface="+mn-cs"/>
              <a:sym typeface="Avenir Roman"/>
            </a:endParaRPr>
          </a:p>
          <a:p>
            <a:r>
              <a:rPr lang="en-GB" sz="2400" dirty="0">
                <a:effectLst/>
                <a:latin typeface="+mn-lt"/>
                <a:ea typeface="+mn-ea"/>
                <a:cs typeface="+mn-cs"/>
                <a:sym typeface="Avenir Roman"/>
              </a:rPr>
              <a:t>Why is this happening? There have been a number of articles examining this trend and many suggestions as to why this is happening.</a:t>
            </a:r>
          </a:p>
          <a:p>
            <a:r>
              <a:rPr lang="en-GB" sz="2400" dirty="0">
                <a:effectLst/>
                <a:latin typeface="+mn-lt"/>
                <a:ea typeface="+mn-ea"/>
                <a:cs typeface="+mn-cs"/>
                <a:sym typeface="Avenir Roman"/>
              </a:rPr>
              <a:t>One such article in The Gazette stated that:</a:t>
            </a:r>
          </a:p>
          <a:p>
            <a:r>
              <a:rPr lang="en-GB" sz="2400" dirty="0">
                <a:effectLst/>
                <a:latin typeface="+mn-lt"/>
                <a:ea typeface="+mn-ea"/>
                <a:cs typeface="+mn-cs"/>
                <a:sym typeface="Avenir Roman"/>
              </a:rPr>
              <a:t>Increasing numbers of bereaved families are struggling to pay for funerals, as the cost of laying someone to rest continues to spiral. </a:t>
            </a:r>
          </a:p>
          <a:p>
            <a:r>
              <a:rPr lang="en-GB" sz="2400" dirty="0">
                <a:effectLst/>
                <a:latin typeface="+mn-lt"/>
                <a:ea typeface="+mn-ea"/>
                <a:cs typeface="+mn-cs"/>
                <a:sym typeface="Avenir Roman"/>
              </a:rPr>
              <a:t>Compared with the 2 years leading up to the 2010 general election, local authorities in the north east of England spent 78% more on funerals for families who did not have the money to bury their loved ones. Families can apply for part-funding from the council to cover funeral bills, or the council will meet the full cost if the deceased’s estate does not cover the fees. </a:t>
            </a:r>
          </a:p>
          <a:p>
            <a:r>
              <a:rPr lang="en-GB" sz="2400" dirty="0">
                <a:effectLst/>
                <a:latin typeface="+mn-lt"/>
                <a:ea typeface="+mn-ea"/>
                <a:cs typeface="+mn-cs"/>
                <a:sym typeface="Avenir Roman"/>
              </a:rPr>
              <a:t>One authority faced a 100% increase in how much they paid out to cover funerals, either in full, or as a contribution to costs: </a:t>
            </a:r>
          </a:p>
          <a:p>
            <a:pPr lvl="0"/>
            <a:r>
              <a:rPr lang="en-GB" sz="2400" dirty="0">
                <a:effectLst/>
                <a:latin typeface="+mn-lt"/>
                <a:ea typeface="+mn-ea"/>
                <a:cs typeface="+mn-cs"/>
                <a:sym typeface="Avenir Roman"/>
              </a:rPr>
              <a:t>South Tyneside Council went from spending £500 on 2 funerals before the 2010 General Election, to 11 funerals costing £7,000 in 2013/14 </a:t>
            </a:r>
          </a:p>
          <a:p>
            <a:pPr lvl="0"/>
            <a:r>
              <a:rPr lang="en-GB" sz="2400" dirty="0">
                <a:effectLst/>
                <a:latin typeface="+mn-lt"/>
                <a:ea typeface="+mn-ea"/>
                <a:cs typeface="+mn-cs"/>
                <a:sym typeface="Avenir Roman"/>
              </a:rPr>
              <a:t>County Durham saw its costs double, as the cost of 6 funerals and contributions was £3,015 in 2008/09, but rose to £7,386 in 2013/14 </a:t>
            </a:r>
          </a:p>
          <a:p>
            <a:r>
              <a:rPr lang="en-GB" sz="2400" dirty="0">
                <a:effectLst/>
                <a:latin typeface="+mn-lt"/>
                <a:ea typeface="+mn-ea"/>
                <a:cs typeface="+mn-cs"/>
                <a:sym typeface="Avenir Roman"/>
              </a:rPr>
              <a:t>In addition, a report by insurance company Royal London showed that 100,000 of the 500,000 families bereaved each year in the UK struggle to afford the cost of a funeral, with resulting debt averaging £1,300. The average funeral in the UK now costs around £3,551, a substantial increase over the course of the last decade. </a:t>
            </a:r>
          </a:p>
          <a:p>
            <a:r>
              <a:rPr lang="en-GB" sz="2400" dirty="0">
                <a:effectLst/>
                <a:latin typeface="+mn-lt"/>
                <a:ea typeface="+mn-ea"/>
                <a:cs typeface="+mn-cs"/>
                <a:sym typeface="Avenir Roman"/>
              </a:rPr>
              <a:t>Numerous complex factors are thought to be behind this increase in need for council-funded funerals (public health funerals). </a:t>
            </a:r>
          </a:p>
          <a:p>
            <a:r>
              <a:rPr lang="en-GB" sz="2400" dirty="0">
                <a:effectLst/>
                <a:latin typeface="+mn-lt"/>
                <a:ea typeface="+mn-ea"/>
                <a:cs typeface="+mn-cs"/>
                <a:sym typeface="Avenir Roman"/>
              </a:rPr>
              <a:t>The South Shields MP Emma </a:t>
            </a:r>
            <a:r>
              <a:rPr lang="en-GB" sz="2400" dirty="0" err="1">
                <a:effectLst/>
                <a:latin typeface="+mn-lt"/>
                <a:ea typeface="+mn-ea"/>
                <a:cs typeface="+mn-cs"/>
                <a:sym typeface="Avenir Roman"/>
              </a:rPr>
              <a:t>Lewell</a:t>
            </a:r>
            <a:r>
              <a:rPr lang="en-GB" sz="2400" dirty="0">
                <a:effectLst/>
                <a:latin typeface="+mn-lt"/>
                <a:ea typeface="+mn-ea"/>
                <a:cs typeface="+mn-cs"/>
                <a:sym typeface="Avenir Roman"/>
              </a:rPr>
              <a:t>-Buck told MPs in parliament that hundreds more could face the “tragedy of funeral poverty” due to an ageing population and rising levels of debt. She said the situation had even led to low-income households using payday loan companies, and selling possessions, to fund a funeral.   </a:t>
            </a:r>
          </a:p>
          <a:p>
            <a:r>
              <a:rPr lang="en-GB" sz="2400" dirty="0">
                <a:effectLst/>
                <a:latin typeface="+mn-lt"/>
                <a:ea typeface="+mn-ea"/>
                <a:cs typeface="+mn-cs"/>
                <a:sym typeface="Avenir Roman"/>
              </a:rPr>
              <a:t>“One in five families do not have the money to give their loved ones the funeral they deserve. </a:t>
            </a:r>
          </a:p>
          <a:p>
            <a:r>
              <a:rPr lang="en-GB" sz="2400" dirty="0">
                <a:effectLst/>
                <a:latin typeface="+mn-lt"/>
                <a:ea typeface="+mn-ea"/>
                <a:cs typeface="+mn-cs"/>
                <a:sym typeface="Avenir Roman"/>
              </a:rPr>
              <a:t>[new</a:t>
            </a:r>
            <a:r>
              <a:rPr lang="en-GB" sz="2400" baseline="0" dirty="0">
                <a:effectLst/>
                <a:latin typeface="+mn-lt"/>
                <a:ea typeface="+mn-ea"/>
                <a:cs typeface="+mn-cs"/>
                <a:sym typeface="Avenir Roman"/>
              </a:rPr>
              <a:t> notes]</a:t>
            </a:r>
          </a:p>
          <a:p>
            <a:r>
              <a:rPr lang="en-US" sz="2400" u="sng" dirty="0">
                <a:effectLst/>
                <a:latin typeface="+mn-lt"/>
                <a:ea typeface="+mn-ea"/>
                <a:cs typeface="+mn-cs"/>
                <a:sym typeface="Avenir Roman"/>
              </a:rPr>
              <a:t>Bullet 1</a:t>
            </a:r>
            <a:endParaRPr lang="en-GB" sz="2400" dirty="0">
              <a:effectLst/>
              <a:latin typeface="+mn-lt"/>
              <a:ea typeface="+mn-ea"/>
              <a:cs typeface="+mn-cs"/>
              <a:sym typeface="Avenir Roman"/>
            </a:endParaRPr>
          </a:p>
          <a:p>
            <a:r>
              <a:rPr lang="en-US" sz="2400" dirty="0">
                <a:effectLst/>
                <a:latin typeface="+mn-lt"/>
                <a:ea typeface="+mn-ea"/>
                <a:cs typeface="+mn-cs"/>
                <a:sym typeface="Avenir Roman"/>
              </a:rPr>
              <a:t>Anecdotal evidence suggests that with funeral costs going up, families may struggle and are turning to local authorities for support.</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People on low incomes can apply for assistance through the Social Fund, which covers the full costs of burial or cremation, and up to £700 in funeral director's fees.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They can be put off by the complexity of that process, though, and there is no guarantee that an application will succeed.</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Even if it did succeed, the £700 funding amount had not changed for a decade - while funeral costs had gone up by more than inflation.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err="1">
                <a:effectLst/>
                <a:latin typeface="+mn-lt"/>
                <a:ea typeface="+mn-ea"/>
                <a:cs typeface="+mn-cs"/>
                <a:sym typeface="Avenir Roman"/>
              </a:rPr>
              <a:t>Councillor</a:t>
            </a:r>
            <a:r>
              <a:rPr lang="en-US" sz="2400" dirty="0">
                <a:effectLst/>
                <a:latin typeface="+mn-lt"/>
                <a:ea typeface="+mn-ea"/>
                <a:cs typeface="+mn-cs"/>
                <a:sym typeface="Avenir Roman"/>
              </a:rPr>
              <a:t> </a:t>
            </a:r>
            <a:r>
              <a:rPr lang="en-US" sz="2400" dirty="0" err="1">
                <a:effectLst/>
                <a:latin typeface="+mn-lt"/>
                <a:ea typeface="+mn-ea"/>
                <a:cs typeface="+mn-cs"/>
                <a:sym typeface="Avenir Roman"/>
              </a:rPr>
              <a:t>Izzi</a:t>
            </a:r>
            <a:r>
              <a:rPr lang="en-US" sz="2400" dirty="0">
                <a:effectLst/>
                <a:latin typeface="+mn-lt"/>
                <a:ea typeface="+mn-ea"/>
                <a:cs typeface="+mn-cs"/>
                <a:sym typeface="Avenir Roman"/>
              </a:rPr>
              <a:t> </a:t>
            </a:r>
            <a:r>
              <a:rPr lang="en-US" sz="2400" dirty="0" err="1">
                <a:effectLst/>
                <a:latin typeface="+mn-lt"/>
                <a:ea typeface="+mn-ea"/>
                <a:cs typeface="+mn-cs"/>
                <a:sym typeface="Avenir Roman"/>
              </a:rPr>
              <a:t>Seccombe</a:t>
            </a:r>
            <a:r>
              <a:rPr lang="en-US" sz="2400" dirty="0">
                <a:effectLst/>
                <a:latin typeface="+mn-lt"/>
                <a:ea typeface="+mn-ea"/>
                <a:cs typeface="+mn-cs"/>
                <a:sym typeface="Avenir Roman"/>
              </a:rPr>
              <a:t>, of the LGA's community wellbeing board, said: "It is a sad fact that there are thousands of people across the country with no family or friends to arrange, attend or pay for their funeral. Nobody should find themselves in that position."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a:t>
            </a:r>
            <a:r>
              <a:rPr lang="en-US" sz="2400" dirty="0" err="1">
                <a:effectLst/>
                <a:latin typeface="+mn-lt"/>
                <a:ea typeface="+mn-ea"/>
                <a:cs typeface="+mn-cs"/>
                <a:sym typeface="Avenir Roman"/>
              </a:rPr>
              <a:t>Simonnne</a:t>
            </a:r>
            <a:r>
              <a:rPr lang="en-US" sz="2400" dirty="0">
                <a:effectLst/>
                <a:latin typeface="+mn-lt"/>
                <a:ea typeface="+mn-ea"/>
                <a:cs typeface="+mn-cs"/>
                <a:sym typeface="Avenir Roman"/>
              </a:rPr>
              <a:t> you may prefer to add your own anecdotal story here] Sandra Evans, assistant director of bereavement services at Cardiff City Council, searched the home of Sandra Horner, a former head teacher who was 67 when she died - it is discovered she was divorced and had no children.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"It's always quite sad. You see how a person lived, and you come across letters and photographs... a little insight into what their life was like," says </a:t>
            </a:r>
            <a:r>
              <a:rPr lang="en-US" sz="2400" dirty="0" err="1">
                <a:effectLst/>
                <a:latin typeface="+mn-lt"/>
                <a:ea typeface="+mn-ea"/>
                <a:cs typeface="+mn-cs"/>
                <a:sym typeface="Avenir Roman"/>
              </a:rPr>
              <a:t>Ms</a:t>
            </a:r>
            <a:r>
              <a:rPr lang="en-US" sz="2400" dirty="0">
                <a:effectLst/>
                <a:latin typeface="+mn-lt"/>
                <a:ea typeface="+mn-ea"/>
                <a:cs typeface="+mn-cs"/>
                <a:sym typeface="Avenir Roman"/>
              </a:rPr>
              <a:t> Evans.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With no close family still alive, it is the council that will have to arrange and pay for Sandra Horner's cremation.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err="1">
                <a:effectLst/>
                <a:latin typeface="+mn-lt"/>
                <a:ea typeface="+mn-ea"/>
                <a:cs typeface="+mn-cs"/>
                <a:sym typeface="Avenir Roman"/>
              </a:rPr>
              <a:t>Ms</a:t>
            </a:r>
            <a:r>
              <a:rPr lang="en-US" sz="2400" dirty="0">
                <a:effectLst/>
                <a:latin typeface="+mn-lt"/>
                <a:ea typeface="+mn-ea"/>
                <a:cs typeface="+mn-cs"/>
                <a:sym typeface="Avenir Roman"/>
              </a:rPr>
              <a:t> Evans says public health funerals used to be a last resort - used mainly for the homeless - but they are becoming more common.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Sandra Horner was cremated at a simple service attended by about 12 of her friends.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u="sng" dirty="0">
                <a:effectLst/>
                <a:latin typeface="+mn-lt"/>
                <a:ea typeface="+mn-ea"/>
                <a:cs typeface="+mn-cs"/>
                <a:sym typeface="Avenir Roman"/>
              </a:rPr>
              <a:t>Bullet 2</a:t>
            </a:r>
            <a:endParaRPr lang="en-GB" sz="2400" dirty="0">
              <a:effectLst/>
              <a:latin typeface="+mn-lt"/>
              <a:ea typeface="+mn-ea"/>
              <a:cs typeface="+mn-cs"/>
              <a:sym typeface="Avenir Roman"/>
            </a:endParaRPr>
          </a:p>
          <a:p>
            <a:r>
              <a:rPr lang="en-GB" sz="2400" dirty="0">
                <a:effectLst/>
                <a:latin typeface="+mn-lt"/>
                <a:ea typeface="+mn-ea"/>
                <a:cs typeface="+mn-cs"/>
                <a:sym typeface="Avenir Roman"/>
              </a:rPr>
              <a:t> </a:t>
            </a:r>
          </a:p>
          <a:p>
            <a:r>
              <a:rPr lang="en-US" sz="2400" dirty="0">
                <a:effectLst/>
                <a:latin typeface="+mn-lt"/>
                <a:ea typeface="+mn-ea"/>
                <a:cs typeface="+mn-cs"/>
                <a:sym typeface="Avenir Roman"/>
              </a:rPr>
              <a:t>People are living longer and dying alone. </a:t>
            </a:r>
            <a:endParaRPr lang="en-GB" sz="2400" dirty="0">
              <a:effectLst/>
              <a:latin typeface="+mn-lt"/>
              <a:ea typeface="+mn-ea"/>
              <a:cs typeface="+mn-cs"/>
              <a:sym typeface="Avenir Roman"/>
            </a:endParaRPr>
          </a:p>
          <a:p>
            <a:endParaRPr lang="en-GB" sz="2400" baseline="0" dirty="0">
              <a:effectLst/>
              <a:latin typeface="+mn-lt"/>
              <a:ea typeface="+mn-ea"/>
              <a:cs typeface="+mn-cs"/>
              <a:sym typeface="Avenir Roman"/>
            </a:endParaRPr>
          </a:p>
          <a:p>
            <a:endParaRPr lang="en-GB" sz="2400" dirty="0">
              <a:effectLst/>
              <a:latin typeface="+mn-lt"/>
              <a:ea typeface="+mn-ea"/>
              <a:cs typeface="+mn-cs"/>
              <a:sym typeface="Avenir Roman"/>
            </a:endParaRPr>
          </a:p>
          <a:p>
            <a:endParaRPr dirty="0"/>
          </a:p>
        </p:txBody>
      </p:sp>
    </p:spTree>
    <p:extLst>
      <p:ext uri="{BB962C8B-B14F-4D97-AF65-F5344CB8AC3E}">
        <p14:creationId xmlns:p14="http://schemas.microsoft.com/office/powerpoint/2010/main" val="258478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lang="en-US" sz="2400" b="1" dirty="0">
                <a:effectLst/>
                <a:latin typeface="+mn-lt"/>
                <a:ea typeface="+mn-ea"/>
                <a:cs typeface="+mn-cs"/>
                <a:sym typeface="Avenir Roman"/>
              </a:rPr>
              <a:t>Slide 16 – Causes of loneliness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According to psychologist Stuart </a:t>
            </a:r>
            <a:r>
              <a:rPr lang="en-US" sz="2400" dirty="0" err="1">
                <a:effectLst/>
                <a:latin typeface="+mn-lt"/>
                <a:ea typeface="+mn-ea"/>
                <a:cs typeface="+mn-cs"/>
                <a:sym typeface="Avenir Roman"/>
              </a:rPr>
              <a:t>Whomsley</a:t>
            </a:r>
            <a:r>
              <a:rPr lang="en-US" sz="2400" dirty="0">
                <a:effectLst/>
                <a:latin typeface="+mn-lt"/>
                <a:ea typeface="+mn-ea"/>
                <a:cs typeface="+mn-cs"/>
                <a:sym typeface="Avenir Roman"/>
              </a:rPr>
              <a:t>, in terms of individual and family factors the most basic cause is bereavement. One group at particularly risk are the unmarried or widowed without children or siblings.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Physical impairments, a factor which increases with age, also increase the risk of social isolation. Psychological problems such as social phobia and paranoia can lead to a person isolating themselves. People with conditions such as personality disorders may find relationships with people too challenging and distressing and may withdraw from the social world. </a:t>
            </a:r>
            <a:r>
              <a:rPr lang="en-US" sz="2400" dirty="0" err="1">
                <a:effectLst/>
                <a:latin typeface="+mn-lt"/>
                <a:ea typeface="+mn-ea"/>
                <a:cs typeface="+mn-cs"/>
                <a:sym typeface="Avenir Roman"/>
              </a:rPr>
              <a:t>Simonne</a:t>
            </a:r>
            <a:r>
              <a:rPr lang="en-US" sz="2400" dirty="0">
                <a:effectLst/>
                <a:latin typeface="+mn-lt"/>
                <a:ea typeface="+mn-ea"/>
                <a:cs typeface="+mn-cs"/>
                <a:sym typeface="Avenir Roman"/>
              </a:rPr>
              <a:t> anecdotal story here – lady in the van?]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Then there are the family feuds, which may be over very little substance, but can over the years solidify into a family schism.</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Not to mention alcoholism, drug and substance abuse can destroy relationships and cause someone to end up living a solitary existence.</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endParaRPr dirty="0"/>
          </a:p>
        </p:txBody>
      </p:sp>
    </p:spTree>
    <p:extLst>
      <p:ext uri="{BB962C8B-B14F-4D97-AF65-F5344CB8AC3E}">
        <p14:creationId xmlns:p14="http://schemas.microsoft.com/office/powerpoint/2010/main" val="74932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lang="en-US" sz="2400" b="1" dirty="0">
                <a:effectLst/>
                <a:latin typeface="+mn-lt"/>
                <a:ea typeface="+mn-ea"/>
                <a:cs typeface="+mn-cs"/>
                <a:sym typeface="Avenir Roman"/>
              </a:rPr>
              <a:t>Slide 17 – Social Isolation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Social isolation is, as one might expect, the separation of the individual from a social connectedness. It can occur for a number of reasons that relate to the individual, their family and to their environment.</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Important environmental factors that contribute to a person becoming socially isolated include the physical environment where they live; from the small scale, such as street lighting quality to the larger scale of whether houses are occupied by a more settled or a transient set of residents. Access to public transport and crime rate can also be important in how socially isolated people are, particularly for older adults. A sense of community reducers the risk of social isolation and explains why people can become more socially isolated in urban areas than rural ones.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Loneliness is not the same as social isolation, though obviously there is a strong relationship between the two. Loneliness is the subjective experience of not feeling connected to people. Robin Williams famously commented on this thus: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i="1" dirty="0">
                <a:effectLst/>
                <a:latin typeface="+mn-lt"/>
                <a:ea typeface="+mn-ea"/>
                <a:cs typeface="+mn-cs"/>
                <a:sym typeface="Avenir Roman"/>
              </a:rPr>
              <a:t>“I used to think that the worst thing in life was to end up alone. It's not. The worst thing in life is to end up with people who make you feel alone.”</a:t>
            </a:r>
            <a:endParaRPr lang="en-GB" sz="2400" dirty="0">
              <a:effectLst/>
              <a:latin typeface="+mn-lt"/>
              <a:ea typeface="+mn-ea"/>
              <a:cs typeface="+mn-cs"/>
              <a:sym typeface="Avenir Roman"/>
            </a:endParaRPr>
          </a:p>
          <a:p>
            <a:r>
              <a:rPr lang="en-US" sz="2400" i="1"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People can feel lonely even if they have some social contact, so not socially isolated, but when they have no significant other. Or, in contrast, someone with a partner who has health problems and for whom they are the </a:t>
            </a:r>
            <a:r>
              <a:rPr lang="en-US" sz="2400" dirty="0" err="1">
                <a:effectLst/>
                <a:latin typeface="+mn-lt"/>
                <a:ea typeface="+mn-ea"/>
                <a:cs typeface="+mn-cs"/>
                <a:sym typeface="Avenir Roman"/>
              </a:rPr>
              <a:t>carer</a:t>
            </a:r>
            <a:r>
              <a:rPr lang="en-US" sz="2400" dirty="0">
                <a:effectLst/>
                <a:latin typeface="+mn-lt"/>
                <a:ea typeface="+mn-ea"/>
                <a:cs typeface="+mn-cs"/>
                <a:sym typeface="Avenir Roman"/>
              </a:rPr>
              <a:t> can also feel lonely as their social contacts diminish.</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These factors of social isolation and loneliness can in different combinations be the pathway to both poor health and a premature death, and to a person dying alone, or totally separated from any known relatives.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u="sng" dirty="0">
                <a:effectLst/>
                <a:latin typeface="+mn-lt"/>
                <a:ea typeface="+mn-ea"/>
                <a:cs typeface="+mn-cs"/>
                <a:sym typeface="Avenir Roman"/>
              </a:rPr>
              <a:t>Bullet 1</a:t>
            </a:r>
            <a:endParaRPr lang="en-GB" sz="2400" dirty="0">
              <a:effectLst/>
              <a:latin typeface="+mn-lt"/>
              <a:ea typeface="+mn-ea"/>
              <a:cs typeface="+mn-cs"/>
              <a:sym typeface="Avenir Roman"/>
            </a:endParaRPr>
          </a:p>
          <a:p>
            <a:r>
              <a:rPr lang="en-US" sz="2400" dirty="0">
                <a:effectLst/>
                <a:latin typeface="+mn-lt"/>
                <a:ea typeface="+mn-ea"/>
                <a:cs typeface="+mn-cs"/>
                <a:sym typeface="Avenir Roman"/>
              </a:rPr>
              <a:t>Loneliness is an increasing problem in modern life. The Church Urban Fund and the Church of England found a rise of 10 per cent in the last three years in clergy members who felt that social isolation was a major problem in their local area. Another survey by the Mental Health Foundation found that in the UK one in ten of us feels lonely often and 48 per cent of people think we are getting lonelier in general.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u="sng" dirty="0">
                <a:effectLst/>
                <a:latin typeface="+mn-lt"/>
                <a:ea typeface="+mn-ea"/>
                <a:cs typeface="+mn-cs"/>
                <a:sym typeface="Avenir Roman"/>
              </a:rPr>
              <a:t>Bullet 2 &amp; 3</a:t>
            </a:r>
            <a:endParaRPr lang="en-GB" sz="2400" dirty="0">
              <a:effectLst/>
              <a:latin typeface="+mn-lt"/>
              <a:ea typeface="+mn-ea"/>
              <a:cs typeface="+mn-cs"/>
              <a:sym typeface="Avenir Roman"/>
            </a:endParaRPr>
          </a:p>
          <a:p>
            <a:r>
              <a:rPr lang="en-US" sz="2400" dirty="0">
                <a:effectLst/>
                <a:latin typeface="+mn-lt"/>
                <a:ea typeface="+mn-ea"/>
                <a:cs typeface="+mn-cs"/>
                <a:sym typeface="Avenir Roman"/>
              </a:rPr>
              <a:t>So why are we getting lonelier? According to</a:t>
            </a:r>
            <a:r>
              <a:rPr lang="en-US" sz="2400" i="1" dirty="0">
                <a:effectLst/>
                <a:latin typeface="+mn-lt"/>
                <a:ea typeface="+mn-ea"/>
                <a:cs typeface="+mn-cs"/>
                <a:sym typeface="Avenir Roman"/>
              </a:rPr>
              <a:t> </a:t>
            </a:r>
            <a:r>
              <a:rPr lang="en-US" sz="2400" i="1" dirty="0" err="1">
                <a:effectLst/>
                <a:latin typeface="+mn-lt"/>
                <a:ea typeface="+mn-ea"/>
                <a:cs typeface="+mn-cs"/>
                <a:sym typeface="Avenir Roman"/>
              </a:rPr>
              <a:t>Dr</a:t>
            </a:r>
            <a:r>
              <a:rPr lang="en-US" sz="2400" i="1" dirty="0">
                <a:effectLst/>
                <a:latin typeface="+mn-lt"/>
                <a:ea typeface="+mn-ea"/>
                <a:cs typeface="+mn-cs"/>
                <a:sym typeface="Avenir Roman"/>
              </a:rPr>
              <a:t> Rebecca Harris is a Psychology lecturer at the University of Bolton, </a:t>
            </a:r>
            <a:r>
              <a:rPr lang="en-US" sz="2400" dirty="0">
                <a:effectLst/>
                <a:latin typeface="+mn-lt"/>
                <a:ea typeface="+mn-ea"/>
                <a:cs typeface="+mn-cs"/>
                <a:sym typeface="Avenir Roman"/>
              </a:rPr>
              <a:t>changes in modern society are considered to be the cause. We live in nuclear family units, often living large distances away from our extended family and friends, and our growing reliance on social technology rather than face to face interaction is thought to be making us feel more isolated. It means we feel less connected to others and our relationships are becoming more superficial and less rewarding.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We are social animals and need to feel that we "belong" to others and feel connected to one another. Social pain is as real a sensation for us as physical pain; researchers have shown that loneliness and rejection activates the same parts of the brain as physical pain.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Loneliness affects all of us at some point in our lives. Relocating to a new area, losing a loved one, and starting a course at university are all key times when people feel lonely. Research suggests that this experience of loneliness is useful to us as it motivates us to reconnect with others and to seek out new friendships to reduce the "social pain" that we feel. But for some, when reconnection is not easy or not possible, if a person is socially isolated, people can remain in this uncomfortable loneliness state for a number of years. Reports vary but typical numbers of people experiencing loneliness in this prolonged way range from three to 30 per cent.</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[Perhaps talk about how its interesting how our Dublin office see a very different story because society there is still very much close?]</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endParaRPr dirty="0"/>
          </a:p>
        </p:txBody>
      </p:sp>
    </p:spTree>
    <p:extLst>
      <p:ext uri="{BB962C8B-B14F-4D97-AF65-F5344CB8AC3E}">
        <p14:creationId xmlns:p14="http://schemas.microsoft.com/office/powerpoint/2010/main" val="162989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lang="en-US" sz="2400" b="1" dirty="0">
                <a:effectLst/>
                <a:latin typeface="+mn-lt"/>
                <a:ea typeface="+mn-ea"/>
                <a:cs typeface="+mn-cs"/>
                <a:sym typeface="Avenir Roman"/>
              </a:rPr>
              <a:t>Slide 18 – Social Isolation</a:t>
            </a:r>
            <a:endParaRPr lang="en-GB" sz="2400" dirty="0">
              <a:effectLst/>
              <a:latin typeface="+mn-lt"/>
              <a:ea typeface="+mn-ea"/>
              <a:cs typeface="+mn-cs"/>
              <a:sym typeface="Avenir Roman"/>
            </a:endParaRPr>
          </a:p>
          <a:p>
            <a:r>
              <a:rPr lang="en-US" sz="2400" u="sng" dirty="0">
                <a:effectLst/>
                <a:latin typeface="+mn-lt"/>
                <a:ea typeface="+mn-ea"/>
                <a:cs typeface="+mn-cs"/>
                <a:sym typeface="Avenir Roman"/>
              </a:rPr>
              <a:t>Point 1</a:t>
            </a:r>
            <a:endParaRPr lang="en-GB" sz="2400" dirty="0">
              <a:effectLst/>
              <a:latin typeface="+mn-lt"/>
              <a:ea typeface="+mn-ea"/>
              <a:cs typeface="+mn-cs"/>
              <a:sym typeface="Avenir Roman"/>
            </a:endParaRPr>
          </a:p>
          <a:p>
            <a:r>
              <a:rPr lang="en-US" sz="2400" dirty="0">
                <a:effectLst/>
                <a:latin typeface="+mn-lt"/>
                <a:ea typeface="+mn-ea"/>
                <a:cs typeface="+mn-cs"/>
                <a:sym typeface="Avenir Roman"/>
              </a:rPr>
              <a:t>Modern life is making us lonelier, and recent research indicates that this may be the next biggest public health issue on par with obesity and substance abuse.  A recent review of studies indicates that loneliness increases mortality risk by 26%.</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u="sng" dirty="0">
                <a:effectLst/>
                <a:latin typeface="+mn-lt"/>
                <a:ea typeface="+mn-ea"/>
                <a:cs typeface="+mn-cs"/>
                <a:sym typeface="Avenir Roman"/>
              </a:rPr>
              <a:t>Point 2</a:t>
            </a:r>
            <a:endParaRPr lang="en-GB" sz="2400" dirty="0">
              <a:effectLst/>
              <a:latin typeface="+mn-lt"/>
              <a:ea typeface="+mn-ea"/>
              <a:cs typeface="+mn-cs"/>
              <a:sym typeface="Avenir Roman"/>
            </a:endParaRPr>
          </a:p>
          <a:p>
            <a:r>
              <a:rPr lang="en-US" sz="2400" dirty="0">
                <a:effectLst/>
                <a:latin typeface="+mn-lt"/>
                <a:ea typeface="+mn-ea"/>
                <a:cs typeface="+mn-cs"/>
                <a:sym typeface="Avenir Roman"/>
              </a:rPr>
              <a:t>For those that experience loneliness for a long time, research has shown that this impacts on their health in a greater way than smoking 15 cigarettes a day or being obese. Loneliness has also been linked to poor mental health. In a survey by Mental Health Foundation, more than a third of people surveyed had felt depressed as a result of feeling lonely.</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There are a number of myths regarding who experiences loneliness. Certainly all of us feel it from time to time, but it is commonly known that loneliness particularly affects the elderly who may be socially isolated due to decreased mobility and loss of friends and partners.  But it is not often acknowledged that loneliness also effects people at all ages, including children, and is particularly prevalent in the teenage years. Studies have shown that between 20 and 80 per cent of adolescents report feeling lonely often, which is compared to 40 to 50 per cent in an elderly population.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Another myth is that loneliness is typically associated with being alone, but it also effects people when they are surrounded by others and well-connected socially. This is because loneliness is about the quality rather than the quantity of relationships that we have, so a person may have a lot of friends but still find that their needs for social contact are not met.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What can we do to reduce loneliness? This question has not been an easy one for researchers to answer, as common sense approaches - such as increasing opportunities to make friends - do not always result in reducing a person's loneliness. Certainly where people feel lonely because they are social isolated, ways to reconnect, when found, can be used by the person to reduce their loneliness. In a recent study, loneliness was reduced in older people in residential care when they were given training in social media use so they could remain in contact with family and loved ones. But it seems that it is not as simple as this, because offering such opportunities does not uniformly reduce loneliness.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In a recent review, researchers found that strategies to reduce loneliness that target negative thought processes were the most successful. So it seems that for some lonely people, reducing social isolation and helping them link up with others reduces loneliness. But those who have been lonely for a number of years will have anxiety about making new friends, they may be distrustful of others and feel low about their own social skills. They need support to change their view of themselves, and how they feel others will react to them.</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Britain has even been voted the loneliness capital of Europe, and at Finders International, although we can only witness and not solve the problems of society, we can try and support it as best we can. This is why we have launched the Finders International Funeral Fund.</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a:effectLst/>
              <a:latin typeface="+mn-lt"/>
              <a:ea typeface="+mn-ea"/>
              <a:cs typeface="+mn-cs"/>
              <a:sym typeface="Avenir Roman"/>
            </a:endParaRPr>
          </a:p>
          <a:p>
            <a:endParaRPr dirty="0"/>
          </a:p>
        </p:txBody>
      </p:sp>
    </p:spTree>
    <p:extLst>
      <p:ext uri="{BB962C8B-B14F-4D97-AF65-F5344CB8AC3E}">
        <p14:creationId xmlns:p14="http://schemas.microsoft.com/office/powerpoint/2010/main" val="2670305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19: THE LAUNCH OF FIFF</a:t>
            </a:r>
            <a:endParaRPr lang="en-GB" sz="2400" dirty="0">
              <a:effectLst/>
              <a:latin typeface="+mn-lt"/>
              <a:ea typeface="+mn-ea"/>
              <a:cs typeface="+mn-cs"/>
              <a:sym typeface="Avenir Roman"/>
            </a:endParaRPr>
          </a:p>
          <a:p>
            <a:r>
              <a:rPr lang="en-GB" sz="2400" dirty="0">
                <a:effectLst/>
                <a:latin typeface="+mn-lt"/>
                <a:ea typeface="+mn-ea"/>
                <a:cs typeface="+mn-cs"/>
                <a:sym typeface="Avenir Roman"/>
              </a:rPr>
              <a:t>Today is a special day for us in that we are very proud to be officially launching the Finders International Funeral Fund (or FIFF). You have leaflets about this in your bags, but please come to our stand for further information about the fund and how it can assist local authorities and hospitals.</a:t>
            </a:r>
          </a:p>
          <a:p>
            <a:r>
              <a:rPr lang="en-GB" sz="2400" dirty="0">
                <a:effectLst/>
                <a:latin typeface="+mn-lt"/>
                <a:ea typeface="+mn-ea"/>
                <a:cs typeface="+mn-cs"/>
                <a:sym typeface="Avenir Roman"/>
              </a:rPr>
              <a:t>Local Authorities or NHS trusts can now ask Finders International for a subsidy payment towards the cost of Public Health Act (PHA) funerals. These will be cases where there genuinely are no known next of kin (rather than next of kin simply refusing to pay) and Finders will carry out the research to confirm this. </a:t>
            </a:r>
          </a:p>
          <a:p>
            <a:r>
              <a:rPr lang="en-GB" sz="2400" dirty="0">
                <a:effectLst/>
                <a:latin typeface="+mn-lt"/>
                <a:ea typeface="+mn-ea"/>
                <a:cs typeface="+mn-cs"/>
                <a:sym typeface="Avenir Roman"/>
              </a:rPr>
              <a:t>These are cases where there are no apparent next of kin to inherit the Estate, and the Estate is described as “Bona </a:t>
            </a:r>
            <a:r>
              <a:rPr lang="en-GB" sz="2400" dirty="0" err="1">
                <a:effectLst/>
                <a:latin typeface="+mn-lt"/>
                <a:ea typeface="+mn-ea"/>
                <a:cs typeface="+mn-cs"/>
                <a:sym typeface="Avenir Roman"/>
              </a:rPr>
              <a:t>Vacantia</a:t>
            </a:r>
            <a:r>
              <a:rPr lang="en-GB" sz="2400" dirty="0">
                <a:effectLst/>
                <a:latin typeface="+mn-lt"/>
                <a:ea typeface="+mn-ea"/>
                <a:cs typeface="+mn-cs"/>
                <a:sym typeface="Avenir Roman"/>
              </a:rPr>
              <a:t>”. As no family are thought to exist, there is no-one for the local authority to approach for reimbursement of the funeral costs, and this is where Finders can assist. </a:t>
            </a:r>
          </a:p>
          <a:p>
            <a:endParaRPr dirty="0"/>
          </a:p>
        </p:txBody>
      </p:sp>
    </p:spTree>
    <p:extLst>
      <p:ext uri="{BB962C8B-B14F-4D97-AF65-F5344CB8AC3E}">
        <p14:creationId xmlns:p14="http://schemas.microsoft.com/office/powerpoint/2010/main" val="179879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20: GIVING BACK TO THE COMMUNITY</a:t>
            </a:r>
            <a:endParaRPr lang="en-GB" sz="2400" dirty="0">
              <a:effectLst/>
              <a:latin typeface="+mn-lt"/>
              <a:ea typeface="+mn-ea"/>
              <a:cs typeface="+mn-cs"/>
              <a:sym typeface="Avenir Roman"/>
            </a:endParaRPr>
          </a:p>
          <a:p>
            <a:r>
              <a:rPr lang="en-GB" sz="2400" dirty="0">
                <a:effectLst/>
                <a:latin typeface="+mn-lt"/>
                <a:ea typeface="+mn-ea"/>
                <a:cs typeface="+mn-cs"/>
                <a:sym typeface="Avenir Roman"/>
              </a:rPr>
              <a:t>At Finders International giving back to the community is an important part of our ethos and culture as an ethical organisation. This is why we have decided to establish the Finders International Funeral Fund.</a:t>
            </a:r>
          </a:p>
          <a:p>
            <a:r>
              <a:rPr lang="en-GB" sz="2400" dirty="0">
                <a:effectLst/>
                <a:latin typeface="+mn-lt"/>
                <a:ea typeface="+mn-ea"/>
                <a:cs typeface="+mn-cs"/>
                <a:sym typeface="Avenir Roman"/>
              </a:rPr>
              <a:t>Finders will transfer a percentage of the commission we earn from our next of kin tracing to this Fund. To launch the find, Finders International will deposit an initial donation of £20,000 and a pledge to donate a minimum of £10,000 each subsequent year.</a:t>
            </a:r>
          </a:p>
          <a:p>
            <a:r>
              <a:rPr lang="en-GB" sz="2400" b="1" u="none" strike="noStrike" dirty="0">
                <a:effectLst/>
                <a:latin typeface="+mn-lt"/>
                <a:ea typeface="+mn-ea"/>
                <a:cs typeface="+mn-cs"/>
                <a:sym typeface="Avenir Roman"/>
              </a:rPr>
              <a:t> </a:t>
            </a:r>
            <a:endParaRPr lang="en-GB" sz="2400" dirty="0">
              <a:effectLst/>
              <a:latin typeface="+mn-lt"/>
              <a:ea typeface="+mn-ea"/>
              <a:cs typeface="+mn-cs"/>
              <a:sym typeface="Avenir Roman"/>
            </a:endParaRPr>
          </a:p>
          <a:p>
            <a:endParaRPr dirty="0"/>
          </a:p>
        </p:txBody>
      </p:sp>
    </p:spTree>
    <p:extLst>
      <p:ext uri="{BB962C8B-B14F-4D97-AF65-F5344CB8AC3E}">
        <p14:creationId xmlns:p14="http://schemas.microsoft.com/office/powerpoint/2010/main" val="2591799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21: ADDING VALUE</a:t>
            </a:r>
            <a:endParaRPr lang="en-GB" sz="2400" dirty="0">
              <a:effectLst/>
              <a:latin typeface="+mn-lt"/>
              <a:ea typeface="+mn-ea"/>
              <a:cs typeface="+mn-cs"/>
              <a:sym typeface="Avenir Roman"/>
            </a:endParaRPr>
          </a:p>
          <a:p>
            <a:r>
              <a:rPr lang="en-GB" sz="2400" dirty="0">
                <a:effectLst/>
                <a:latin typeface="+mn-lt"/>
                <a:ea typeface="+mn-ea"/>
                <a:cs typeface="+mn-cs"/>
                <a:sym typeface="Avenir Roman"/>
              </a:rPr>
              <a:t>In cases where there are no next of kin, Finders will let the Deceased’s neighbours, colleagues and friends know about the funeral in case they wish to attend.</a:t>
            </a:r>
          </a:p>
          <a:p>
            <a:r>
              <a:rPr lang="en-GB" sz="2400" dirty="0">
                <a:effectLst/>
                <a:latin typeface="+mn-lt"/>
                <a:ea typeface="+mn-ea"/>
                <a:cs typeface="+mn-cs"/>
                <a:sym typeface="Avenir Roman"/>
              </a:rPr>
              <a:t>Where appropriate Finders will contact the media and post alerts on the internet via social media. </a:t>
            </a:r>
          </a:p>
          <a:p>
            <a:r>
              <a:rPr lang="en-GB" sz="2400" dirty="0">
                <a:effectLst/>
                <a:latin typeface="+mn-lt"/>
                <a:ea typeface="+mn-ea"/>
                <a:cs typeface="+mn-cs"/>
                <a:sym typeface="Avenir Roman"/>
              </a:rPr>
              <a:t>A good example of positive media exposure occurred recently following a story where the Deceased was mentioned in an article in a local paper. As an ex-military man who had served his country in the second world war, this story naturally attracted attention when he passed away, seemingly alone with a PHA funeral being planned for him.</a:t>
            </a:r>
          </a:p>
          <a:p>
            <a:r>
              <a:rPr lang="en-GB" sz="2400" dirty="0">
                <a:effectLst/>
                <a:latin typeface="+mn-lt"/>
                <a:ea typeface="+mn-ea"/>
                <a:cs typeface="+mn-cs"/>
                <a:sym typeface="Avenir Roman"/>
              </a:rPr>
              <a:t>After circulation on social media interest in his case grew and grew to appoint where there were a large number of attendees at the funeral, who also arranged between them, to cover the cost of the funeral for the local authority. </a:t>
            </a:r>
          </a:p>
          <a:p>
            <a:endParaRPr dirty="0"/>
          </a:p>
        </p:txBody>
      </p:sp>
    </p:spTree>
    <p:extLst>
      <p:ext uri="{BB962C8B-B14F-4D97-AF65-F5344CB8AC3E}">
        <p14:creationId xmlns:p14="http://schemas.microsoft.com/office/powerpoint/2010/main" val="261804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2: OUR HISTORY</a:t>
            </a:r>
            <a:endParaRPr lang="en-GB" sz="2400" dirty="0">
              <a:effectLst/>
              <a:latin typeface="+mn-lt"/>
              <a:ea typeface="+mn-ea"/>
              <a:cs typeface="+mn-cs"/>
              <a:sym typeface="Avenir Roman"/>
            </a:endParaRPr>
          </a:p>
          <a:p>
            <a:r>
              <a:rPr lang="en-GB" sz="2400" dirty="0">
                <a:effectLst/>
                <a:latin typeface="+mn-lt"/>
                <a:ea typeface="+mn-ea"/>
                <a:cs typeface="+mn-cs"/>
                <a:sym typeface="Avenir Roman"/>
              </a:rPr>
              <a:t>Finders International was formed in 1997. We have over 70 staff in our Head office in London, and our other offices in Edinburgh and Dublin. </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We also have many regional representatives, most of whom are retired police officers, and they supplement the work we do in house. Research methods have evolved over the years, but despite the internet and other sources we still find, surprisingly often, that we have to send someone to make enquiries on the ground. Our regional representatives may visit the Deceased's last known address and speak to neighbours, in order to build a picture of the Deceased’s life and family, and they also visit heirs that are traced for us, especially in cases when close next of kin are involved, as they are well versed in dealing with the imparting of death messages sensitively and appropriately. </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In many cases, the next of kin we locate are elderly and prefer a face to face visit where they can ask questions and ensure that they understand the situation fully.</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By having regional representatives around the country, this also means that research carried out in London can be imparted to relatives locally the same day, and research therefore completed swiftly.</a:t>
            </a:r>
          </a:p>
          <a:p>
            <a:endParaRPr dirty="0"/>
          </a:p>
        </p:txBody>
      </p:sp>
    </p:spTree>
    <p:extLst>
      <p:ext uri="{BB962C8B-B14F-4D97-AF65-F5344CB8AC3E}">
        <p14:creationId xmlns:p14="http://schemas.microsoft.com/office/powerpoint/2010/main" val="396256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22 : HOW FIFF WILL HELP YOU</a:t>
            </a:r>
            <a:endParaRPr lang="en-GB" sz="2400" dirty="0">
              <a:effectLst/>
              <a:latin typeface="+mn-lt"/>
              <a:ea typeface="+mn-ea"/>
              <a:cs typeface="+mn-cs"/>
              <a:sym typeface="Avenir Roman"/>
            </a:endParaRPr>
          </a:p>
          <a:p>
            <a:r>
              <a:rPr lang="en-GB" sz="2400" dirty="0">
                <a:effectLst/>
                <a:latin typeface="+mn-lt"/>
                <a:ea typeface="+mn-ea"/>
                <a:cs typeface="+mn-cs"/>
                <a:sym typeface="Avenir Roman"/>
              </a:rPr>
              <a:t>Our aim, when working with local authorities and NHS Trusts is to locate next of kin. In cases where there are proven to be no next of kin, we can confirm this for you quickly, saving you time and effort. This search service is completely free of charge.</a:t>
            </a:r>
          </a:p>
          <a:p>
            <a:r>
              <a:rPr lang="en-GB" sz="2400" dirty="0">
                <a:effectLst/>
                <a:latin typeface="+mn-lt"/>
                <a:ea typeface="+mn-ea"/>
                <a:cs typeface="+mn-cs"/>
                <a:sym typeface="Avenir Roman"/>
              </a:rPr>
              <a:t>If Finders prove that there are no next of kin to approach regarding the funeral, or entitled to share in the Estate, then these are the cases that are eligible for Finders International Funeral Fund. We will, along with our Report, recommend that you apply for a partial or complete payment towards the Public Health Act Funeral that will need to be conducted.</a:t>
            </a:r>
          </a:p>
          <a:p>
            <a:r>
              <a:rPr lang="en-GB" sz="2400" dirty="0">
                <a:effectLst/>
                <a:latin typeface="+mn-lt"/>
                <a:ea typeface="+mn-ea"/>
                <a:cs typeface="+mn-cs"/>
                <a:sym typeface="Avenir Roman"/>
              </a:rPr>
              <a:t> </a:t>
            </a:r>
          </a:p>
          <a:p>
            <a:r>
              <a:rPr lang="en-GB" sz="2400" b="1" u="none" strike="noStrike" dirty="0">
                <a:effectLst/>
                <a:latin typeface="+mn-lt"/>
                <a:ea typeface="+mn-ea"/>
                <a:cs typeface="+mn-cs"/>
                <a:sym typeface="Avenir Roman"/>
              </a:rPr>
              <a:t> </a:t>
            </a:r>
            <a:endParaRPr lang="en-GB" sz="2400" dirty="0">
              <a:effectLst/>
              <a:latin typeface="+mn-lt"/>
              <a:ea typeface="+mn-ea"/>
              <a:cs typeface="+mn-cs"/>
              <a:sym typeface="Avenir Roman"/>
            </a:endParaRPr>
          </a:p>
          <a:p>
            <a:endParaRPr dirty="0"/>
          </a:p>
        </p:txBody>
      </p:sp>
    </p:spTree>
    <p:extLst>
      <p:ext uri="{BB962C8B-B14F-4D97-AF65-F5344CB8AC3E}">
        <p14:creationId xmlns:p14="http://schemas.microsoft.com/office/powerpoint/2010/main" val="317980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23: APPLICATION PROCESS</a:t>
            </a:r>
            <a:endParaRPr lang="en-GB" sz="2400" dirty="0">
              <a:effectLst/>
              <a:latin typeface="+mn-lt"/>
              <a:ea typeface="+mn-ea"/>
              <a:cs typeface="+mn-cs"/>
              <a:sym typeface="Avenir Roman"/>
            </a:endParaRPr>
          </a:p>
          <a:p>
            <a:r>
              <a:rPr lang="en-GB" sz="2400" dirty="0">
                <a:effectLst/>
                <a:latin typeface="+mn-lt"/>
                <a:ea typeface="+mn-ea"/>
                <a:cs typeface="+mn-cs"/>
                <a:sym typeface="Avenir Roman"/>
              </a:rPr>
              <a:t>So, how does this work in practise?</a:t>
            </a:r>
          </a:p>
          <a:p>
            <a:r>
              <a:rPr lang="en-GB" sz="2400" dirty="0">
                <a:effectLst/>
                <a:latin typeface="+mn-lt"/>
                <a:ea typeface="+mn-ea"/>
                <a:cs typeface="+mn-cs"/>
                <a:sym typeface="Avenir Roman"/>
              </a:rPr>
              <a:t>The local authority (or whatever public body wishes to send cases to us), can let us know when they have a case where a resident has died supposedly leaving no next of kin.</a:t>
            </a:r>
          </a:p>
          <a:p>
            <a:r>
              <a:rPr lang="en-GB" sz="2400" dirty="0">
                <a:effectLst/>
                <a:latin typeface="+mn-lt"/>
                <a:ea typeface="+mn-ea"/>
                <a:cs typeface="+mn-cs"/>
                <a:sym typeface="Avenir Roman"/>
              </a:rPr>
              <a:t>Finders will carry out a free search service to locate next of kin, and if next of kin are identified we will follow the process already described to ensure that the council are put in touch with the next of kin, and the estate administration process is begun.</a:t>
            </a:r>
          </a:p>
          <a:p>
            <a:r>
              <a:rPr lang="en-GB" sz="2400" dirty="0">
                <a:effectLst/>
                <a:latin typeface="+mn-lt"/>
                <a:ea typeface="+mn-ea"/>
                <a:cs typeface="+mn-cs"/>
                <a:sym typeface="Avenir Roman"/>
              </a:rPr>
              <a:t>If it is proved that the family has died out, for example, the Deceased may have been a bachelor, leaving no children, and an only child himself. His parents may have both pre-deceased and they may have been only children, or had siblings that have also died leaving no issue; then this would be a case that would be described as being Bona </a:t>
            </a:r>
            <a:r>
              <a:rPr lang="en-GB" sz="2400" dirty="0" err="1">
                <a:effectLst/>
                <a:latin typeface="+mn-lt"/>
                <a:ea typeface="+mn-ea"/>
                <a:cs typeface="+mn-cs"/>
                <a:sym typeface="Avenir Roman"/>
              </a:rPr>
              <a:t>Vacantia</a:t>
            </a:r>
            <a:r>
              <a:rPr lang="en-GB" sz="2400" dirty="0">
                <a:effectLst/>
                <a:latin typeface="+mn-lt"/>
                <a:ea typeface="+mn-ea"/>
                <a:cs typeface="+mn-cs"/>
                <a:sym typeface="Avenir Roman"/>
              </a:rPr>
              <a:t>, as there is no one who can legally inherit the Estate according to the intestacy rules of England and Wales.</a:t>
            </a:r>
          </a:p>
          <a:p>
            <a:r>
              <a:rPr lang="en-GB" sz="2400" dirty="0">
                <a:effectLst/>
                <a:latin typeface="+mn-lt"/>
                <a:ea typeface="+mn-ea"/>
                <a:cs typeface="+mn-cs"/>
                <a:sym typeface="Avenir Roman"/>
              </a:rPr>
              <a:t>Once this has been proved, we will report back to you, again free of charge, to let you know that this is the situation. The local authority (or publics sector body who has requested the research) will then be able to apply to Finders International Funeral Fund for a payment towards the funeral costs.</a:t>
            </a:r>
          </a:p>
          <a:p>
            <a:r>
              <a:rPr lang="en-GB" sz="2400" dirty="0">
                <a:effectLst/>
                <a:latin typeface="+mn-lt"/>
                <a:ea typeface="+mn-ea"/>
                <a:cs typeface="+mn-cs"/>
                <a:sym typeface="Avenir Roman"/>
              </a:rPr>
              <a:t>A set of simple criteria (which are included in our Terms and Conditions) must be met, and if so, each application will be considered, and an answer provided to you PROMPTLY</a:t>
            </a:r>
          </a:p>
          <a:p>
            <a:r>
              <a:rPr lang="en-GB" sz="2400" dirty="0">
                <a:effectLst/>
                <a:latin typeface="+mn-lt"/>
                <a:ea typeface="+mn-ea"/>
                <a:cs typeface="+mn-cs"/>
                <a:sym typeface="Avenir Roman"/>
              </a:rPr>
              <a:t>(IF QUESTIONED, WE ALLOW 28 DAYS TO REPSOND AS SOME CASES NEED TO BE RESEARCHED FURTHER TO ESTABLISH WHETHER OR NOT NOK ACTUALLY EXIST OR WHETHER THE CASE IS SUITABLE FOR FUNDING)</a:t>
            </a:r>
          </a:p>
          <a:p>
            <a:endParaRPr dirty="0"/>
          </a:p>
        </p:txBody>
      </p:sp>
    </p:spTree>
    <p:extLst>
      <p:ext uri="{BB962C8B-B14F-4D97-AF65-F5344CB8AC3E}">
        <p14:creationId xmlns:p14="http://schemas.microsoft.com/office/powerpoint/2010/main" val="3287364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24 Our Promise</a:t>
            </a:r>
            <a:endParaRPr lang="en-GB" sz="2400" dirty="0">
              <a:effectLst/>
              <a:latin typeface="+mn-lt"/>
              <a:ea typeface="+mn-ea"/>
              <a:cs typeface="+mn-cs"/>
              <a:sym typeface="Avenir Roman"/>
            </a:endParaRPr>
          </a:p>
          <a:p>
            <a:r>
              <a:rPr lang="en-GB" sz="2400" dirty="0">
                <a:effectLst/>
                <a:latin typeface="+mn-lt"/>
                <a:ea typeface="+mn-ea"/>
                <a:cs typeface="+mn-cs"/>
                <a:sym typeface="Avenir Roman"/>
              </a:rPr>
              <a:t>Our promise to the public sector is that we will carry out research free of charge, in every case referred to us, whether the Estate has assets or not.</a:t>
            </a:r>
          </a:p>
          <a:p>
            <a:r>
              <a:rPr lang="en-GB" sz="2400" dirty="0">
                <a:effectLst/>
                <a:latin typeface="+mn-lt"/>
                <a:ea typeface="+mn-ea"/>
                <a:cs typeface="+mn-cs"/>
                <a:sym typeface="Avenir Roman"/>
              </a:rPr>
              <a:t>Our aim is that family members can be informed quickly and sensitively about a relatives death, and given the opportunity to attend the funeral, and take on the funeral where possible. Administration tasks formerly overloading local authorities are eased, and costs are lowered by referring this research to us.</a:t>
            </a:r>
          </a:p>
          <a:p>
            <a:r>
              <a:rPr lang="en-GB" sz="2400" dirty="0">
                <a:effectLst/>
                <a:latin typeface="+mn-lt"/>
                <a:ea typeface="+mn-ea"/>
                <a:cs typeface="+mn-cs"/>
                <a:sym typeface="Avenir Roman"/>
              </a:rPr>
              <a:t>Estates are therefore wound quicker than before, and outstanding local authority costs are settled swiftly where possible.</a:t>
            </a:r>
          </a:p>
          <a:p>
            <a:endParaRPr dirty="0"/>
          </a:p>
        </p:txBody>
      </p:sp>
    </p:spTree>
    <p:extLst>
      <p:ext uri="{BB962C8B-B14F-4D97-AF65-F5344CB8AC3E}">
        <p14:creationId xmlns:p14="http://schemas.microsoft.com/office/powerpoint/2010/main" val="3994566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381000" y="685800"/>
            <a:ext cx="6096000" cy="3429000"/>
          </a:xfrm>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25: TESTIMONIALS</a:t>
            </a:r>
            <a:endParaRPr lang="en-GB" sz="2400" dirty="0">
              <a:effectLst/>
              <a:latin typeface="+mn-lt"/>
              <a:ea typeface="+mn-ea"/>
              <a:cs typeface="+mn-cs"/>
              <a:sym typeface="Avenir Roman"/>
            </a:endParaRPr>
          </a:p>
          <a:p>
            <a:r>
              <a:rPr lang="en-GB" sz="2400" dirty="0">
                <a:effectLst/>
                <a:latin typeface="+mn-lt"/>
                <a:ea typeface="+mn-ea"/>
                <a:cs typeface="+mn-cs"/>
                <a:sym typeface="Avenir Roman"/>
              </a:rPr>
              <a:t>We have many testimonials both on our website and in our literature from local authorities and NHS Trusts who have used our services. A few are shown here on our slide, but if you would like more information, please visit our stand to collect our literature and discuss these in greater depth.</a:t>
            </a:r>
          </a:p>
          <a:p>
            <a:r>
              <a:rPr lang="en-GB" sz="2400" dirty="0">
                <a:effectLst/>
                <a:latin typeface="+mn-lt"/>
                <a:ea typeface="+mn-ea"/>
                <a:cs typeface="+mn-cs"/>
                <a:sym typeface="Avenir Roman"/>
              </a:rPr>
              <a:t>We are currently assisting numerous local authorities and NHS Trusts across the country, and would be delighted to discuss how we can help your authority too, if we are not doing so already.</a:t>
            </a:r>
          </a:p>
          <a:p>
            <a:endParaRPr dirty="0"/>
          </a:p>
        </p:txBody>
      </p:sp>
    </p:spTree>
    <p:extLst>
      <p:ext uri="{BB962C8B-B14F-4D97-AF65-F5344CB8AC3E}">
        <p14:creationId xmlns:p14="http://schemas.microsoft.com/office/powerpoint/2010/main" val="2101140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26: LET US HELP YOU</a:t>
            </a:r>
            <a:endParaRPr lang="en-GB" sz="2400" dirty="0">
              <a:effectLst/>
              <a:latin typeface="+mn-lt"/>
              <a:ea typeface="+mn-ea"/>
              <a:cs typeface="+mn-cs"/>
              <a:sym typeface="Avenir Roman"/>
            </a:endParaRPr>
          </a:p>
          <a:p>
            <a:r>
              <a:rPr lang="en-GB" sz="2400" dirty="0">
                <a:effectLst/>
                <a:latin typeface="+mn-lt"/>
                <a:ea typeface="+mn-ea"/>
                <a:cs typeface="+mn-cs"/>
                <a:sym typeface="Avenir Roman"/>
              </a:rPr>
              <a:t>If you would like to visit our stand at XX we are here all day today, or alternatively, you might like to visit our website where more details about our work and FIFF are explained.</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Thank you for listening.</a:t>
            </a:r>
          </a:p>
          <a:p>
            <a:endParaRPr lang="en-GB" sz="2400" dirty="0">
              <a:effectLst/>
              <a:latin typeface="+mn-lt"/>
              <a:ea typeface="+mn-ea"/>
              <a:cs typeface="+mn-cs"/>
              <a:sym typeface="Avenir Roman"/>
            </a:endParaRPr>
          </a:p>
          <a:p>
            <a:r>
              <a:rPr lang="en-GB" sz="2400" dirty="0">
                <a:effectLst/>
                <a:latin typeface="+mn-lt"/>
                <a:ea typeface="+mn-ea"/>
                <a:cs typeface="+mn-cs"/>
                <a:sym typeface="Avenir Roman"/>
              </a:rPr>
              <a:t>Good night Birmingham, we love you!!</a:t>
            </a:r>
          </a:p>
          <a:p>
            <a:endParaRPr dirty="0"/>
          </a:p>
        </p:txBody>
      </p:sp>
    </p:spTree>
    <p:extLst>
      <p:ext uri="{BB962C8B-B14F-4D97-AF65-F5344CB8AC3E}">
        <p14:creationId xmlns:p14="http://schemas.microsoft.com/office/powerpoint/2010/main" val="424029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3: OUR HISTORY</a:t>
            </a:r>
            <a:endParaRPr lang="en-GB" sz="2400" dirty="0">
              <a:effectLst/>
              <a:latin typeface="+mn-lt"/>
              <a:ea typeface="+mn-ea"/>
              <a:cs typeface="+mn-cs"/>
              <a:sym typeface="Avenir Roman"/>
            </a:endParaRPr>
          </a:p>
          <a:p>
            <a:r>
              <a:rPr lang="en-GB" sz="2400" b="1" u="none" strike="noStrike"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dirty="0">
                <a:effectLst/>
                <a:latin typeface="+mn-lt"/>
                <a:ea typeface="+mn-ea"/>
                <a:cs typeface="+mn-cs"/>
                <a:sym typeface="Avenir Roman"/>
              </a:rPr>
              <a:t>In the last year we have worked on over 1,000 cases and we find living relatives in nearly all cases. We often hear and speak to people who claim that there were no next of kin at all, but our research regularly turns up previously unknown heirs who could be anything from children of the deceased to half-blood cousins who have no idea who the deceased was.</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Our roots as a company are based in serving the legal profession, so we have a solid base of professional clients and legal knowledge, which holds us in good stead when working with all sectors. These days we find that our work for the public sector is on the increase as awareness is rising as to how we can assist in lowering the cost of public health act funerals, and the administration costs of the local authorities as a whole.</a:t>
            </a:r>
          </a:p>
          <a:p>
            <a:endParaRPr dirty="0"/>
          </a:p>
        </p:txBody>
      </p:sp>
    </p:spTree>
    <p:extLst>
      <p:ext uri="{BB962C8B-B14F-4D97-AF65-F5344CB8AC3E}">
        <p14:creationId xmlns:p14="http://schemas.microsoft.com/office/powerpoint/2010/main" val="146059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381000" y="685800"/>
            <a:ext cx="6096000" cy="3429000"/>
          </a:xfrm>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4: HEIR HUNTERS </a:t>
            </a:r>
            <a:endParaRPr lang="en-GB" sz="2400" dirty="0">
              <a:effectLst/>
              <a:latin typeface="+mn-lt"/>
              <a:ea typeface="+mn-ea"/>
              <a:cs typeface="+mn-cs"/>
              <a:sym typeface="Avenir Roman"/>
            </a:endParaRPr>
          </a:p>
          <a:p>
            <a:r>
              <a:rPr lang="en-GB" sz="2400" dirty="0">
                <a:effectLst/>
                <a:latin typeface="+mn-lt"/>
                <a:ea typeface="+mn-ea"/>
                <a:cs typeface="+mn-cs"/>
                <a:sym typeface="Avenir Roman"/>
              </a:rPr>
              <a:t>Many of you may have seen the BBC television programme ‘Heir Hunters.’ We have appeared on the last three series and the next series is currently being filmed. As I am sure you are all aware, genealogy has become quite a fashionable past time and there are a number of television programmes around this subject. We have found that the programme has helped with the overall perception of what we do, and also enabled the public to understand our area of work. As a result of our involvement with the television programme we have found that the public are far more willing to discuss their family history with us, and become involved with the cases we handle. It’s also gone a long way towards making Finders International a well-known and trusted brand name in our business.</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We have a short clip of Heir Hunters to show you now:</a:t>
            </a:r>
          </a:p>
          <a:p>
            <a:endParaRPr dirty="0"/>
          </a:p>
        </p:txBody>
      </p:sp>
    </p:spTree>
    <p:extLst>
      <p:ext uri="{BB962C8B-B14F-4D97-AF65-F5344CB8AC3E}">
        <p14:creationId xmlns:p14="http://schemas.microsoft.com/office/powerpoint/2010/main" val="398590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6: OUR ETHOS</a:t>
            </a:r>
            <a:endParaRPr lang="en-GB" sz="2400" dirty="0">
              <a:effectLst/>
              <a:latin typeface="+mn-lt"/>
              <a:ea typeface="+mn-ea"/>
              <a:cs typeface="+mn-cs"/>
              <a:sym typeface="Avenir Roman"/>
            </a:endParaRPr>
          </a:p>
          <a:p>
            <a:r>
              <a:rPr lang="en-GB" sz="2400" dirty="0">
                <a:effectLst/>
                <a:latin typeface="+mn-lt"/>
                <a:ea typeface="+mn-ea"/>
                <a:cs typeface="+mn-cs"/>
                <a:sym typeface="Avenir Roman"/>
              </a:rPr>
              <a:t>For those of you that have not seen the show before I hope that provides you with some insight. </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We wanted to portray the professional side of the business as much as we could and we have dealt with issues such as adoption and illegitimacy through to some truly amazing stories of people who have known nothing of their family their whole lives only to be told their family history by us along with receiving news of a windfall.</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The experiences of working on the show has taught us even more about the work we do and the reactions it can provoke, giving us greater insight into how to best serve our clients in all sectors.</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It has also shown us that our core values of a frank and friendly approach whilst maintaining the highest standards are still as relevant today as they were when the company first started.</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A final point to note is that, amongst the very positive feedback we have received, we can even boast of higher viewing figures than Jeremy Kyle!</a:t>
            </a:r>
          </a:p>
          <a:p>
            <a:endParaRPr dirty="0"/>
          </a:p>
        </p:txBody>
      </p:sp>
    </p:spTree>
    <p:extLst>
      <p:ext uri="{BB962C8B-B14F-4D97-AF65-F5344CB8AC3E}">
        <p14:creationId xmlns:p14="http://schemas.microsoft.com/office/powerpoint/2010/main" val="416724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400" b="1" u="sng" dirty="0">
                <a:effectLst/>
                <a:latin typeface="+mn-lt"/>
                <a:ea typeface="+mn-ea"/>
                <a:cs typeface="+mn-cs"/>
                <a:sym typeface="Avenir Roman"/>
              </a:rPr>
              <a:t>SLIDE 7: OUR CREDENTIALS</a:t>
            </a:r>
            <a:endParaRPr lang="en-GB" sz="2400" dirty="0">
              <a:effectLst/>
              <a:latin typeface="+mn-lt"/>
              <a:ea typeface="+mn-ea"/>
              <a:cs typeface="+mn-cs"/>
              <a:sym typeface="Avenir Roman"/>
            </a:endParaRPr>
          </a:p>
          <a:p>
            <a:r>
              <a:rPr lang="en-GB" sz="2400" b="1" u="none" strike="noStrike"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dirty="0">
                <a:effectLst/>
                <a:latin typeface="+mn-lt"/>
                <a:ea typeface="+mn-ea"/>
                <a:cs typeface="+mn-cs"/>
                <a:sym typeface="Avenir Roman"/>
              </a:rPr>
              <a:t>Read through logos on page and explain briefly each one, </a:t>
            </a:r>
          </a:p>
          <a:p>
            <a:r>
              <a:rPr lang="en-GB" sz="2400" dirty="0">
                <a:effectLst/>
                <a:latin typeface="+mn-lt"/>
                <a:ea typeface="+mn-ea"/>
                <a:cs typeface="+mn-cs"/>
                <a:sym typeface="Avenir Roman"/>
              </a:rPr>
              <a:t> </a:t>
            </a:r>
          </a:p>
          <a:p>
            <a:endParaRPr lang="en-GB" dirty="0"/>
          </a:p>
        </p:txBody>
      </p:sp>
    </p:spTree>
    <p:extLst>
      <p:ext uri="{BB962C8B-B14F-4D97-AF65-F5344CB8AC3E}">
        <p14:creationId xmlns:p14="http://schemas.microsoft.com/office/powerpoint/2010/main" val="46603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400" b="1" u="sng" dirty="0">
                <a:effectLst/>
                <a:latin typeface="+mn-lt"/>
                <a:ea typeface="+mn-ea"/>
                <a:cs typeface="+mn-cs"/>
                <a:sym typeface="Avenir Roman"/>
              </a:rPr>
              <a:t>SLIDE 8: </a:t>
            </a:r>
            <a:endParaRPr lang="en-GB" sz="2400" dirty="0">
              <a:effectLst/>
              <a:latin typeface="+mn-lt"/>
              <a:ea typeface="+mn-ea"/>
              <a:cs typeface="+mn-cs"/>
              <a:sym typeface="Avenir Roman"/>
            </a:endParaRPr>
          </a:p>
          <a:p>
            <a:r>
              <a:rPr lang="en-GB" sz="2400" b="1" u="none" strike="noStrike" dirty="0">
                <a:effectLst/>
                <a:latin typeface="+mn-lt"/>
                <a:ea typeface="+mn-ea"/>
                <a:cs typeface="+mn-cs"/>
                <a:sym typeface="Avenir Roman"/>
              </a:rPr>
              <a:t> </a:t>
            </a:r>
            <a:endParaRPr lang="en-GB" sz="2400" dirty="0">
              <a:effectLst/>
              <a:latin typeface="+mn-lt"/>
              <a:ea typeface="+mn-ea"/>
              <a:cs typeface="+mn-cs"/>
              <a:sym typeface="Avenir Roman"/>
            </a:endParaRPr>
          </a:p>
          <a:p>
            <a:r>
              <a:rPr lang="en-GB" sz="2400" dirty="0">
                <a:effectLst/>
                <a:latin typeface="+mn-lt"/>
                <a:ea typeface="+mn-ea"/>
                <a:cs typeface="+mn-cs"/>
                <a:sym typeface="Avenir Roman"/>
              </a:rPr>
              <a:t>Our Credentials, continue list form above, note IAPPR</a:t>
            </a:r>
          </a:p>
          <a:p>
            <a:r>
              <a:rPr lang="en-GB" sz="2400" b="1" u="none" strike="noStrike" dirty="0">
                <a:effectLst/>
                <a:latin typeface="+mn-lt"/>
                <a:ea typeface="+mn-ea"/>
                <a:cs typeface="+mn-cs"/>
                <a:sym typeface="Avenir Roman"/>
              </a:rPr>
              <a:t> </a:t>
            </a:r>
            <a:endParaRPr lang="en-GB" sz="2400" dirty="0">
              <a:effectLst/>
              <a:latin typeface="+mn-lt"/>
              <a:ea typeface="+mn-ea"/>
              <a:cs typeface="+mn-cs"/>
              <a:sym typeface="Avenir Roman"/>
            </a:endParaRPr>
          </a:p>
          <a:p>
            <a:endParaRPr lang="en-GB" dirty="0"/>
          </a:p>
        </p:txBody>
      </p:sp>
    </p:spTree>
    <p:extLst>
      <p:ext uri="{BB962C8B-B14F-4D97-AF65-F5344CB8AC3E}">
        <p14:creationId xmlns:p14="http://schemas.microsoft.com/office/powerpoint/2010/main" val="192228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400" b="1" u="sng" dirty="0">
                <a:effectLst/>
                <a:latin typeface="+mn-lt"/>
                <a:ea typeface="+mn-ea"/>
                <a:cs typeface="+mn-cs"/>
                <a:sym typeface="Avenir Roman"/>
              </a:rPr>
              <a:t>SLIDE 9</a:t>
            </a:r>
            <a:endParaRPr lang="en-GB" sz="2400" dirty="0">
              <a:effectLst/>
              <a:latin typeface="+mn-lt"/>
              <a:ea typeface="+mn-ea"/>
              <a:cs typeface="+mn-cs"/>
              <a:sym typeface="Avenir Roman"/>
            </a:endParaRPr>
          </a:p>
          <a:p>
            <a:r>
              <a:rPr lang="en-GB" sz="2400" b="1" dirty="0">
                <a:effectLst/>
                <a:latin typeface="+mn-lt"/>
                <a:ea typeface="+mn-ea"/>
                <a:cs typeface="+mn-cs"/>
                <a:sym typeface="Avenir Roman"/>
              </a:rPr>
              <a:t/>
            </a:r>
            <a:br>
              <a:rPr lang="en-GB" sz="2400" b="1" dirty="0">
                <a:effectLst/>
                <a:latin typeface="+mn-lt"/>
                <a:ea typeface="+mn-ea"/>
                <a:cs typeface="+mn-cs"/>
                <a:sym typeface="Avenir Roman"/>
              </a:rPr>
            </a:br>
            <a:r>
              <a:rPr lang="en-GB" sz="2400" dirty="0">
                <a:effectLst/>
                <a:latin typeface="+mn-lt"/>
                <a:ea typeface="+mn-ea"/>
                <a:cs typeface="+mn-cs"/>
                <a:sym typeface="Avenir Roman"/>
              </a:rPr>
              <a:t>Aside from the Credentials we have acquired over the years, the increased media attention on our business means that we have featured not only in mainstream and national press, but also in key trade publications, such as the ones listed here and which we hope many of you may have seen.</a:t>
            </a:r>
          </a:p>
          <a:p>
            <a:endParaRPr lang="en-GB" dirty="0"/>
          </a:p>
        </p:txBody>
      </p:sp>
    </p:spTree>
    <p:extLst>
      <p:ext uri="{BB962C8B-B14F-4D97-AF65-F5344CB8AC3E}">
        <p14:creationId xmlns:p14="http://schemas.microsoft.com/office/powerpoint/2010/main" val="146516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381000" y="685800"/>
            <a:ext cx="6096000" cy="3429000"/>
          </a:xfrm>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rPr lang="en-GB" sz="2400" b="1" u="sng" dirty="0">
                <a:effectLst/>
                <a:latin typeface="+mn-lt"/>
                <a:ea typeface="+mn-ea"/>
                <a:cs typeface="+mn-cs"/>
                <a:sym typeface="Avenir Roman"/>
              </a:rPr>
              <a:t>SLIDE 10: WHAT WE DO</a:t>
            </a:r>
            <a:endParaRPr lang="en-GB" sz="2400" dirty="0">
              <a:effectLst/>
              <a:latin typeface="+mn-lt"/>
              <a:ea typeface="+mn-ea"/>
              <a:cs typeface="+mn-cs"/>
              <a:sym typeface="Avenir Roman"/>
            </a:endParaRPr>
          </a:p>
          <a:p>
            <a:r>
              <a:rPr lang="en-GB" sz="2400" dirty="0">
                <a:effectLst/>
                <a:latin typeface="+mn-lt"/>
                <a:ea typeface="+mn-ea"/>
                <a:cs typeface="+mn-cs"/>
                <a:sym typeface="Avenir Roman"/>
              </a:rPr>
              <a:t>Finders International can assist in cases where there are seemingly no known next of kin, and we have a very high success rate in locating next of kin in situations like this. We can also work very quickly and to a tight schedule. </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As soon as we are notified of a case, we allocate it to a dedicated case manager who will keep you closely informed of progress. The person assigned is your point of contact from referral of the case, through to completion of the research. Our aim is to trace next of kin within 24 hours and once we have traced someone, we can then pass their details on to the local authority. </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If there is an estate of over £5,000 we can refer the next of kin to one of a panel of solicitors who we work with, who agree to assist without any payment unless and until the estate is proven to be in funds. These firms of solicitors are familiar with our work with the public sector and will make contact with you as soon as they are involved so that you can pass your file onto them and have your costs settled at the earliest possible opportunity.</a:t>
            </a:r>
          </a:p>
          <a:p>
            <a:r>
              <a:rPr lang="en-GB" sz="2400" dirty="0">
                <a:effectLst/>
                <a:latin typeface="+mn-lt"/>
                <a:ea typeface="+mn-ea"/>
                <a:cs typeface="+mn-cs"/>
                <a:sym typeface="Avenir Roman"/>
              </a:rPr>
              <a:t> </a:t>
            </a:r>
          </a:p>
          <a:p>
            <a:r>
              <a:rPr lang="en-GB" sz="2400" dirty="0">
                <a:effectLst/>
                <a:latin typeface="+mn-lt"/>
                <a:ea typeface="+mn-ea"/>
                <a:cs typeface="+mn-cs"/>
                <a:sym typeface="Avenir Roman"/>
              </a:rPr>
              <a:t>The panel of solicitors who we work with are regionally based, and completely independent to our firm. In return for receiving referrals from ourselves, they agree to set of preferential terms for the benefit of the beneficiaries and the estate. They agree to give free legal advice at the outset to the family, and also agree that if an estate proves to be insolvent, they will not charge for any work undertaken. </a:t>
            </a:r>
            <a:r>
              <a:rPr lang="en-GB" sz="2400" b="1" dirty="0">
                <a:effectLst/>
                <a:latin typeface="+mn-lt"/>
                <a:ea typeface="+mn-ea"/>
                <a:cs typeface="+mn-cs"/>
                <a:sym typeface="Avenir Roman"/>
              </a:rPr>
              <a:t>Example of boat in marina to be given here.</a:t>
            </a:r>
            <a:endParaRPr lang="en-GB" sz="2400" dirty="0">
              <a:effectLst/>
              <a:latin typeface="+mn-lt"/>
              <a:ea typeface="+mn-ea"/>
              <a:cs typeface="+mn-cs"/>
              <a:sym typeface="Avenir Roman"/>
            </a:endParaRPr>
          </a:p>
          <a:p>
            <a:r>
              <a:rPr lang="en-GB" sz="2400" dirty="0">
                <a:effectLst/>
                <a:latin typeface="+mn-lt"/>
                <a:ea typeface="+mn-ea"/>
                <a:cs typeface="+mn-cs"/>
                <a:sym typeface="Avenir Roman"/>
              </a:rPr>
              <a:t> </a:t>
            </a:r>
          </a:p>
          <a:p>
            <a:r>
              <a:rPr lang="en-GB" sz="2400" dirty="0">
                <a:effectLst/>
                <a:latin typeface="+mn-lt"/>
                <a:ea typeface="+mn-ea"/>
                <a:cs typeface="+mn-cs"/>
                <a:sym typeface="Avenir Roman"/>
              </a:rPr>
              <a:t>If you are able to send us a case prior to a funeral taking place and we can trace relatives before this happens this is clearly advantageous as not only may they wish to attend, but they could also take over the funding and arrangements, saving you time and the expense of a Public a health act funeral.</a:t>
            </a:r>
          </a:p>
          <a:p>
            <a:r>
              <a:rPr lang="en-GB" sz="2400" dirty="0">
                <a:effectLst/>
                <a:latin typeface="+mn-lt"/>
                <a:ea typeface="+mn-ea"/>
                <a:cs typeface="+mn-cs"/>
                <a:sym typeface="Avenir Roman"/>
              </a:rPr>
              <a:t> </a:t>
            </a:r>
          </a:p>
          <a:p>
            <a:endParaRPr dirty="0"/>
          </a:p>
        </p:txBody>
      </p:sp>
    </p:spTree>
    <p:extLst>
      <p:ext uri="{BB962C8B-B14F-4D97-AF65-F5344CB8AC3E}">
        <p14:creationId xmlns:p14="http://schemas.microsoft.com/office/powerpoint/2010/main" val="16295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0"/>
            <a:ext cx="9144000" cy="3509963"/>
          </a:xfrm>
          <a:prstGeom prst="rect">
            <a:avLst/>
          </a:prstGeom>
        </p:spPr>
        <p:txBody>
          <a:bodyPr anchor="b"/>
          <a:lstStyle>
            <a:lvl1pPr algn="ctr">
              <a:defRPr sz="6000"/>
            </a:lvl1pPr>
          </a:lstStyle>
          <a:p>
            <a:r>
              <a:t>Title Text</a:t>
            </a:r>
          </a:p>
        </p:txBody>
      </p:sp>
      <p:sp>
        <p:nvSpPr>
          <p:cNvPr id="12" name="Shape 12"/>
          <p:cNvSpPr>
            <a:spLocks noGrp="1"/>
          </p:cNvSpPr>
          <p:nvPr>
            <p:ph type="body" sz="half" idx="1"/>
          </p:nvPr>
        </p:nvSpPr>
        <p:spPr>
          <a:xfrm>
            <a:off x="1524000" y="3602037"/>
            <a:ext cx="9144000" cy="3255963"/>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0"/>
            <a:ext cx="10515600" cy="4562475"/>
          </a:xfrm>
          <a:prstGeom prst="rect">
            <a:avLst/>
          </a:prstGeom>
        </p:spPr>
        <p:txBody>
          <a:bodyPr anchor="b"/>
          <a:lstStyle>
            <a:lvl1pPr>
              <a:defRPr sz="6000"/>
            </a:lvl1pPr>
          </a:lstStyle>
          <a:p>
            <a:r>
              <a:t>Title Text</a:t>
            </a:r>
          </a:p>
        </p:txBody>
      </p:sp>
      <p:sp>
        <p:nvSpPr>
          <p:cNvPr id="30" name="Shape 30"/>
          <p:cNvSpPr>
            <a:spLocks noGrp="1"/>
          </p:cNvSpPr>
          <p:nvPr>
            <p:ph type="body" sz="half" idx="1"/>
          </p:nvPr>
        </p:nvSpPr>
        <p:spPr>
          <a:xfrm>
            <a:off x="831850" y="4589462"/>
            <a:ext cx="10515600" cy="226853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838200" y="1825624"/>
            <a:ext cx="5181600" cy="50323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4"/>
            <a:ext cx="10515601" cy="1325564"/>
          </a:xfrm>
          <a:prstGeom prst="rect">
            <a:avLst/>
          </a:prstGeom>
        </p:spPr>
        <p:txBody>
          <a:bodyPr/>
          <a:lstStyle/>
          <a:p>
            <a:r>
              <a:t>Title Text</a:t>
            </a:r>
          </a:p>
        </p:txBody>
      </p:sp>
      <p:sp>
        <p:nvSpPr>
          <p:cNvPr id="48" name="Shape 48"/>
          <p:cNvSpPr>
            <a:spLocks noGrp="1"/>
          </p:cNvSpPr>
          <p:nvPr>
            <p:ph type="body" sz="quarter" idx="1"/>
          </p:nvPr>
        </p:nvSpPr>
        <p:spPr>
          <a:xfrm>
            <a:off x="839787" y="1681163"/>
            <a:ext cx="5157789"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6" name="Shape 56"/>
          <p:cNvSpPr>
            <a:spLocks noGrp="1"/>
          </p:cNvSpPr>
          <p:nvPr>
            <p:ph type="title"/>
          </p:nvPr>
        </p:nvSpPr>
        <p:spPr>
          <a:xfrm>
            <a:off x="838200" y="365124"/>
            <a:ext cx="10515600" cy="1325564"/>
          </a:xfrm>
          <a:prstGeom prst="rect">
            <a:avLst/>
          </a:prstGeom>
        </p:spPr>
        <p:txBody>
          <a:bodyPr/>
          <a:lstStyle/>
          <a:p>
            <a:r>
              <a:t>Title Text</a:t>
            </a:r>
          </a:p>
        </p:txBody>
      </p:sp>
      <p:sp>
        <p:nvSpPr>
          <p:cNvPr id="57" name="Shape 5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4" name="Shape 6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1" name="Shape 71"/>
          <p:cNvSpPr>
            <a:spLocks noGrp="1"/>
          </p:cNvSpPr>
          <p:nvPr>
            <p:ph type="title"/>
          </p:nvPr>
        </p:nvSpPr>
        <p:spPr>
          <a:xfrm>
            <a:off x="839787" y="0"/>
            <a:ext cx="3932239" cy="2057400"/>
          </a:xfrm>
          <a:prstGeom prst="rect">
            <a:avLst/>
          </a:prstGeom>
        </p:spPr>
        <p:txBody>
          <a:bodyPr anchor="b"/>
          <a:lstStyle>
            <a:lvl1pPr>
              <a:defRPr sz="3200"/>
            </a:lvl1pPr>
          </a:lstStyle>
          <a:p>
            <a:r>
              <a:t>Title Text</a:t>
            </a:r>
          </a:p>
        </p:txBody>
      </p:sp>
      <p:sp>
        <p:nvSpPr>
          <p:cNvPr id="72" name="Shape 72"/>
          <p:cNvSpPr>
            <a:spLocks noGrp="1"/>
          </p:cNvSpPr>
          <p:nvPr>
            <p:ph type="body" idx="1"/>
          </p:nvPr>
        </p:nvSpPr>
        <p:spPr>
          <a:xfrm>
            <a:off x="5183187" y="987425"/>
            <a:ext cx="6172202"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1" name="Shape 9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8"/>
            <a:ext cx="10515600" cy="15954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838200" y="1825624"/>
            <a:ext cx="10515600" cy="503237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089820"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alibri"/>
                <a:ea typeface="Calibri"/>
                <a:cs typeface="Calibri"/>
                <a:sym typeface="Calibri"/>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fiff@findersinternational.co.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 society images_0252.jpg"/>
          <p:cNvPicPr>
            <a:picLocks noChangeAspect="1"/>
          </p:cNvPicPr>
          <p:nvPr/>
        </p:nvPicPr>
        <p:blipFill rotWithShape="1">
          <a:blip r:embed="rId3" cstate="print">
            <a:extLst>
              <a:ext uri="{28A0092B-C50C-407E-A947-70E740481C1C}">
                <a14:useLocalDpi xmlns:a14="http://schemas.microsoft.com/office/drawing/2010/main" val="0"/>
              </a:ext>
            </a:extLst>
          </a:blip>
          <a:srcRect l="593" t="15739" r="3109" b="-16610"/>
          <a:stretch/>
        </p:blipFill>
        <p:spPr>
          <a:xfrm>
            <a:off x="-10222" y="-8620"/>
            <a:ext cx="12218400" cy="8532000"/>
          </a:xfrm>
          <a:prstGeom prst="rect">
            <a:avLst/>
          </a:prstGeom>
        </p:spPr>
      </p:pic>
      <p:pic>
        <p:nvPicPr>
          <p:cNvPr id="3" name="Picture 2" descr="Finders transparent logo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0368"/>
            <a:ext cx="4896556" cy="1214320"/>
          </a:xfrm>
          <a:prstGeom prst="rect">
            <a:avLst/>
          </a:prstGeom>
        </p:spPr>
      </p:pic>
      <p:sp>
        <p:nvSpPr>
          <p:cNvPr id="4" name="Shape 108"/>
          <p:cNvSpPr/>
          <p:nvPr/>
        </p:nvSpPr>
        <p:spPr>
          <a:xfrm>
            <a:off x="7062" y="574412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dirty="0"/>
          </a:p>
        </p:txBody>
      </p:sp>
      <p:sp>
        <p:nvSpPr>
          <p:cNvPr id="5" name="Shape 109"/>
          <p:cNvSpPr>
            <a:spLocks noGrp="1"/>
          </p:cNvSpPr>
          <p:nvPr>
            <p:ph type="title"/>
          </p:nvPr>
        </p:nvSpPr>
        <p:spPr>
          <a:xfrm>
            <a:off x="105839" y="5289578"/>
            <a:ext cx="12029715" cy="1325563"/>
          </a:xfrm>
          <a:prstGeom prst="rect">
            <a:avLst/>
          </a:prstGeom>
        </p:spPr>
        <p:txBody>
          <a:bodyPr>
            <a:normAutofit/>
          </a:bodyPr>
          <a:lstStyle>
            <a:lvl1pPr>
              <a:defRPr>
                <a:solidFill>
                  <a:srgbClr val="FFFFFF"/>
                </a:solidFill>
              </a:defRPr>
            </a:lvl1pPr>
          </a:lstStyle>
          <a:p>
            <a:r>
              <a:rPr lang="en-GB" sz="5000" dirty="0"/>
              <a:t>The Rise of Public Health Act Funerals</a:t>
            </a:r>
            <a:endParaRPr sz="5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body" idx="1"/>
          </p:nvPr>
        </p:nvSpPr>
        <p:spPr>
          <a:xfrm>
            <a:off x="736600" y="1847667"/>
            <a:ext cx="10337800" cy="4494496"/>
          </a:xfrm>
          <a:prstGeom prst="rect">
            <a:avLst/>
          </a:prstGeom>
        </p:spPr>
        <p:txBody>
          <a:bodyPr>
            <a:normAutofit lnSpcReduction="10000"/>
          </a:bodyPr>
          <a:lstStyle/>
          <a:p>
            <a:pPr marL="204106" indent="-204106">
              <a:defRPr sz="2500"/>
            </a:pPr>
            <a:r>
              <a:rPr sz="3000" dirty="0"/>
              <a:t>There is </a:t>
            </a:r>
            <a:r>
              <a:rPr sz="3000" b="1" dirty="0"/>
              <a:t>no minimum Estate value </a:t>
            </a:r>
            <a:r>
              <a:rPr sz="3000" dirty="0"/>
              <a:t>and all our work is undertaken at our own risk and expense</a:t>
            </a:r>
          </a:p>
          <a:p>
            <a:pPr marL="204106" indent="-204106">
              <a:defRPr sz="2500"/>
            </a:pPr>
            <a:r>
              <a:rPr sz="3000" dirty="0"/>
              <a:t>If an Estate is over £5000 we ask each of the next of kin to sign a simple commission fee agreement with us</a:t>
            </a:r>
            <a:endParaRPr lang="en-GB" sz="3000" dirty="0"/>
          </a:p>
          <a:p>
            <a:pPr marL="204106" indent="-204106">
              <a:defRPr sz="2500"/>
            </a:pPr>
            <a:r>
              <a:rPr lang="en-GB" sz="3000" dirty="0"/>
              <a:t>If there is value in the Estate we will </a:t>
            </a:r>
            <a:r>
              <a:rPr lang="en-GB" sz="3000" b="1" dirty="0"/>
              <a:t>pay any funeral expenses </a:t>
            </a:r>
            <a:r>
              <a:rPr lang="en-GB" sz="3000" dirty="0"/>
              <a:t>as we can be reimbursed from the Estate upon distribution</a:t>
            </a:r>
            <a:endParaRPr sz="3000" dirty="0"/>
          </a:p>
          <a:p>
            <a:pPr marL="204106" indent="-204106">
              <a:defRPr sz="2500"/>
            </a:pPr>
            <a:r>
              <a:rPr sz="3000" dirty="0"/>
              <a:t>We provide access to </a:t>
            </a:r>
            <a:r>
              <a:rPr sz="3000" b="1" dirty="0"/>
              <a:t>free legal advice </a:t>
            </a:r>
            <a:r>
              <a:rPr sz="3000" dirty="0"/>
              <a:t>for next of kin from our selected panel of independent solicitors at no cost / no risk. </a:t>
            </a:r>
          </a:p>
          <a:p>
            <a:pPr marL="204106" indent="-204106">
              <a:defRPr sz="2500"/>
            </a:pPr>
            <a:r>
              <a:rPr sz="3000" dirty="0"/>
              <a:t>Our panel solicitors will not charge if estate is </a:t>
            </a:r>
            <a:endParaRPr lang="en-GB" sz="3000" dirty="0"/>
          </a:p>
          <a:p>
            <a:pPr marL="0" indent="0">
              <a:buNone/>
              <a:defRPr sz="2500"/>
            </a:pPr>
            <a:r>
              <a:rPr lang="en-GB" sz="3000" dirty="0"/>
              <a:t>  </a:t>
            </a:r>
            <a:r>
              <a:rPr sz="3000" dirty="0"/>
              <a:t>under £500.</a:t>
            </a:r>
          </a:p>
        </p:txBody>
      </p:sp>
      <p:pic>
        <p:nvPicPr>
          <p:cNvPr id="191"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92" name="Shape 192"/>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93" name="Shape 193"/>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t>What We Do</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92" name="Shape 192"/>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93" name="Shape 193"/>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rPr lang="en-GB" dirty="0"/>
              <a:t>Public Health Act Funerals</a:t>
            </a:r>
            <a:endParaRPr dirty="0"/>
          </a:p>
        </p:txBody>
      </p:sp>
      <p:sp>
        <p:nvSpPr>
          <p:cNvPr id="4" name="TextBox 3"/>
          <p:cNvSpPr txBox="1"/>
          <p:nvPr/>
        </p:nvSpPr>
        <p:spPr>
          <a:xfrm>
            <a:off x="513646" y="1834445"/>
            <a:ext cx="5991575" cy="4708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Arial"/>
              <a:buChar char="•"/>
              <a:tabLst/>
            </a:pPr>
            <a:r>
              <a:rPr lang="en-US" sz="3000" dirty="0">
                <a:latin typeface="Calibri"/>
                <a:cs typeface="Calibri"/>
              </a:rPr>
              <a:t>K</a:t>
            </a:r>
            <a:r>
              <a:rPr kumimoji="0" lang="en-US" sz="3000" b="0" i="0" u="none" strike="noStrike" cap="none" spc="0" normalizeH="0" baseline="0" dirty="0">
                <a:ln>
                  <a:noFill/>
                </a:ln>
                <a:solidFill>
                  <a:srgbClr val="000000"/>
                </a:solidFill>
                <a:effectLst/>
                <a:uFillTx/>
                <a:latin typeface="Calibri"/>
                <a:cs typeface="Calibri"/>
                <a:sym typeface="Avenir Roman"/>
              </a:rPr>
              <a:t>nown as pauper’s or welfare funerals</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US" sz="3000" dirty="0">
                <a:latin typeface="Calibri"/>
                <a:cs typeface="Calibri"/>
              </a:rPr>
              <a:t>Simple service before being cremated or buried in a communal grave</a:t>
            </a:r>
          </a:p>
          <a:p>
            <a:pPr marL="457200" marR="0" indent="-457200" algn="l" defTabSz="914400" rtl="0" fontAlgn="auto" latinLnBrk="0" hangingPunct="0">
              <a:lnSpc>
                <a:spcPct val="100000"/>
              </a:lnSpc>
              <a:spcBef>
                <a:spcPts val="0"/>
              </a:spcBef>
              <a:spcAft>
                <a:spcPts val="0"/>
              </a:spcAft>
              <a:buClrTx/>
              <a:buSzTx/>
              <a:buFont typeface="Arial"/>
              <a:buChar char="•"/>
              <a:tabLst/>
            </a:pPr>
            <a:r>
              <a:rPr kumimoji="0" lang="en-US" sz="3000" b="0" i="0" u="none" strike="noStrike" cap="none" spc="0" normalizeH="0" baseline="0" dirty="0">
                <a:ln>
                  <a:noFill/>
                </a:ln>
                <a:solidFill>
                  <a:srgbClr val="000000"/>
                </a:solidFill>
                <a:effectLst/>
                <a:uFillTx/>
                <a:latin typeface="Calibri"/>
                <a:cs typeface="Calibri"/>
                <a:sym typeface="Avenir Roman"/>
              </a:rPr>
              <a:t>Often </a:t>
            </a:r>
            <a:r>
              <a:rPr kumimoji="0" lang="en-US" sz="3000" b="0" i="0" u="none" strike="noStrike" cap="none" spc="0" normalizeH="0" dirty="0">
                <a:ln>
                  <a:noFill/>
                </a:ln>
                <a:solidFill>
                  <a:srgbClr val="000000"/>
                </a:solidFill>
                <a:effectLst/>
                <a:uFillTx/>
                <a:latin typeface="Calibri"/>
                <a:cs typeface="Calibri"/>
                <a:sym typeface="Avenir Roman"/>
              </a:rPr>
              <a:t>body is transported in a van rather than a hearse </a:t>
            </a:r>
          </a:p>
          <a:p>
            <a:pPr marL="457200" marR="0" indent="-457200" algn="l" defTabSz="914400" rtl="0" fontAlgn="auto" latinLnBrk="0" hangingPunct="0">
              <a:lnSpc>
                <a:spcPct val="100000"/>
              </a:lnSpc>
              <a:spcBef>
                <a:spcPts val="0"/>
              </a:spcBef>
              <a:spcAft>
                <a:spcPts val="0"/>
              </a:spcAft>
              <a:buClrTx/>
              <a:buSzTx/>
              <a:buFont typeface="Arial"/>
              <a:buChar char="•"/>
              <a:tabLst/>
            </a:pPr>
            <a:r>
              <a:rPr kumimoji="0" lang="en-US" sz="3000" b="0" i="0" u="none" strike="noStrike" cap="none" spc="0" normalizeH="0" dirty="0">
                <a:ln>
                  <a:noFill/>
                </a:ln>
                <a:solidFill>
                  <a:srgbClr val="000000"/>
                </a:solidFill>
                <a:effectLst/>
                <a:uFillTx/>
                <a:latin typeface="Calibri"/>
                <a:cs typeface="Calibri"/>
                <a:sym typeface="Avenir Roman"/>
              </a:rPr>
              <a:t>Service conducted in a vacant slot, such as early morning at a local crematorium or cemetery chapel</a:t>
            </a:r>
            <a:endParaRPr kumimoji="0" lang="en-US" sz="3000" b="0" i="0" u="none" strike="noStrike" cap="none" spc="0" normalizeH="0" baseline="0" dirty="0">
              <a:ln>
                <a:noFill/>
              </a:ln>
              <a:solidFill>
                <a:srgbClr val="000000"/>
              </a:solidFill>
              <a:effectLst/>
              <a:uFillTx/>
              <a:latin typeface="Calibri"/>
              <a:cs typeface="Calibri"/>
              <a:sym typeface="Avenir Roman"/>
            </a:endParaRPr>
          </a:p>
        </p:txBody>
      </p:sp>
      <p:pic>
        <p:nvPicPr>
          <p:cNvPr id="5" name="Picture 4"/>
          <p:cNvPicPr>
            <a:picLocks noChangeAspect="1"/>
          </p:cNvPicPr>
          <p:nvPr/>
        </p:nvPicPr>
        <p:blipFill rotWithShape="1">
          <a:blip r:embed="rId4" cstate="print"/>
          <a:srcRect l="6369" r="-6369"/>
          <a:stretch/>
        </p:blipFill>
        <p:spPr>
          <a:xfrm>
            <a:off x="6620400" y="1820331"/>
            <a:ext cx="5646421" cy="3485445"/>
          </a:xfrm>
          <a:prstGeom prst="rect">
            <a:avLst/>
          </a:prstGeom>
        </p:spPr>
      </p:pic>
    </p:spTree>
    <p:extLst>
      <p:ext uri="{BB962C8B-B14F-4D97-AF65-F5344CB8AC3E}">
        <p14:creationId xmlns:p14="http://schemas.microsoft.com/office/powerpoint/2010/main" val="251965439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92" name="Shape 192"/>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93" name="Shape 193"/>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rPr lang="en-GB" dirty="0"/>
              <a:t>The Annual Cost of PHA Funerals</a:t>
            </a:r>
            <a:endParaRPr dirty="0"/>
          </a:p>
        </p:txBody>
      </p:sp>
      <p:pic>
        <p:nvPicPr>
          <p:cNvPr id="3" name="Picture 2"/>
          <p:cNvPicPr>
            <a:picLocks noChangeAspect="1"/>
          </p:cNvPicPr>
          <p:nvPr/>
        </p:nvPicPr>
        <p:blipFill>
          <a:blip r:embed="rId4" cstate="print"/>
          <a:stretch>
            <a:fillRect/>
          </a:stretch>
        </p:blipFill>
        <p:spPr>
          <a:xfrm>
            <a:off x="413456" y="1868714"/>
            <a:ext cx="6430433" cy="4836885"/>
          </a:xfrm>
          <a:prstGeom prst="rect">
            <a:avLst/>
          </a:prstGeom>
        </p:spPr>
      </p:pic>
      <p:sp>
        <p:nvSpPr>
          <p:cNvPr id="4" name="TextBox 3"/>
          <p:cNvSpPr txBox="1"/>
          <p:nvPr/>
        </p:nvSpPr>
        <p:spPr>
          <a:xfrm>
            <a:off x="6716888" y="2624667"/>
            <a:ext cx="5108223"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Calibri"/>
                <a:cs typeface="Calibri"/>
                <a:sym typeface="Avenir Roman"/>
              </a:rPr>
              <a:t>Costs have risen 30%  to £1.7m in the past four years alone</a:t>
            </a:r>
          </a:p>
          <a:p>
            <a:pPr marL="0" marR="0" indent="0" algn="l" defTabSz="914400" rtl="0" fontAlgn="auto" latinLnBrk="0" hangingPunct="0">
              <a:lnSpc>
                <a:spcPct val="100000"/>
              </a:lnSpc>
              <a:spcBef>
                <a:spcPts val="0"/>
              </a:spcBef>
              <a:spcAft>
                <a:spcPts val="0"/>
              </a:spcAft>
              <a:buClrTx/>
              <a:buSzTx/>
              <a:buFontTx/>
              <a:buNone/>
              <a:tabLst/>
            </a:pPr>
            <a:endParaRPr lang="en-US" sz="300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3000" dirty="0">
                <a:latin typeface="Calibri"/>
                <a:cs typeface="Calibri"/>
              </a:rPr>
              <a:t>If trend continues this could be £3.5m by 2022 and £5m by 2030</a:t>
            </a:r>
            <a:endParaRPr kumimoji="0" lang="en-US" sz="3000" b="0" i="0" u="none" strike="noStrike" cap="none" spc="0" normalizeH="0" baseline="0" dirty="0">
              <a:ln>
                <a:noFill/>
              </a:ln>
              <a:solidFill>
                <a:srgbClr val="000000"/>
              </a:solidFill>
              <a:effectLst/>
              <a:uFillTx/>
              <a:latin typeface="Calibri"/>
              <a:cs typeface="Calibri"/>
              <a:sym typeface="Avenir Roman"/>
            </a:endParaRPr>
          </a:p>
        </p:txBody>
      </p:sp>
    </p:spTree>
    <p:extLst>
      <p:ext uri="{BB962C8B-B14F-4D97-AF65-F5344CB8AC3E}">
        <p14:creationId xmlns:p14="http://schemas.microsoft.com/office/powerpoint/2010/main" val="294169326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92" name="Shape 192"/>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93" name="Shape 193"/>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rPr lang="en-GB" dirty="0"/>
              <a:t>Why?</a:t>
            </a:r>
            <a:endParaRPr dirty="0"/>
          </a:p>
        </p:txBody>
      </p:sp>
      <p:sp>
        <p:nvSpPr>
          <p:cNvPr id="4" name="TextBox 3"/>
          <p:cNvSpPr txBox="1"/>
          <p:nvPr/>
        </p:nvSpPr>
        <p:spPr>
          <a:xfrm>
            <a:off x="838199" y="1933223"/>
            <a:ext cx="6626579" cy="563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Arial"/>
              <a:buChar char="•"/>
              <a:tabLst/>
            </a:pPr>
            <a:r>
              <a:rPr kumimoji="0" lang="en-US" sz="3000" b="0" i="0" u="none" strike="noStrike" cap="none" spc="0" normalizeH="0" baseline="0" dirty="0">
                <a:ln>
                  <a:noFill/>
                </a:ln>
                <a:solidFill>
                  <a:srgbClr val="000000"/>
                </a:solidFill>
                <a:effectLst/>
                <a:uFillTx/>
                <a:latin typeface="Calibri"/>
                <a:cs typeface="Calibri"/>
                <a:sym typeface="Avenir Roman"/>
              </a:rPr>
              <a:t>Increasing number of bereaved families are struggling to pay for funerals.</a:t>
            </a:r>
            <a:r>
              <a:rPr kumimoji="0" lang="en-US" sz="3000" b="0" i="0" u="none" strike="noStrike" cap="none" spc="0" normalizeH="0" dirty="0">
                <a:ln>
                  <a:noFill/>
                </a:ln>
                <a:solidFill>
                  <a:srgbClr val="000000"/>
                </a:solidFill>
                <a:effectLst/>
                <a:uFillTx/>
                <a:latin typeface="Calibri"/>
                <a:cs typeface="Calibri"/>
                <a:sym typeface="Avenir Roman"/>
              </a:rPr>
              <a:t> </a:t>
            </a:r>
            <a:r>
              <a:rPr kumimoji="0" lang="en-US" sz="3000" b="0" i="0" u="none" strike="noStrike" cap="none" spc="0" normalizeH="0" baseline="0" dirty="0">
                <a:ln>
                  <a:noFill/>
                </a:ln>
                <a:solidFill>
                  <a:srgbClr val="000000"/>
                </a:solidFill>
                <a:effectLst/>
                <a:uFillTx/>
                <a:latin typeface="Calibri"/>
                <a:cs typeface="Calibri"/>
                <a:sym typeface="Avenir Roman"/>
              </a:rPr>
              <a:t>According to Royal</a:t>
            </a:r>
            <a:r>
              <a:rPr kumimoji="0" lang="en-US" sz="3000" b="0" i="0" u="none" strike="noStrike" cap="none" spc="0" normalizeH="0" dirty="0">
                <a:ln>
                  <a:noFill/>
                </a:ln>
                <a:solidFill>
                  <a:srgbClr val="000000"/>
                </a:solidFill>
                <a:effectLst/>
                <a:uFillTx/>
                <a:latin typeface="Calibri"/>
                <a:cs typeface="Calibri"/>
                <a:sym typeface="Avenir Roman"/>
              </a:rPr>
              <a:t> London, 100,000 of 500,000 families each year in the UK</a:t>
            </a:r>
          </a:p>
          <a:p>
            <a:pPr marL="457200" marR="0" indent="-457200" algn="l" defTabSz="914400" rtl="0" fontAlgn="auto" latinLnBrk="0" hangingPunct="0">
              <a:lnSpc>
                <a:spcPct val="100000"/>
              </a:lnSpc>
              <a:spcBef>
                <a:spcPts val="0"/>
              </a:spcBef>
              <a:spcAft>
                <a:spcPts val="0"/>
              </a:spcAft>
              <a:buClrTx/>
              <a:buSzTx/>
              <a:buFont typeface="Arial"/>
              <a:buChar char="•"/>
              <a:tabLst/>
            </a:pPr>
            <a:endParaRPr lang="en-US" sz="3000" dirty="0">
              <a:latin typeface="Calibri"/>
              <a:cs typeface="Calibri"/>
            </a:endParaRPr>
          </a:p>
          <a:p>
            <a:pPr marL="457200" marR="0" indent="-457200" algn="l" defTabSz="914400" rtl="0" fontAlgn="auto" latinLnBrk="0" hangingPunct="0">
              <a:lnSpc>
                <a:spcPct val="100000"/>
              </a:lnSpc>
              <a:spcBef>
                <a:spcPts val="0"/>
              </a:spcBef>
              <a:spcAft>
                <a:spcPts val="0"/>
              </a:spcAft>
              <a:buClrTx/>
              <a:buSzTx/>
              <a:buFont typeface="Arial"/>
              <a:buChar char="•"/>
              <a:tabLst/>
            </a:pPr>
            <a:r>
              <a:rPr kumimoji="0" lang="en-US" sz="3000" b="0" i="0" u="none" strike="noStrike" cap="none" spc="0" normalizeH="0" dirty="0">
                <a:ln>
                  <a:noFill/>
                </a:ln>
                <a:solidFill>
                  <a:srgbClr val="000000"/>
                </a:solidFill>
                <a:effectLst/>
                <a:uFillTx/>
                <a:latin typeface="Calibri"/>
                <a:cs typeface="Calibri"/>
                <a:sym typeface="Avenir Roman"/>
              </a:rPr>
              <a:t>More and more people are living longer and dying alone </a:t>
            </a:r>
          </a:p>
          <a:p>
            <a:endParaRPr lang="en-US" sz="300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a:cs typeface="Calibri"/>
              <a:sym typeface="Avenir Roman"/>
            </a:endParaRPr>
          </a:p>
          <a:p>
            <a:pPr marL="0" marR="0" indent="0" algn="l" defTabSz="914400" rtl="0" fontAlgn="auto" latinLnBrk="0" hangingPunct="0">
              <a:lnSpc>
                <a:spcPct val="100000"/>
              </a:lnSpc>
              <a:spcBef>
                <a:spcPts val="0"/>
              </a:spcBef>
              <a:spcAft>
                <a:spcPts val="0"/>
              </a:spcAft>
              <a:buClrTx/>
              <a:buSzTx/>
              <a:buFontTx/>
              <a:buNone/>
              <a:tabLst/>
            </a:pPr>
            <a:endParaRPr lang="en-US" sz="300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a:cs typeface="Calibri"/>
              <a:sym typeface="Avenir Roman"/>
            </a:endParaRPr>
          </a:p>
        </p:txBody>
      </p:sp>
      <p:pic>
        <p:nvPicPr>
          <p:cNvPr id="7" name="Picture 6"/>
          <p:cNvPicPr>
            <a:picLocks noChangeAspect="1"/>
          </p:cNvPicPr>
          <p:nvPr/>
        </p:nvPicPr>
        <p:blipFill rotWithShape="1">
          <a:blip r:embed="rId4" cstate="print"/>
          <a:srcRect l="10582" r="-10582"/>
          <a:stretch/>
        </p:blipFill>
        <p:spPr>
          <a:xfrm>
            <a:off x="7347600" y="1871744"/>
            <a:ext cx="5113829" cy="3405811"/>
          </a:xfrm>
          <a:prstGeom prst="rect">
            <a:avLst/>
          </a:prstGeom>
        </p:spPr>
      </p:pic>
    </p:spTree>
    <p:extLst>
      <p:ext uri="{BB962C8B-B14F-4D97-AF65-F5344CB8AC3E}">
        <p14:creationId xmlns:p14="http://schemas.microsoft.com/office/powerpoint/2010/main" val="82974022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92" name="Shape 192"/>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93" name="Shape 193"/>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rPr lang="en-GB" dirty="0"/>
              <a:t>Causes of Loneliness</a:t>
            </a:r>
            <a:endParaRPr dirty="0"/>
          </a:p>
        </p:txBody>
      </p:sp>
      <p:sp>
        <p:nvSpPr>
          <p:cNvPr id="4" name="TextBox 3"/>
          <p:cNvSpPr txBox="1"/>
          <p:nvPr/>
        </p:nvSpPr>
        <p:spPr>
          <a:xfrm>
            <a:off x="838200" y="1961445"/>
            <a:ext cx="10515600" cy="4708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457200" indent="-457200">
              <a:buFont typeface="Arial"/>
              <a:buChar char="•"/>
            </a:pPr>
            <a:r>
              <a:rPr lang="en-US" sz="3000" dirty="0">
                <a:latin typeface="Calibri"/>
                <a:cs typeface="Calibri"/>
              </a:rPr>
              <a:t>Bereavement (those at risk: unmarried/widowed without children or siblings)</a:t>
            </a:r>
          </a:p>
          <a:p>
            <a:pPr marL="457200" indent="-457200">
              <a:buFont typeface="Arial"/>
              <a:buChar char="•"/>
            </a:pPr>
            <a:r>
              <a:rPr lang="en-US" sz="3000" dirty="0">
                <a:latin typeface="Calibri"/>
                <a:cs typeface="Calibri"/>
              </a:rPr>
              <a:t>Psychological problems, phobias, paranoia</a:t>
            </a:r>
          </a:p>
          <a:p>
            <a:pPr marL="457200" indent="-457200">
              <a:buFont typeface="Arial"/>
              <a:buChar char="•"/>
            </a:pPr>
            <a:r>
              <a:rPr lang="en-US" sz="3000" dirty="0">
                <a:latin typeface="Calibri"/>
                <a:cs typeface="Calibri"/>
              </a:rPr>
              <a:t>Personality disorders; relationships with people too challenging</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US" sz="3000" dirty="0">
                <a:latin typeface="Calibri"/>
                <a:cs typeface="Calibri"/>
              </a:rPr>
              <a:t>Family feuds / abuse</a:t>
            </a:r>
          </a:p>
          <a:p>
            <a:pPr marL="457200" marR="0" indent="-457200" algn="l" defTabSz="914400" rtl="0" fontAlgn="auto" latinLnBrk="0" hangingPunct="0">
              <a:lnSpc>
                <a:spcPct val="100000"/>
              </a:lnSpc>
              <a:spcBef>
                <a:spcPts val="0"/>
              </a:spcBef>
              <a:spcAft>
                <a:spcPts val="0"/>
              </a:spcAft>
              <a:buClrTx/>
              <a:buSzTx/>
              <a:buFont typeface="Arial"/>
              <a:buChar char="•"/>
              <a:tabLst/>
            </a:pPr>
            <a:r>
              <a:rPr kumimoji="0" lang="en-US" sz="3000" b="0" i="0" u="none" strike="noStrike" cap="none" spc="0" normalizeH="0" dirty="0">
                <a:ln>
                  <a:noFill/>
                </a:ln>
                <a:solidFill>
                  <a:srgbClr val="000000"/>
                </a:solidFill>
                <a:effectLst/>
                <a:uFillTx/>
                <a:latin typeface="Calibri"/>
                <a:cs typeface="Calibri"/>
                <a:sym typeface="Avenir Roman"/>
              </a:rPr>
              <a:t>Alcoholism, drug/substance abuse</a:t>
            </a:r>
          </a:p>
          <a:p>
            <a:pPr marL="0" marR="0" indent="0" algn="l" defTabSz="914400" rtl="0" fontAlgn="auto" latinLnBrk="0" hangingPunct="0">
              <a:lnSpc>
                <a:spcPct val="100000"/>
              </a:lnSpc>
              <a:spcBef>
                <a:spcPts val="0"/>
              </a:spcBef>
              <a:spcAft>
                <a:spcPts val="0"/>
              </a:spcAft>
              <a:buClrTx/>
              <a:buSzTx/>
              <a:buFontTx/>
              <a:buNone/>
              <a:tabLst/>
            </a:pPr>
            <a:endParaRPr lang="en-US" sz="3000" baseline="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a:cs typeface="Calibri"/>
              <a:sym typeface="Avenir Roman"/>
            </a:endParaRPr>
          </a:p>
          <a:p>
            <a:pPr marL="0" marR="0" indent="0" algn="l" defTabSz="914400" rtl="0" fontAlgn="auto" latinLnBrk="0" hangingPunct="0">
              <a:lnSpc>
                <a:spcPct val="100000"/>
              </a:lnSpc>
              <a:spcBef>
                <a:spcPts val="0"/>
              </a:spcBef>
              <a:spcAft>
                <a:spcPts val="0"/>
              </a:spcAft>
              <a:buClrTx/>
              <a:buSzTx/>
              <a:buFontTx/>
              <a:buNone/>
              <a:tabLst/>
            </a:pPr>
            <a:endParaRPr lang="en-US" sz="300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a:cs typeface="Calibri"/>
              <a:sym typeface="Avenir Roman"/>
            </a:endParaRPr>
          </a:p>
        </p:txBody>
      </p:sp>
    </p:spTree>
    <p:extLst>
      <p:ext uri="{BB962C8B-B14F-4D97-AF65-F5344CB8AC3E}">
        <p14:creationId xmlns:p14="http://schemas.microsoft.com/office/powerpoint/2010/main" val="420522907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92" name="Shape 192"/>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93" name="Shape 193"/>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rPr lang="en-GB" dirty="0"/>
              <a:t>Social Isolation</a:t>
            </a:r>
            <a:endParaRPr dirty="0"/>
          </a:p>
        </p:txBody>
      </p:sp>
      <p:sp>
        <p:nvSpPr>
          <p:cNvPr id="4" name="TextBox 3"/>
          <p:cNvSpPr txBox="1"/>
          <p:nvPr/>
        </p:nvSpPr>
        <p:spPr>
          <a:xfrm>
            <a:off x="838201" y="1735669"/>
            <a:ext cx="5892800" cy="563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457200" indent="-457200">
              <a:buFont typeface="Arial"/>
              <a:buChar char="•"/>
            </a:pPr>
            <a:r>
              <a:rPr lang="en-US" sz="3000" dirty="0">
                <a:latin typeface="Calibri"/>
                <a:cs typeface="Calibri"/>
              </a:rPr>
              <a:t>Changes in modern society</a:t>
            </a:r>
          </a:p>
          <a:p>
            <a:pPr marL="457200" indent="-457200">
              <a:buFont typeface="Arial"/>
              <a:buChar char="•"/>
            </a:pPr>
            <a:r>
              <a:rPr kumimoji="0" lang="en-US" sz="3000" b="0" i="0" u="none" strike="noStrike" cap="none" spc="0" normalizeH="0" dirty="0">
                <a:ln>
                  <a:noFill/>
                </a:ln>
                <a:solidFill>
                  <a:srgbClr val="000000"/>
                </a:solidFill>
                <a:effectLst/>
                <a:uFillTx/>
                <a:latin typeface="Calibri"/>
                <a:cs typeface="Calibri"/>
                <a:sym typeface="Avenir Roman"/>
              </a:rPr>
              <a:t>We live in nuclear family units, often </a:t>
            </a:r>
            <a:r>
              <a:rPr lang="en-US" sz="3000" dirty="0">
                <a:latin typeface="Calibri"/>
                <a:cs typeface="Calibri"/>
              </a:rPr>
              <a:t>l</a:t>
            </a:r>
            <a:r>
              <a:rPr kumimoji="0" lang="en-US" sz="3000" b="0" i="0" u="none" strike="noStrike" cap="none" spc="0" normalizeH="0" dirty="0">
                <a:ln>
                  <a:noFill/>
                </a:ln>
                <a:solidFill>
                  <a:srgbClr val="000000"/>
                </a:solidFill>
                <a:effectLst/>
                <a:uFillTx/>
                <a:latin typeface="Calibri"/>
                <a:cs typeface="Calibri"/>
                <a:sym typeface="Avenir Roman"/>
              </a:rPr>
              <a:t>arge distances away from our extended family and friends</a:t>
            </a:r>
          </a:p>
          <a:p>
            <a:pPr marL="457200" indent="-457200">
              <a:buFont typeface="Arial"/>
              <a:buChar char="•"/>
            </a:pPr>
            <a:r>
              <a:rPr lang="en-US" sz="3000" dirty="0">
                <a:latin typeface="Calibri"/>
                <a:cs typeface="Calibri"/>
              </a:rPr>
              <a:t>Growing reliance on social technology rather than face to face interaction is thought to make us feel more isolated</a:t>
            </a:r>
            <a:endParaRPr kumimoji="0" lang="en-US" sz="3000" b="0" i="0" u="none" strike="noStrike" cap="none" spc="0" normalizeH="0" dirty="0">
              <a:ln>
                <a:noFill/>
              </a:ln>
              <a:solidFill>
                <a:srgbClr val="000000"/>
              </a:solidFill>
              <a:effectLst/>
              <a:uFillTx/>
              <a:latin typeface="Calibri"/>
              <a:cs typeface="Calibri"/>
              <a:sym typeface="Avenir Roman"/>
            </a:endParaRPr>
          </a:p>
          <a:p>
            <a:pPr marL="0" marR="0" indent="0" algn="l" defTabSz="914400" rtl="0" fontAlgn="auto" latinLnBrk="0" hangingPunct="0">
              <a:lnSpc>
                <a:spcPct val="100000"/>
              </a:lnSpc>
              <a:spcBef>
                <a:spcPts val="0"/>
              </a:spcBef>
              <a:spcAft>
                <a:spcPts val="0"/>
              </a:spcAft>
              <a:buClrTx/>
              <a:buSzTx/>
              <a:buFontTx/>
              <a:buNone/>
              <a:tabLst/>
            </a:pPr>
            <a:endParaRPr lang="en-US" sz="3000" baseline="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a:cs typeface="Calibri"/>
              <a:sym typeface="Avenir Roman"/>
            </a:endParaRPr>
          </a:p>
          <a:p>
            <a:pPr marL="0" marR="0" indent="0" algn="l" defTabSz="914400" rtl="0" fontAlgn="auto" latinLnBrk="0" hangingPunct="0">
              <a:lnSpc>
                <a:spcPct val="100000"/>
              </a:lnSpc>
              <a:spcBef>
                <a:spcPts val="0"/>
              </a:spcBef>
              <a:spcAft>
                <a:spcPts val="0"/>
              </a:spcAft>
              <a:buClrTx/>
              <a:buSzTx/>
              <a:buFontTx/>
              <a:buNone/>
              <a:tabLst/>
            </a:pPr>
            <a:endParaRPr lang="en-US" sz="300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a:cs typeface="Calibri"/>
              <a:sym typeface="Avenir Roman"/>
            </a:endParaRPr>
          </a:p>
        </p:txBody>
      </p:sp>
      <p:pic>
        <p:nvPicPr>
          <p:cNvPr id="3" name="Picture 2"/>
          <p:cNvPicPr>
            <a:picLocks noChangeAspect="1"/>
          </p:cNvPicPr>
          <p:nvPr/>
        </p:nvPicPr>
        <p:blipFill>
          <a:blip r:embed="rId4" cstate="print"/>
          <a:stretch>
            <a:fillRect/>
          </a:stretch>
        </p:blipFill>
        <p:spPr>
          <a:xfrm>
            <a:off x="7036745" y="1735669"/>
            <a:ext cx="4873033" cy="3654775"/>
          </a:xfrm>
          <a:prstGeom prst="rect">
            <a:avLst/>
          </a:prstGeom>
        </p:spPr>
      </p:pic>
    </p:spTree>
    <p:extLst>
      <p:ext uri="{BB962C8B-B14F-4D97-AF65-F5344CB8AC3E}">
        <p14:creationId xmlns:p14="http://schemas.microsoft.com/office/powerpoint/2010/main" val="48850128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92" name="Shape 192"/>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93" name="Shape 193"/>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rPr lang="en-GB" dirty="0"/>
              <a:t>Social Isolation</a:t>
            </a:r>
            <a:endParaRPr dirty="0"/>
          </a:p>
        </p:txBody>
      </p:sp>
      <p:sp>
        <p:nvSpPr>
          <p:cNvPr id="4" name="TextBox 3"/>
          <p:cNvSpPr txBox="1"/>
          <p:nvPr/>
        </p:nvSpPr>
        <p:spPr>
          <a:xfrm>
            <a:off x="838200" y="1735669"/>
            <a:ext cx="10515600" cy="5170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000" dirty="0">
                <a:latin typeface="Calibri"/>
                <a:cs typeface="Calibri"/>
              </a:rPr>
              <a:t>Recent research indicates that this may be the next biggest public health issue on par with obesity and substance abuse</a:t>
            </a:r>
          </a:p>
          <a:p>
            <a:pPr marL="0" marR="0" indent="0" algn="l" defTabSz="914400" rtl="0" fontAlgn="auto" latinLnBrk="0" hangingPunct="0">
              <a:lnSpc>
                <a:spcPct val="100000"/>
              </a:lnSpc>
              <a:spcBef>
                <a:spcPts val="0"/>
              </a:spcBef>
              <a:spcAft>
                <a:spcPts val="0"/>
              </a:spcAft>
              <a:buClrTx/>
              <a:buSzTx/>
              <a:buFontTx/>
              <a:buNone/>
              <a:tabLst/>
            </a:pPr>
            <a:endParaRPr lang="en-US" sz="3000" baseline="0" dirty="0">
              <a:latin typeface="Calibri"/>
              <a:cs typeface="Calibri"/>
            </a:endParaRPr>
          </a:p>
          <a:p>
            <a:r>
              <a:rPr lang="en-US" sz="3000" dirty="0">
                <a:latin typeface="Calibri"/>
                <a:cs typeface="Calibri"/>
              </a:rPr>
              <a:t>Mental Health Foundation found that in the UK one in ten of us feels lonely often and 48% of people think we are getting lonelier in general. </a:t>
            </a:r>
          </a:p>
          <a:p>
            <a:endParaRPr lang="en-US" sz="3000" dirty="0">
              <a:latin typeface="Calibri"/>
              <a:cs typeface="Calibri"/>
            </a:endParaRPr>
          </a:p>
          <a:p>
            <a:r>
              <a:rPr lang="en-US" sz="3000" dirty="0">
                <a:latin typeface="Calibri"/>
                <a:cs typeface="Calibri"/>
              </a:rPr>
              <a:t>Britain has even been voted the loneliness capital of Europe</a:t>
            </a:r>
            <a:endParaRPr lang="en-US" sz="3000" baseline="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a:cs typeface="Calibri"/>
              <a:sym typeface="Avenir Roman"/>
            </a:endParaRPr>
          </a:p>
          <a:p>
            <a:pPr marL="0" marR="0" indent="0" algn="l" defTabSz="914400" rtl="0" fontAlgn="auto" latinLnBrk="0" hangingPunct="0">
              <a:lnSpc>
                <a:spcPct val="100000"/>
              </a:lnSpc>
              <a:spcBef>
                <a:spcPts val="0"/>
              </a:spcBef>
              <a:spcAft>
                <a:spcPts val="0"/>
              </a:spcAft>
              <a:buClrTx/>
              <a:buSzTx/>
              <a:buFontTx/>
              <a:buNone/>
              <a:tabLst/>
            </a:pPr>
            <a:endParaRPr lang="en-US" sz="3000" dirty="0">
              <a:latin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a:cs typeface="Calibri"/>
              <a:sym typeface="Avenir Roman"/>
            </a:endParaRPr>
          </a:p>
        </p:txBody>
      </p:sp>
    </p:spTree>
    <p:extLst>
      <p:ext uri="{BB962C8B-B14F-4D97-AF65-F5344CB8AC3E}">
        <p14:creationId xmlns:p14="http://schemas.microsoft.com/office/powerpoint/2010/main" val="72273572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idx="1"/>
          </p:nvPr>
        </p:nvSpPr>
        <p:spPr>
          <a:xfrm>
            <a:off x="5869228" y="1904853"/>
            <a:ext cx="5667438" cy="4494496"/>
          </a:xfrm>
          <a:prstGeom prst="rect">
            <a:avLst/>
          </a:prstGeom>
        </p:spPr>
        <p:txBody>
          <a:bodyPr>
            <a:normAutofit/>
          </a:bodyPr>
          <a:lstStyle/>
          <a:p>
            <a:pPr marL="0" indent="0">
              <a:buNone/>
              <a:defRPr sz="2500"/>
            </a:pPr>
            <a:r>
              <a:rPr lang="en-GB" sz="4000" i="1" dirty="0">
                <a:solidFill>
                  <a:schemeClr val="accent2"/>
                </a:solidFill>
              </a:rPr>
              <a:t>Helping to cover the cost of Public Health Act and Hospital funerals</a:t>
            </a:r>
            <a:endParaRPr lang="en-GB" sz="3000" dirty="0"/>
          </a:p>
          <a:p>
            <a:pPr marL="0" indent="0">
              <a:buNone/>
              <a:defRPr sz="2500"/>
            </a:pPr>
            <a:r>
              <a:rPr lang="en-GB" sz="3000" dirty="0"/>
              <a:t>LA’s or NHS trusts can now ask Finders International for a subsidy payment towards the cost of PHA funerals where there are genuinely no next of kin.</a:t>
            </a:r>
            <a:endParaRPr sz="3000" dirty="0"/>
          </a:p>
        </p:txBody>
      </p:sp>
      <p:pic>
        <p:nvPicPr>
          <p:cNvPr id="199"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200" name="Shape 200"/>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201" name="Shape 201"/>
          <p:cNvSpPr>
            <a:spLocks noGrp="1"/>
          </p:cNvSpPr>
          <p:nvPr>
            <p:ph type="title"/>
          </p:nvPr>
        </p:nvSpPr>
        <p:spPr>
          <a:xfrm>
            <a:off x="640646" y="124890"/>
            <a:ext cx="10515600" cy="1325563"/>
          </a:xfrm>
          <a:prstGeom prst="rect">
            <a:avLst/>
          </a:prstGeom>
        </p:spPr>
        <p:txBody>
          <a:bodyPr/>
          <a:lstStyle>
            <a:lvl1pPr>
              <a:defRPr>
                <a:solidFill>
                  <a:srgbClr val="FFFFFF"/>
                </a:solidFill>
              </a:defRPr>
            </a:lvl1pPr>
          </a:lstStyle>
          <a:p>
            <a:r>
              <a:rPr lang="en-GB" dirty="0"/>
              <a:t>The Launch of FIFF</a:t>
            </a:r>
            <a:endParaRPr dirty="0"/>
          </a:p>
        </p:txBody>
      </p:sp>
      <p:pic>
        <p:nvPicPr>
          <p:cNvPr id="3" name="Picture 2" descr="FIFF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77" y="1622705"/>
            <a:ext cx="4783667" cy="4623916"/>
          </a:xfrm>
          <a:prstGeom prst="rect">
            <a:avLst/>
          </a:prstGeom>
        </p:spPr>
      </p:pic>
    </p:spTree>
    <p:extLst>
      <p:ext uri="{BB962C8B-B14F-4D97-AF65-F5344CB8AC3E}">
        <p14:creationId xmlns:p14="http://schemas.microsoft.com/office/powerpoint/2010/main" val="14007615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idx="1"/>
          </p:nvPr>
        </p:nvSpPr>
        <p:spPr>
          <a:xfrm>
            <a:off x="762000" y="1619768"/>
            <a:ext cx="10774666" cy="4779581"/>
          </a:xfrm>
          <a:prstGeom prst="rect">
            <a:avLst/>
          </a:prstGeom>
        </p:spPr>
        <p:txBody>
          <a:bodyPr>
            <a:normAutofit/>
          </a:bodyPr>
          <a:lstStyle/>
          <a:p>
            <a:r>
              <a:rPr lang="en-US" sz="3200" dirty="0"/>
              <a:t>Finders International will transfer a percentage of the commission it earns from our next of kin tracing work to the fund. </a:t>
            </a:r>
          </a:p>
          <a:p>
            <a:r>
              <a:rPr lang="en-US" sz="3200" dirty="0"/>
              <a:t>To launch the fund, Finders International will deposit an initial donation of £20,000 and pledge to donate a minimum of £10,000 every subsequent year. </a:t>
            </a:r>
          </a:p>
          <a:p>
            <a:pPr>
              <a:defRPr sz="2500"/>
            </a:pPr>
            <a:endParaRPr sz="3000" dirty="0"/>
          </a:p>
        </p:txBody>
      </p:sp>
      <p:sp>
        <p:nvSpPr>
          <p:cNvPr id="200" name="Shape 200"/>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201" name="Shape 201"/>
          <p:cNvSpPr>
            <a:spLocks noGrp="1"/>
          </p:cNvSpPr>
          <p:nvPr>
            <p:ph type="title"/>
          </p:nvPr>
        </p:nvSpPr>
        <p:spPr>
          <a:xfrm>
            <a:off x="640646" y="124890"/>
            <a:ext cx="10515600" cy="1325563"/>
          </a:xfrm>
          <a:prstGeom prst="rect">
            <a:avLst/>
          </a:prstGeom>
        </p:spPr>
        <p:txBody>
          <a:bodyPr/>
          <a:lstStyle>
            <a:lvl1pPr>
              <a:defRPr>
                <a:solidFill>
                  <a:srgbClr val="FFFFFF"/>
                </a:solidFill>
              </a:defRPr>
            </a:lvl1pPr>
          </a:lstStyle>
          <a:p>
            <a:r>
              <a:rPr lang="en-GB" dirty="0"/>
              <a:t>Giving Back To The Community</a:t>
            </a:r>
            <a:endParaRPr dirty="0"/>
          </a:p>
        </p:txBody>
      </p:sp>
      <p:pic>
        <p:nvPicPr>
          <p:cNvPr id="6" name="Picture 5" descr="FIFF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319" y="4110657"/>
            <a:ext cx="2586487" cy="2288691"/>
          </a:xfrm>
          <a:prstGeom prst="rect">
            <a:avLst/>
          </a:prstGeom>
        </p:spPr>
      </p:pic>
    </p:spTree>
    <p:extLst>
      <p:ext uri="{BB962C8B-B14F-4D97-AF65-F5344CB8AC3E}">
        <p14:creationId xmlns:p14="http://schemas.microsoft.com/office/powerpoint/2010/main" val="332750280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idx="1"/>
          </p:nvPr>
        </p:nvSpPr>
        <p:spPr>
          <a:xfrm>
            <a:off x="762000" y="1777854"/>
            <a:ext cx="10774666" cy="4494496"/>
          </a:xfrm>
          <a:prstGeom prst="rect">
            <a:avLst/>
          </a:prstGeom>
        </p:spPr>
        <p:txBody>
          <a:bodyPr>
            <a:normAutofit/>
          </a:bodyPr>
          <a:lstStyle/>
          <a:p>
            <a:pPr marL="0" indent="0">
              <a:buNone/>
            </a:pPr>
            <a:r>
              <a:rPr lang="en-US" sz="3000" dirty="0"/>
              <a:t>If no next of kin are found, Finders will:</a:t>
            </a:r>
          </a:p>
          <a:p>
            <a:r>
              <a:rPr lang="en-US" sz="3000" dirty="0"/>
              <a:t>Let the Deceased’s neighbours, colleagues, friends and other people we contact know about the funeral in case they wish to attend</a:t>
            </a:r>
          </a:p>
          <a:p>
            <a:r>
              <a:rPr lang="en-US" sz="3000" dirty="0"/>
              <a:t>When appropriate Finders may also contact the media and post alerts on the internet via social media </a:t>
            </a:r>
          </a:p>
          <a:p>
            <a:r>
              <a:rPr lang="en-US" sz="3000" dirty="0"/>
              <a:t>When possible a representative from Finders International may attend the funeral. Our Funeral Fund could also be used to help pay for a suitable memorial. </a:t>
            </a:r>
          </a:p>
          <a:p>
            <a:endParaRPr lang="en-US" sz="3200" dirty="0"/>
          </a:p>
          <a:p>
            <a:pPr>
              <a:defRPr sz="2500"/>
            </a:pPr>
            <a:endParaRPr sz="3000" dirty="0"/>
          </a:p>
        </p:txBody>
      </p:sp>
      <p:pic>
        <p:nvPicPr>
          <p:cNvPr id="199"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200" name="Shape 200"/>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201" name="Shape 201"/>
          <p:cNvSpPr>
            <a:spLocks noGrp="1"/>
          </p:cNvSpPr>
          <p:nvPr>
            <p:ph type="title"/>
          </p:nvPr>
        </p:nvSpPr>
        <p:spPr>
          <a:xfrm>
            <a:off x="640646" y="124890"/>
            <a:ext cx="10515600" cy="1325563"/>
          </a:xfrm>
          <a:prstGeom prst="rect">
            <a:avLst/>
          </a:prstGeom>
        </p:spPr>
        <p:txBody>
          <a:bodyPr/>
          <a:lstStyle>
            <a:lvl1pPr>
              <a:defRPr>
                <a:solidFill>
                  <a:srgbClr val="FFFFFF"/>
                </a:solidFill>
              </a:defRPr>
            </a:lvl1pPr>
          </a:lstStyle>
          <a:p>
            <a:r>
              <a:rPr lang="en-GB" dirty="0"/>
              <a:t>Adding Value</a:t>
            </a:r>
            <a:endParaRPr dirty="0"/>
          </a:p>
        </p:txBody>
      </p:sp>
    </p:spTree>
    <p:extLst>
      <p:ext uri="{BB962C8B-B14F-4D97-AF65-F5344CB8AC3E}">
        <p14:creationId xmlns:p14="http://schemas.microsoft.com/office/powerpoint/2010/main" val="105884621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body" sz="quarter" idx="1"/>
          </p:nvPr>
        </p:nvSpPr>
        <p:spPr>
          <a:xfrm>
            <a:off x="380594" y="1881669"/>
            <a:ext cx="6409825" cy="4432916"/>
          </a:xfrm>
          <a:prstGeom prst="rect">
            <a:avLst/>
          </a:prstGeom>
        </p:spPr>
        <p:txBody>
          <a:bodyPr>
            <a:normAutofit/>
          </a:bodyPr>
          <a:lstStyle/>
          <a:p>
            <a:pPr marL="193901" indent="-193901" defTabSz="868680">
              <a:lnSpc>
                <a:spcPct val="81000"/>
              </a:lnSpc>
              <a:spcBef>
                <a:spcPts val="900"/>
              </a:spcBef>
              <a:defRPr sz="2300"/>
            </a:pPr>
            <a:r>
              <a:rPr lang="en-GB" sz="3000" dirty="0"/>
              <a:t> </a:t>
            </a:r>
            <a:r>
              <a:rPr sz="3000" dirty="0"/>
              <a:t>Established</a:t>
            </a:r>
            <a:r>
              <a:rPr lang="en-GB" sz="3000" dirty="0"/>
              <a:t> </a:t>
            </a:r>
            <a:r>
              <a:rPr sz="3000" b="1" dirty="0"/>
              <a:t>1997  </a:t>
            </a:r>
            <a:endParaRPr sz="3000" dirty="0"/>
          </a:p>
          <a:p>
            <a:pPr marL="193901" indent="-193901" defTabSz="868680">
              <a:lnSpc>
                <a:spcPct val="81000"/>
              </a:lnSpc>
              <a:spcBef>
                <a:spcPts val="900"/>
              </a:spcBef>
              <a:defRPr sz="2300"/>
            </a:pPr>
            <a:r>
              <a:rPr lang="en-GB" sz="3000" dirty="0"/>
              <a:t> </a:t>
            </a:r>
            <a:r>
              <a:rPr sz="3000" dirty="0"/>
              <a:t>Offices in London, Edinburgh </a:t>
            </a:r>
            <a:r>
              <a:rPr lang="en-GB" sz="3000" dirty="0"/>
              <a:t>  </a:t>
            </a:r>
          </a:p>
          <a:p>
            <a:pPr marL="0" indent="0" defTabSz="868680">
              <a:lnSpc>
                <a:spcPct val="81000"/>
              </a:lnSpc>
              <a:spcBef>
                <a:spcPts val="900"/>
              </a:spcBef>
              <a:buNone/>
              <a:defRPr sz="2300"/>
            </a:pPr>
            <a:r>
              <a:rPr lang="en-GB" sz="3000" dirty="0"/>
              <a:t>   </a:t>
            </a:r>
            <a:r>
              <a:rPr sz="3000" dirty="0"/>
              <a:t>&amp; Dublin</a:t>
            </a:r>
            <a:endParaRPr sz="3000" b="1" dirty="0"/>
          </a:p>
          <a:p>
            <a:pPr marL="193901" indent="-193901" defTabSz="868680">
              <a:lnSpc>
                <a:spcPct val="81000"/>
              </a:lnSpc>
              <a:spcBef>
                <a:spcPts val="900"/>
              </a:spcBef>
              <a:defRPr sz="2300"/>
            </a:pPr>
            <a:r>
              <a:rPr lang="en-GB" sz="3000" dirty="0"/>
              <a:t> </a:t>
            </a:r>
            <a:r>
              <a:rPr sz="3000" dirty="0"/>
              <a:t>Our UK &amp; Ireland team is</a:t>
            </a:r>
            <a:endParaRPr lang="en-GB" sz="3000" dirty="0"/>
          </a:p>
          <a:p>
            <a:pPr marL="0" indent="0" defTabSz="868680">
              <a:lnSpc>
                <a:spcPct val="81000"/>
              </a:lnSpc>
              <a:spcBef>
                <a:spcPts val="900"/>
              </a:spcBef>
              <a:buNone/>
              <a:defRPr sz="2300"/>
            </a:pPr>
            <a:r>
              <a:rPr lang="en-GB" sz="3000" dirty="0"/>
              <a:t>   </a:t>
            </a:r>
            <a:r>
              <a:rPr sz="3000" dirty="0"/>
              <a:t>over </a:t>
            </a:r>
            <a:r>
              <a:rPr lang="en-GB" sz="3000" dirty="0"/>
              <a:t>7</a:t>
            </a:r>
            <a:r>
              <a:rPr sz="3000" dirty="0"/>
              <a:t>0 strong and we </a:t>
            </a:r>
            <a:r>
              <a:rPr lang="en-GB" sz="3000" dirty="0"/>
              <a:t>   </a:t>
            </a:r>
          </a:p>
          <a:p>
            <a:pPr marL="0" indent="0" defTabSz="868680">
              <a:lnSpc>
                <a:spcPct val="81000"/>
              </a:lnSpc>
              <a:spcBef>
                <a:spcPts val="900"/>
              </a:spcBef>
              <a:buNone/>
              <a:defRPr sz="2300"/>
            </a:pPr>
            <a:r>
              <a:rPr lang="en-GB" sz="3000" dirty="0"/>
              <a:t>   </a:t>
            </a:r>
            <a:r>
              <a:rPr sz="3000" dirty="0"/>
              <a:t>provide services across the </a:t>
            </a:r>
            <a:endParaRPr lang="en-GB" sz="3000" dirty="0"/>
          </a:p>
          <a:p>
            <a:pPr marL="0" indent="0" defTabSz="868680">
              <a:lnSpc>
                <a:spcPct val="81000"/>
              </a:lnSpc>
              <a:spcBef>
                <a:spcPts val="900"/>
              </a:spcBef>
              <a:buNone/>
              <a:defRPr sz="2300"/>
            </a:pPr>
            <a:r>
              <a:rPr lang="en-GB" sz="3000" dirty="0"/>
              <a:t>   </a:t>
            </a:r>
            <a:r>
              <a:rPr sz="3000" dirty="0"/>
              <a:t>UK and </a:t>
            </a:r>
            <a:r>
              <a:rPr sz="3000" b="1" dirty="0"/>
              <a:t>worldwide</a:t>
            </a:r>
            <a:r>
              <a:rPr sz="3000" dirty="0"/>
              <a:t> </a:t>
            </a:r>
          </a:p>
        </p:txBody>
      </p:sp>
      <p:pic>
        <p:nvPicPr>
          <p:cNvPr id="2" name="Picture 1" descr="image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
            <a:ext cx="6858000" cy="6858000"/>
          </a:xfrm>
          <a:prstGeom prst="rect">
            <a:avLst/>
          </a:prstGeom>
        </p:spPr>
      </p:pic>
      <p:sp>
        <p:nvSpPr>
          <p:cNvPr id="108" name="Shape 108"/>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09" name="Shape 109"/>
          <p:cNvSpPr>
            <a:spLocks noGrp="1"/>
          </p:cNvSpPr>
          <p:nvPr>
            <p:ph type="title"/>
          </p:nvPr>
        </p:nvSpPr>
        <p:spPr>
          <a:xfrm>
            <a:off x="273756" y="40223"/>
            <a:ext cx="10515600" cy="1325563"/>
          </a:xfrm>
          <a:prstGeom prst="rect">
            <a:avLst/>
          </a:prstGeom>
        </p:spPr>
        <p:txBody>
          <a:bodyPr/>
          <a:lstStyle>
            <a:lvl1pPr>
              <a:defRPr>
                <a:solidFill>
                  <a:srgbClr val="FFFFFF"/>
                </a:solidFill>
              </a:defRPr>
            </a:lvl1pPr>
          </a:lstStyle>
          <a:p>
            <a:r>
              <a:rPr dirty="0"/>
              <a:t>Our History</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idx="1"/>
          </p:nvPr>
        </p:nvSpPr>
        <p:spPr>
          <a:xfrm>
            <a:off x="6524562" y="1749704"/>
            <a:ext cx="5300549" cy="4494496"/>
          </a:xfrm>
          <a:prstGeom prst="rect">
            <a:avLst/>
          </a:prstGeom>
        </p:spPr>
        <p:txBody>
          <a:bodyPr>
            <a:normAutofit/>
          </a:bodyPr>
          <a:lstStyle/>
          <a:p>
            <a:pPr>
              <a:defRPr sz="2500"/>
            </a:pPr>
            <a:r>
              <a:rPr lang="en-GB" sz="3000" dirty="0"/>
              <a:t>We can confirm that there are no next of kin, which saves you time and effort </a:t>
            </a:r>
          </a:p>
          <a:p>
            <a:pPr>
              <a:defRPr sz="2500"/>
            </a:pPr>
            <a:endParaRPr lang="en-GB" sz="3000" dirty="0"/>
          </a:p>
          <a:p>
            <a:pPr>
              <a:defRPr sz="2500"/>
            </a:pPr>
            <a:r>
              <a:rPr lang="en-GB" sz="3000" dirty="0"/>
              <a:t>We will grant a payment wh</a:t>
            </a:r>
            <a:r>
              <a:rPr lang="en-US" sz="3000" dirty="0" err="1"/>
              <a:t>ic</a:t>
            </a:r>
            <a:r>
              <a:rPr lang="en-GB" sz="3000" dirty="0"/>
              <a:t>h could fund the funeral completely or partially</a:t>
            </a:r>
            <a:endParaRPr sz="3000" dirty="0"/>
          </a:p>
        </p:txBody>
      </p:sp>
      <p:pic>
        <p:nvPicPr>
          <p:cNvPr id="199"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200" name="Shape 200"/>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201" name="Shape 201"/>
          <p:cNvSpPr>
            <a:spLocks noGrp="1"/>
          </p:cNvSpPr>
          <p:nvPr>
            <p:ph type="title"/>
          </p:nvPr>
        </p:nvSpPr>
        <p:spPr>
          <a:xfrm>
            <a:off x="640646" y="124890"/>
            <a:ext cx="10515600" cy="1325563"/>
          </a:xfrm>
          <a:prstGeom prst="rect">
            <a:avLst/>
          </a:prstGeom>
        </p:spPr>
        <p:txBody>
          <a:bodyPr/>
          <a:lstStyle>
            <a:lvl1pPr>
              <a:defRPr>
                <a:solidFill>
                  <a:srgbClr val="FFFFFF"/>
                </a:solidFill>
              </a:defRPr>
            </a:lvl1pPr>
          </a:lstStyle>
          <a:p>
            <a:r>
              <a:rPr lang="en-GB" dirty="0"/>
              <a:t>How FIFF Will Help You</a:t>
            </a:r>
            <a:endParaRPr dirty="0"/>
          </a:p>
        </p:txBody>
      </p:sp>
      <p:pic>
        <p:nvPicPr>
          <p:cNvPr id="2" name="Picture 1" descr="vintage-music-business-shop.jpg"/>
          <p:cNvPicPr>
            <a:picLocks noChangeAspect="1"/>
          </p:cNvPicPr>
          <p:nvPr/>
        </p:nvPicPr>
        <p:blipFill rotWithShape="1">
          <a:blip r:embed="rId4" cstate="print">
            <a:extLst>
              <a:ext uri="{28A0092B-C50C-407E-A947-70E740481C1C}">
                <a14:useLocalDpi xmlns:a14="http://schemas.microsoft.com/office/drawing/2010/main" val="0"/>
              </a:ext>
            </a:extLst>
          </a:blip>
          <a:srcRect l="20746" r="-20746"/>
          <a:stretch/>
        </p:blipFill>
        <p:spPr>
          <a:xfrm>
            <a:off x="0" y="1474047"/>
            <a:ext cx="7985469" cy="5383953"/>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200" name="Shape 200"/>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201" name="Shape 201"/>
          <p:cNvSpPr>
            <a:spLocks noGrp="1"/>
          </p:cNvSpPr>
          <p:nvPr>
            <p:ph type="title"/>
          </p:nvPr>
        </p:nvSpPr>
        <p:spPr>
          <a:xfrm>
            <a:off x="640646" y="124890"/>
            <a:ext cx="10515600" cy="1325563"/>
          </a:xfrm>
          <a:prstGeom prst="rect">
            <a:avLst/>
          </a:prstGeom>
        </p:spPr>
        <p:txBody>
          <a:bodyPr/>
          <a:lstStyle>
            <a:lvl1pPr>
              <a:defRPr>
                <a:solidFill>
                  <a:srgbClr val="FFFFFF"/>
                </a:solidFill>
              </a:defRPr>
            </a:lvl1pPr>
          </a:lstStyle>
          <a:p>
            <a:r>
              <a:rPr lang="en-GB" dirty="0"/>
              <a:t>Application Process</a:t>
            </a:r>
            <a:endParaRPr dirty="0"/>
          </a:p>
        </p:txBody>
      </p:sp>
      <p:pic>
        <p:nvPicPr>
          <p:cNvPr id="4" name="Picture 3"/>
          <p:cNvPicPr>
            <a:picLocks noChangeAspect="1"/>
          </p:cNvPicPr>
          <p:nvPr/>
        </p:nvPicPr>
        <p:blipFill rotWithShape="1">
          <a:blip r:embed="rId4" cstate="print"/>
          <a:srcRect t="12544" b="-12544"/>
          <a:stretch/>
        </p:blipFill>
        <p:spPr>
          <a:xfrm>
            <a:off x="959559" y="1543842"/>
            <a:ext cx="10202334" cy="4445760"/>
          </a:xfrm>
          <a:prstGeom prst="rect">
            <a:avLst/>
          </a:prstGeom>
        </p:spPr>
      </p:pic>
    </p:spTree>
    <p:extLst>
      <p:ext uri="{BB962C8B-B14F-4D97-AF65-F5344CB8AC3E}">
        <p14:creationId xmlns:p14="http://schemas.microsoft.com/office/powerpoint/2010/main" val="15073871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idx="1"/>
          </p:nvPr>
        </p:nvSpPr>
        <p:spPr>
          <a:xfrm>
            <a:off x="762000" y="1777854"/>
            <a:ext cx="6293556" cy="4494496"/>
          </a:xfrm>
          <a:prstGeom prst="rect">
            <a:avLst/>
          </a:prstGeom>
        </p:spPr>
        <p:txBody>
          <a:bodyPr>
            <a:normAutofit/>
          </a:bodyPr>
          <a:lstStyle/>
          <a:p>
            <a:r>
              <a:rPr lang="en-US" sz="3000" dirty="0"/>
              <a:t>Whether or not the Deceased has any assets is not relevant, we work on cases equally regardless of estate value</a:t>
            </a:r>
          </a:p>
          <a:p>
            <a:r>
              <a:rPr lang="en-US" sz="3000" dirty="0"/>
              <a:t>Every case submitted by a local authority or NHS trust will be fully researched for FREE as a matter of protocol</a:t>
            </a:r>
          </a:p>
          <a:p>
            <a:pPr marL="0" indent="0">
              <a:buNone/>
            </a:pPr>
            <a:endParaRPr lang="en-US" sz="3000" dirty="0"/>
          </a:p>
          <a:p>
            <a:endParaRPr lang="en-US" sz="3200" dirty="0"/>
          </a:p>
          <a:p>
            <a:pPr>
              <a:defRPr sz="2500"/>
            </a:pPr>
            <a:endParaRPr sz="3000" dirty="0"/>
          </a:p>
        </p:txBody>
      </p:sp>
      <p:pic>
        <p:nvPicPr>
          <p:cNvPr id="199"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200" name="Shape 200"/>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201" name="Shape 201"/>
          <p:cNvSpPr>
            <a:spLocks noGrp="1"/>
          </p:cNvSpPr>
          <p:nvPr>
            <p:ph type="title"/>
          </p:nvPr>
        </p:nvSpPr>
        <p:spPr>
          <a:xfrm>
            <a:off x="640646" y="124890"/>
            <a:ext cx="10515600" cy="1325563"/>
          </a:xfrm>
          <a:prstGeom prst="rect">
            <a:avLst/>
          </a:prstGeom>
        </p:spPr>
        <p:txBody>
          <a:bodyPr/>
          <a:lstStyle>
            <a:lvl1pPr>
              <a:defRPr>
                <a:solidFill>
                  <a:srgbClr val="FFFFFF"/>
                </a:solidFill>
              </a:defRPr>
            </a:lvl1pPr>
          </a:lstStyle>
          <a:p>
            <a:r>
              <a:rPr lang="en-GB" dirty="0"/>
              <a:t>Our Promise</a:t>
            </a:r>
            <a:endParaRPr dirty="0"/>
          </a:p>
        </p:txBody>
      </p:sp>
      <p:pic>
        <p:nvPicPr>
          <p:cNvPr id="2" name="Picture 1"/>
          <p:cNvPicPr>
            <a:picLocks noChangeAspect="1"/>
          </p:cNvPicPr>
          <p:nvPr/>
        </p:nvPicPr>
        <p:blipFill>
          <a:blip r:embed="rId4" cstate="print"/>
          <a:stretch>
            <a:fillRect/>
          </a:stretch>
        </p:blipFill>
        <p:spPr>
          <a:xfrm>
            <a:off x="7004591" y="1777854"/>
            <a:ext cx="4828290" cy="3471479"/>
          </a:xfrm>
          <a:prstGeom prst="rect">
            <a:avLst/>
          </a:prstGeom>
        </p:spPr>
      </p:pic>
    </p:spTree>
    <p:extLst>
      <p:ext uri="{BB962C8B-B14F-4D97-AF65-F5344CB8AC3E}">
        <p14:creationId xmlns:p14="http://schemas.microsoft.com/office/powerpoint/2010/main" val="164274758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208" name="Shape 208"/>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209" name="Shape 209"/>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rPr lang="en-GB" dirty="0"/>
              <a:t>Testimonials</a:t>
            </a:r>
            <a:endParaRPr dirty="0"/>
          </a:p>
        </p:txBody>
      </p:sp>
      <p:sp>
        <p:nvSpPr>
          <p:cNvPr id="211" name="Shape 211"/>
          <p:cNvSpPr/>
          <p:nvPr/>
        </p:nvSpPr>
        <p:spPr>
          <a:xfrm>
            <a:off x="531395" y="1521115"/>
            <a:ext cx="11059026" cy="477053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r>
              <a:rPr lang="en-US" sz="2200" dirty="0">
                <a:latin typeface="Calibri"/>
                <a:cs typeface="Calibri"/>
              </a:rPr>
              <a:t>“Thank you so much for your informative input towards this case and the speed of which you responded to our department’s request” </a:t>
            </a:r>
            <a:r>
              <a:rPr lang="en-US" sz="2200" b="1" dirty="0">
                <a:latin typeface="Calibri"/>
                <a:cs typeface="Calibri"/>
              </a:rPr>
              <a:t>Croydon Council </a:t>
            </a:r>
            <a:endParaRPr lang="en-GB" sz="2200" dirty="0">
              <a:latin typeface="Calibri"/>
              <a:cs typeface="Calibri"/>
            </a:endParaRPr>
          </a:p>
          <a:p>
            <a:r>
              <a:rPr lang="en-US" sz="2200" b="1" dirty="0">
                <a:latin typeface="Calibri"/>
                <a:cs typeface="Calibri"/>
              </a:rPr>
              <a:t>  </a:t>
            </a:r>
            <a:endParaRPr lang="en-GB" sz="2200" dirty="0">
              <a:latin typeface="Calibri"/>
              <a:cs typeface="Calibri"/>
            </a:endParaRPr>
          </a:p>
          <a:p>
            <a:r>
              <a:rPr lang="en-GB" sz="2200" dirty="0">
                <a:latin typeface="Calibri"/>
                <a:cs typeface="Calibri"/>
              </a:rPr>
              <a:t>“</a:t>
            </a:r>
            <a:r>
              <a:rPr lang="en-US" sz="2200" dirty="0">
                <a:latin typeface="Calibri"/>
                <a:cs typeface="Calibri"/>
              </a:rPr>
              <a:t>Thank you so much for your help.  This has been an excellent service and one I have already passed to colleagues who are looking for next of kin” </a:t>
            </a:r>
            <a:r>
              <a:rPr lang="en-US" sz="2200" b="1" dirty="0" err="1">
                <a:latin typeface="Calibri"/>
                <a:cs typeface="Calibri"/>
              </a:rPr>
              <a:t>Blackpool</a:t>
            </a:r>
            <a:r>
              <a:rPr lang="en-US" sz="2200" b="1" dirty="0">
                <a:latin typeface="Calibri"/>
                <a:cs typeface="Calibri"/>
              </a:rPr>
              <a:t> Council</a:t>
            </a:r>
          </a:p>
          <a:p>
            <a:endParaRPr lang="en-GB" sz="2200" dirty="0">
              <a:latin typeface="Calibri"/>
              <a:cs typeface="Calibri"/>
            </a:endParaRPr>
          </a:p>
          <a:p>
            <a:r>
              <a:rPr lang="en-GB" sz="2200" dirty="0">
                <a:latin typeface="Calibri"/>
                <a:cs typeface="Calibri"/>
              </a:rPr>
              <a:t>“Many thanks, you have provided an excellent service to me and kept me updated throughout your investigations which I very much appreciated” </a:t>
            </a:r>
            <a:r>
              <a:rPr lang="en-GB" sz="2200" b="1" dirty="0">
                <a:latin typeface="Calibri"/>
                <a:cs typeface="Calibri"/>
              </a:rPr>
              <a:t>Blackburn, Hyndburn &amp; </a:t>
            </a:r>
            <a:r>
              <a:rPr lang="en-GB" sz="2200" b="1" dirty="0" err="1">
                <a:latin typeface="Calibri"/>
                <a:cs typeface="Calibri"/>
              </a:rPr>
              <a:t>Ribble</a:t>
            </a:r>
            <a:r>
              <a:rPr lang="en-GB" sz="2200" b="1" dirty="0">
                <a:latin typeface="Calibri"/>
                <a:cs typeface="Calibri"/>
              </a:rPr>
              <a:t> Valley</a:t>
            </a:r>
            <a:r>
              <a:rPr lang="en-GB" sz="2200" dirty="0">
                <a:latin typeface="Calibri"/>
                <a:cs typeface="Calibri"/>
              </a:rPr>
              <a:t> </a:t>
            </a:r>
          </a:p>
          <a:p>
            <a:endParaRPr lang="en-GB" sz="2200" dirty="0">
              <a:latin typeface="Calibri"/>
              <a:cs typeface="Calibri"/>
            </a:endParaRPr>
          </a:p>
          <a:p>
            <a:r>
              <a:rPr lang="en-US" sz="2200" dirty="0">
                <a:latin typeface="Calibri"/>
                <a:cs typeface="Calibri"/>
              </a:rPr>
              <a:t>“The Finders Next of Kin Tracing Service offered a quick and free way to fulfill Bona Vacantia’s requirements to make reasonable efforts to locate blood relatives to administer any residual estate following a public assisted funeral.” </a:t>
            </a:r>
            <a:r>
              <a:rPr lang="en-US" sz="2200" b="1" dirty="0">
                <a:latin typeface="Calibri"/>
                <a:cs typeface="Calibri"/>
              </a:rPr>
              <a:t>Worthing Borough Council</a:t>
            </a:r>
            <a:r>
              <a:rPr lang="en-US" sz="2200" dirty="0">
                <a:latin typeface="Calibri"/>
                <a:cs typeface="Calibri"/>
              </a:rPr>
              <a:t> </a:t>
            </a:r>
            <a:r>
              <a:rPr sz="2000" b="1" dirty="0"/>
              <a:t/>
            </a:r>
            <a:br>
              <a:rPr sz="2000" b="1" dirty="0"/>
            </a:br>
            <a:r>
              <a:rPr sz="2000" dirty="0"/>
              <a:t> </a:t>
            </a:r>
            <a:br>
              <a:rPr sz="2000" dirty="0"/>
            </a:br>
            <a:endParaRPr sz="2000" dirty="0"/>
          </a:p>
        </p:txBody>
      </p:sp>
    </p:spTree>
    <p:extLst>
      <p:ext uri="{BB962C8B-B14F-4D97-AF65-F5344CB8AC3E}">
        <p14:creationId xmlns:p14="http://schemas.microsoft.com/office/powerpoint/2010/main" val="415809745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body" sz="half" idx="1"/>
          </p:nvPr>
        </p:nvSpPr>
        <p:spPr>
          <a:xfrm>
            <a:off x="723988" y="1758000"/>
            <a:ext cx="10629812" cy="4798058"/>
          </a:xfrm>
          <a:prstGeom prst="rect">
            <a:avLst/>
          </a:prstGeom>
        </p:spPr>
        <p:txBody>
          <a:bodyPr>
            <a:noAutofit/>
          </a:bodyPr>
          <a:lstStyle/>
          <a:p>
            <a:pPr marL="0" indent="0" algn="ctr" defTabSz="868680">
              <a:spcBef>
                <a:spcPts val="900"/>
              </a:spcBef>
              <a:buSzTx/>
              <a:buNone/>
              <a:defRPr sz="2300"/>
            </a:pPr>
            <a:r>
              <a:rPr lang="en-GB" sz="3000" dirty="0">
                <a:solidFill>
                  <a:schemeClr val="tx1"/>
                </a:solidFill>
              </a:rPr>
              <a:t>To find out more about our work or FIFF please contact us today</a:t>
            </a:r>
          </a:p>
          <a:p>
            <a:pPr marL="0" indent="0" algn="ctr" defTabSz="868680">
              <a:spcBef>
                <a:spcPts val="900"/>
              </a:spcBef>
              <a:buSzTx/>
              <a:buNone/>
              <a:defRPr sz="2300"/>
            </a:pPr>
            <a:r>
              <a:rPr lang="en-GB" sz="3000" dirty="0">
                <a:solidFill>
                  <a:schemeClr val="tx1"/>
                </a:solidFill>
              </a:rPr>
              <a:t/>
            </a:r>
            <a:br>
              <a:rPr lang="en-GB" sz="3000" dirty="0">
                <a:solidFill>
                  <a:schemeClr val="tx1"/>
                </a:solidFill>
              </a:rPr>
            </a:br>
            <a:r>
              <a:rPr sz="3000" dirty="0">
                <a:solidFill>
                  <a:schemeClr val="tx1"/>
                </a:solidFill>
              </a:rPr>
              <a:t>UK Freephone </a:t>
            </a:r>
            <a:r>
              <a:rPr sz="3000" b="1" dirty="0">
                <a:solidFill>
                  <a:schemeClr val="tx1"/>
                </a:solidFill>
              </a:rPr>
              <a:t>0800 085 8796 </a:t>
            </a:r>
            <a:endParaRPr lang="en-GB" sz="3000" dirty="0">
              <a:solidFill>
                <a:schemeClr val="tx1"/>
              </a:solidFill>
            </a:endParaRPr>
          </a:p>
          <a:p>
            <a:pPr marL="0" indent="0" algn="ctr" defTabSz="868680">
              <a:spcBef>
                <a:spcPts val="900"/>
              </a:spcBef>
              <a:buSzTx/>
              <a:buNone/>
              <a:defRPr sz="2300"/>
            </a:pPr>
            <a:r>
              <a:rPr sz="3000" dirty="0">
                <a:solidFill>
                  <a:schemeClr val="tx1"/>
                </a:solidFill>
              </a:rPr>
              <a:t>Phones answered 24/7 by UK personnel</a:t>
            </a:r>
            <a:endParaRPr lang="en-GB" sz="3000" dirty="0">
              <a:solidFill>
                <a:schemeClr val="tx1"/>
              </a:solidFill>
            </a:endParaRPr>
          </a:p>
          <a:p>
            <a:pPr marL="0" indent="0" algn="ctr" defTabSz="868680">
              <a:spcBef>
                <a:spcPts val="900"/>
              </a:spcBef>
              <a:buNone/>
              <a:defRPr sz="2300"/>
            </a:pPr>
            <a:r>
              <a:rPr sz="3000" b="1" dirty="0">
                <a:solidFill>
                  <a:schemeClr val="tx1"/>
                </a:solidFill>
              </a:rPr>
              <a:t>www.findersinternational.co.uk</a:t>
            </a:r>
          </a:p>
          <a:p>
            <a:pPr marL="0" indent="0" algn="ctr" defTabSz="868680">
              <a:spcBef>
                <a:spcPts val="900"/>
              </a:spcBef>
              <a:buNone/>
              <a:defRPr sz="2300"/>
            </a:pPr>
            <a:r>
              <a:rPr lang="en-GB" sz="3000" dirty="0" err="1">
                <a:solidFill>
                  <a:schemeClr val="tx1"/>
                </a:solidFill>
                <a:hlinkClick r:id="rId3"/>
              </a:rPr>
              <a:t>fiff</a:t>
            </a:r>
            <a:r>
              <a:rPr sz="3000" dirty="0">
                <a:solidFill>
                  <a:schemeClr val="tx1"/>
                </a:solidFill>
                <a:hlinkClick r:id="rId3"/>
              </a:rPr>
              <a:t>@findersinternational.co.uk</a:t>
            </a:r>
            <a:r>
              <a:rPr lang="en-GB" sz="3000" dirty="0">
                <a:solidFill>
                  <a:schemeClr val="tx1"/>
                </a:solidFill>
              </a:rPr>
              <a:t/>
            </a:r>
            <a:br>
              <a:rPr lang="en-GB" sz="3000" dirty="0">
                <a:solidFill>
                  <a:schemeClr val="tx1"/>
                </a:solidFill>
              </a:rPr>
            </a:br>
            <a:endParaRPr lang="en-GB" sz="3000" dirty="0">
              <a:solidFill>
                <a:schemeClr val="tx1"/>
              </a:solidFill>
            </a:endParaRPr>
          </a:p>
          <a:p>
            <a:pPr marL="0" indent="0" algn="ctr" defTabSz="868680">
              <a:spcBef>
                <a:spcPts val="900"/>
              </a:spcBef>
              <a:buNone/>
              <a:defRPr sz="2300"/>
            </a:pPr>
            <a:r>
              <a:rPr sz="3000" dirty="0">
                <a:solidFill>
                  <a:schemeClr val="tx1"/>
                </a:solidFill>
              </a:rPr>
              <a:t>Advice is always free of charge or obligation</a:t>
            </a:r>
          </a:p>
        </p:txBody>
      </p:sp>
      <p:pic>
        <p:nvPicPr>
          <p:cNvPr id="285" name="image1.png"/>
          <p:cNvPicPr>
            <a:picLocks noChangeAspect="1"/>
          </p:cNvPicPr>
          <p:nvPr/>
        </p:nvPicPr>
        <p:blipFill>
          <a:blip r:embed="rId4" cstate="print">
            <a:extLst/>
          </a:blip>
          <a:stretch>
            <a:fillRect/>
          </a:stretch>
        </p:blipFill>
        <p:spPr>
          <a:xfrm>
            <a:off x="8924543" y="5659139"/>
            <a:ext cx="2992601" cy="896919"/>
          </a:xfrm>
          <a:prstGeom prst="rect">
            <a:avLst/>
          </a:prstGeom>
          <a:ln w="12700">
            <a:miter lim="400000"/>
          </a:ln>
        </p:spPr>
      </p:pic>
      <p:sp>
        <p:nvSpPr>
          <p:cNvPr id="286" name="Shape 286"/>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287" name="Shape 287"/>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rPr lang="en-GB" dirty="0"/>
              <a:t>Let Us</a:t>
            </a:r>
            <a:r>
              <a:rPr dirty="0"/>
              <a:t> Help You</a:t>
            </a:r>
          </a:p>
        </p:txBody>
      </p:sp>
      <p:pic>
        <p:nvPicPr>
          <p:cNvPr id="6" name="Picture 5" descr="FIFF 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88" y="2767141"/>
            <a:ext cx="2367166" cy="2351369"/>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body" idx="1"/>
          </p:nvPr>
        </p:nvSpPr>
        <p:spPr>
          <a:xfrm>
            <a:off x="6396709" y="1807735"/>
            <a:ext cx="5430921" cy="3482357"/>
          </a:xfrm>
          <a:prstGeom prst="rect">
            <a:avLst/>
          </a:prstGeom>
        </p:spPr>
        <p:txBody>
          <a:bodyPr>
            <a:normAutofit/>
          </a:bodyPr>
          <a:lstStyle/>
          <a:p>
            <a:pPr marL="0" indent="0">
              <a:buClr>
                <a:srgbClr val="12624B"/>
              </a:buClr>
              <a:buNone/>
            </a:pPr>
            <a:r>
              <a:rPr sz="3000" dirty="0"/>
              <a:t>We trace heirs and next of kin to over 1000 Estates every year</a:t>
            </a:r>
            <a:r>
              <a:rPr lang="en-GB" sz="3000" dirty="0"/>
              <a:t>.</a:t>
            </a:r>
          </a:p>
          <a:p>
            <a:pPr marL="0" indent="0">
              <a:buClr>
                <a:srgbClr val="12624B"/>
              </a:buClr>
              <a:buNone/>
            </a:pPr>
            <a:endParaRPr sz="3000" dirty="0"/>
          </a:p>
          <a:p>
            <a:pPr marL="0" indent="0">
              <a:buClr>
                <a:srgbClr val="12624B"/>
              </a:buClr>
              <a:buNone/>
              <a:defRPr sz="2500"/>
            </a:pPr>
            <a:r>
              <a:rPr sz="3000" dirty="0"/>
              <a:t>Most of our work is for public service authorities, solicitors and legal professionals - over 4,000 have used us</a:t>
            </a:r>
            <a:r>
              <a:rPr lang="en-GB" sz="3000" dirty="0"/>
              <a:t>.</a:t>
            </a:r>
            <a:endParaRPr sz="3000" dirty="0"/>
          </a:p>
        </p:txBody>
      </p:sp>
      <p:pic>
        <p:nvPicPr>
          <p:cNvPr id="116"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17" name="Shape 117"/>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18" name="Shape 118"/>
          <p:cNvSpPr>
            <a:spLocks noGrp="1"/>
          </p:cNvSpPr>
          <p:nvPr>
            <p:ph type="title"/>
          </p:nvPr>
        </p:nvSpPr>
        <p:spPr>
          <a:xfrm>
            <a:off x="231422" y="40223"/>
            <a:ext cx="10515600" cy="1325563"/>
          </a:xfrm>
          <a:prstGeom prst="rect">
            <a:avLst/>
          </a:prstGeom>
        </p:spPr>
        <p:txBody>
          <a:bodyPr/>
          <a:lstStyle>
            <a:lvl1pPr>
              <a:defRPr>
                <a:solidFill>
                  <a:srgbClr val="FFFFFF"/>
                </a:solidFill>
              </a:defRPr>
            </a:lvl1pPr>
          </a:lstStyle>
          <a:p>
            <a:r>
              <a:rPr dirty="0"/>
              <a:t>Our History</a:t>
            </a:r>
          </a:p>
        </p:txBody>
      </p:sp>
      <p:pic>
        <p:nvPicPr>
          <p:cNvPr id="2" name="Picture 1" descr="office_0118.jpg"/>
          <p:cNvPicPr>
            <a:picLocks noChangeAspect="1"/>
          </p:cNvPicPr>
          <p:nvPr/>
        </p:nvPicPr>
        <p:blipFill rotWithShape="1">
          <a:blip r:embed="rId4" cstate="print">
            <a:extLst>
              <a:ext uri="{28A0092B-C50C-407E-A947-70E740481C1C}">
                <a14:useLocalDpi xmlns:a14="http://schemas.microsoft.com/office/drawing/2010/main" val="0"/>
              </a:ext>
            </a:extLst>
          </a:blip>
          <a:srcRect l="29667" r="-29667"/>
          <a:stretch/>
        </p:blipFill>
        <p:spPr>
          <a:xfrm>
            <a:off x="0" y="1492786"/>
            <a:ext cx="8171684" cy="5447789"/>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t>We’re on TV</a:t>
            </a:r>
          </a:p>
        </p:txBody>
      </p:sp>
      <p:pic>
        <p:nvPicPr>
          <p:cNvPr id="2" name="Picture 1" descr="office_0025.jpg"/>
          <p:cNvPicPr>
            <a:picLocks noChangeAspect="1"/>
          </p:cNvPicPr>
          <p:nvPr/>
        </p:nvPicPr>
        <p:blipFill rotWithShape="1">
          <a:blip r:embed="rId3" cstate="print">
            <a:extLst>
              <a:ext uri="{28A0092B-C50C-407E-A947-70E740481C1C}">
                <a14:useLocalDpi xmlns:a14="http://schemas.microsoft.com/office/drawing/2010/main" val="0"/>
              </a:ext>
            </a:extLst>
          </a:blip>
          <a:srcRect t="-16151" r="882" b="16151"/>
          <a:stretch/>
        </p:blipFill>
        <p:spPr>
          <a:xfrm>
            <a:off x="-48000" y="-1374719"/>
            <a:ext cx="12240000" cy="8232719"/>
          </a:xfrm>
          <a:prstGeom prst="rect">
            <a:avLst/>
          </a:prstGeom>
        </p:spPr>
      </p:pic>
      <p:sp>
        <p:nvSpPr>
          <p:cNvPr id="124" name="Shape 124"/>
          <p:cNvSpPr>
            <a:spLocks noGrp="1"/>
          </p:cNvSpPr>
          <p:nvPr>
            <p:ph type="body" idx="1"/>
          </p:nvPr>
        </p:nvSpPr>
        <p:spPr>
          <a:xfrm>
            <a:off x="7382846" y="362080"/>
            <a:ext cx="4641307" cy="2457049"/>
          </a:xfrm>
          <a:prstGeom prst="rect">
            <a:avLst/>
          </a:prstGeom>
        </p:spPr>
        <p:txBody>
          <a:bodyPr>
            <a:normAutofit/>
          </a:bodyPr>
          <a:lstStyle>
            <a:lvl1pPr marL="0" indent="0" algn="ctr">
              <a:buSzTx/>
              <a:buNone/>
              <a:defRPr sz="2500"/>
            </a:lvl1pPr>
          </a:lstStyle>
          <a:p>
            <a:r>
              <a:rPr sz="3500" dirty="0">
                <a:solidFill>
                  <a:schemeClr val="bg1"/>
                </a:solidFill>
              </a:rPr>
              <a:t>We are a main firm in the  popular BBC television series </a:t>
            </a:r>
            <a:endParaRPr lang="en-GB" sz="3500" dirty="0">
              <a:solidFill>
                <a:schemeClr val="bg1"/>
              </a:solidFill>
            </a:endParaRPr>
          </a:p>
          <a:p>
            <a:r>
              <a:rPr sz="3500" i="1" dirty="0">
                <a:solidFill>
                  <a:schemeClr val="bg1"/>
                </a:solidFill>
              </a:rPr>
              <a:t>Heir Hunters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sz="half" idx="1"/>
          </p:nvPr>
        </p:nvSpPr>
        <p:spPr>
          <a:xfrm>
            <a:off x="578892" y="1712556"/>
            <a:ext cx="11051634" cy="3852762"/>
          </a:xfrm>
          <a:prstGeom prst="rect">
            <a:avLst/>
          </a:prstGeom>
        </p:spPr>
        <p:txBody>
          <a:bodyPr>
            <a:noAutofit/>
          </a:bodyPr>
          <a:lstStyle/>
          <a:p>
            <a:pPr defTabSz="841247">
              <a:lnSpc>
                <a:spcPct val="81000"/>
              </a:lnSpc>
              <a:spcBef>
                <a:spcPts val="900"/>
              </a:spcBef>
              <a:defRPr sz="2300"/>
            </a:pPr>
            <a:r>
              <a:rPr sz="3500" dirty="0"/>
              <a:t> </a:t>
            </a:r>
            <a:r>
              <a:rPr sz="3000" dirty="0"/>
              <a:t> We are </a:t>
            </a:r>
            <a:r>
              <a:rPr sz="3000" b="1" dirty="0"/>
              <a:t>passionate </a:t>
            </a:r>
            <a:r>
              <a:rPr sz="3000" dirty="0"/>
              <a:t>about our work </a:t>
            </a:r>
          </a:p>
          <a:p>
            <a:pPr defTabSz="841247">
              <a:lnSpc>
                <a:spcPct val="81000"/>
              </a:lnSpc>
              <a:spcBef>
                <a:spcPts val="900"/>
              </a:spcBef>
              <a:defRPr sz="2300"/>
            </a:pPr>
            <a:r>
              <a:rPr sz="3000" dirty="0"/>
              <a:t>  We work to a </a:t>
            </a:r>
            <a:r>
              <a:rPr sz="3000" b="1" dirty="0"/>
              <a:t>Professional Conduct Code</a:t>
            </a:r>
            <a:endParaRPr sz="3000" dirty="0"/>
          </a:p>
          <a:p>
            <a:pPr defTabSz="841247">
              <a:lnSpc>
                <a:spcPct val="81000"/>
              </a:lnSpc>
              <a:spcBef>
                <a:spcPts val="900"/>
              </a:spcBef>
              <a:defRPr sz="2300" b="1"/>
            </a:pPr>
            <a:r>
              <a:rPr sz="3000" dirty="0"/>
              <a:t>  </a:t>
            </a:r>
            <a:r>
              <a:rPr sz="3000" b="0" dirty="0"/>
              <a:t>Our aim is to be prompt, courteous and </a:t>
            </a:r>
            <a:r>
              <a:rPr sz="3000" dirty="0"/>
              <a:t>professional</a:t>
            </a:r>
          </a:p>
          <a:p>
            <a:pPr defTabSz="841247">
              <a:lnSpc>
                <a:spcPct val="81000"/>
              </a:lnSpc>
              <a:spcBef>
                <a:spcPts val="900"/>
              </a:spcBef>
              <a:defRPr sz="2300"/>
            </a:pPr>
            <a:r>
              <a:rPr sz="3000" dirty="0"/>
              <a:t>  Our success is attributed to providing a </a:t>
            </a:r>
            <a:r>
              <a:rPr sz="3000" b="1" dirty="0"/>
              <a:t>fresh</a:t>
            </a:r>
            <a:r>
              <a:rPr lang="en-GB" sz="3000" b="1" dirty="0"/>
              <a:t> </a:t>
            </a:r>
            <a:r>
              <a:rPr sz="3000" b="1" dirty="0"/>
              <a:t>approach </a:t>
            </a:r>
            <a:r>
              <a:rPr sz="3000" dirty="0"/>
              <a:t>to our work </a:t>
            </a:r>
          </a:p>
          <a:p>
            <a:pPr defTabSz="841247">
              <a:lnSpc>
                <a:spcPct val="81000"/>
              </a:lnSpc>
              <a:spcBef>
                <a:spcPts val="900"/>
              </a:spcBef>
              <a:defRPr sz="2300"/>
            </a:pPr>
            <a:r>
              <a:rPr sz="3000" dirty="0"/>
              <a:t>  We are </a:t>
            </a:r>
            <a:r>
              <a:rPr sz="3000" b="1" dirty="0"/>
              <a:t>committed </a:t>
            </a:r>
            <a:r>
              <a:rPr sz="3000" dirty="0"/>
              <a:t>to providing a no-nonsense, fast and friendly </a:t>
            </a:r>
            <a:r>
              <a:rPr lang="en-GB" sz="3000" dirty="0"/>
              <a:t> </a:t>
            </a:r>
          </a:p>
          <a:p>
            <a:pPr marL="0" indent="0" defTabSz="841247">
              <a:lnSpc>
                <a:spcPct val="81000"/>
              </a:lnSpc>
              <a:spcBef>
                <a:spcPts val="900"/>
              </a:spcBef>
              <a:buNone/>
              <a:defRPr sz="2300"/>
            </a:pPr>
            <a:r>
              <a:rPr lang="en-GB" sz="3000" dirty="0"/>
              <a:t>     </a:t>
            </a:r>
            <a:r>
              <a:rPr sz="3000" dirty="0"/>
              <a:t>service </a:t>
            </a:r>
          </a:p>
          <a:p>
            <a:pPr defTabSz="841247">
              <a:lnSpc>
                <a:spcPct val="81000"/>
              </a:lnSpc>
              <a:spcBef>
                <a:spcPts val="900"/>
              </a:spcBef>
              <a:defRPr sz="2300"/>
            </a:pPr>
            <a:r>
              <a:rPr sz="3000" dirty="0"/>
              <a:t>  We always ensure that the </a:t>
            </a:r>
            <a:r>
              <a:rPr sz="3000" b="1" dirty="0"/>
              <a:t>highest standards </a:t>
            </a:r>
            <a:r>
              <a:rPr sz="3000" dirty="0"/>
              <a:t>are maintained</a:t>
            </a:r>
          </a:p>
        </p:txBody>
      </p:sp>
      <p:pic>
        <p:nvPicPr>
          <p:cNvPr id="143"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44" name="Shape 144"/>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45" name="Shape 145"/>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t>Our Ethos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54" name="Shape 154"/>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55" name="Shape 155"/>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t>Our Credentials...</a:t>
            </a:r>
          </a:p>
        </p:txBody>
      </p:sp>
      <p:pic>
        <p:nvPicPr>
          <p:cNvPr id="157" name="image7.jpeg"/>
          <p:cNvPicPr>
            <a:picLocks noChangeAspect="1"/>
          </p:cNvPicPr>
          <p:nvPr/>
        </p:nvPicPr>
        <p:blipFill>
          <a:blip r:embed="rId4" cstate="print">
            <a:extLst/>
          </a:blip>
          <a:stretch>
            <a:fillRect/>
          </a:stretch>
        </p:blipFill>
        <p:spPr>
          <a:xfrm>
            <a:off x="3228467" y="1906146"/>
            <a:ext cx="1288943" cy="1082712"/>
          </a:xfrm>
          <a:prstGeom prst="rect">
            <a:avLst/>
          </a:prstGeom>
          <a:ln w="12700">
            <a:miter lim="400000"/>
          </a:ln>
        </p:spPr>
      </p:pic>
      <p:pic>
        <p:nvPicPr>
          <p:cNvPr id="158" name="image8.jpeg"/>
          <p:cNvPicPr>
            <a:picLocks noChangeAspect="1"/>
          </p:cNvPicPr>
          <p:nvPr/>
        </p:nvPicPr>
        <p:blipFill>
          <a:blip r:embed="rId5" cstate="print">
            <a:extLst/>
          </a:blip>
          <a:stretch>
            <a:fillRect/>
          </a:stretch>
        </p:blipFill>
        <p:spPr>
          <a:xfrm>
            <a:off x="494818" y="1932291"/>
            <a:ext cx="1482026" cy="1033714"/>
          </a:xfrm>
          <a:prstGeom prst="rect">
            <a:avLst/>
          </a:prstGeom>
          <a:ln w="12700">
            <a:miter lim="400000"/>
          </a:ln>
        </p:spPr>
      </p:pic>
      <p:pic>
        <p:nvPicPr>
          <p:cNvPr id="159" name="image9.png"/>
          <p:cNvPicPr>
            <a:picLocks noChangeAspect="1"/>
          </p:cNvPicPr>
          <p:nvPr/>
        </p:nvPicPr>
        <p:blipFill>
          <a:blip r:embed="rId6" cstate="print">
            <a:extLst/>
          </a:blip>
          <a:stretch>
            <a:fillRect/>
          </a:stretch>
        </p:blipFill>
        <p:spPr>
          <a:xfrm>
            <a:off x="6246124" y="1907214"/>
            <a:ext cx="1464862" cy="1017033"/>
          </a:xfrm>
          <a:prstGeom prst="rect">
            <a:avLst/>
          </a:prstGeom>
          <a:ln w="12700">
            <a:miter lim="400000"/>
          </a:ln>
        </p:spPr>
      </p:pic>
      <p:pic>
        <p:nvPicPr>
          <p:cNvPr id="160" name="image10.jpeg"/>
          <p:cNvPicPr>
            <a:picLocks noChangeAspect="1"/>
          </p:cNvPicPr>
          <p:nvPr/>
        </p:nvPicPr>
        <p:blipFill>
          <a:blip r:embed="rId7" cstate="print">
            <a:extLst/>
          </a:blip>
          <a:stretch>
            <a:fillRect/>
          </a:stretch>
        </p:blipFill>
        <p:spPr>
          <a:xfrm>
            <a:off x="359974" y="3980248"/>
            <a:ext cx="1775862" cy="1042820"/>
          </a:xfrm>
          <a:prstGeom prst="rect">
            <a:avLst/>
          </a:prstGeom>
          <a:ln w="12700">
            <a:miter lim="400000"/>
          </a:ln>
        </p:spPr>
      </p:pic>
      <p:pic>
        <p:nvPicPr>
          <p:cNvPr id="161" name="image11.jpeg"/>
          <p:cNvPicPr>
            <a:picLocks noChangeAspect="1"/>
          </p:cNvPicPr>
          <p:nvPr/>
        </p:nvPicPr>
        <p:blipFill>
          <a:blip r:embed="rId8" cstate="print">
            <a:extLst/>
          </a:blip>
          <a:stretch>
            <a:fillRect/>
          </a:stretch>
        </p:blipFill>
        <p:spPr>
          <a:xfrm>
            <a:off x="3228468" y="3986274"/>
            <a:ext cx="1623643" cy="1002181"/>
          </a:xfrm>
          <a:prstGeom prst="rect">
            <a:avLst/>
          </a:prstGeom>
          <a:ln w="12700">
            <a:miter lim="400000"/>
          </a:ln>
        </p:spPr>
      </p:pic>
      <p:pic>
        <p:nvPicPr>
          <p:cNvPr id="162" name="image12.jpeg"/>
          <p:cNvPicPr>
            <a:picLocks noChangeAspect="1"/>
          </p:cNvPicPr>
          <p:nvPr/>
        </p:nvPicPr>
        <p:blipFill>
          <a:blip r:embed="rId9" cstate="print">
            <a:extLst/>
          </a:blip>
          <a:stretch>
            <a:fillRect/>
          </a:stretch>
        </p:blipFill>
        <p:spPr>
          <a:xfrm>
            <a:off x="8962610" y="1907214"/>
            <a:ext cx="1464282" cy="1047854"/>
          </a:xfrm>
          <a:prstGeom prst="rect">
            <a:avLst/>
          </a:prstGeom>
          <a:ln w="12700">
            <a:miter lim="400000"/>
          </a:ln>
        </p:spPr>
      </p:pic>
      <p:sp>
        <p:nvSpPr>
          <p:cNvPr id="163" name="Shape 163"/>
          <p:cNvSpPr/>
          <p:nvPr/>
        </p:nvSpPr>
        <p:spPr>
          <a:xfrm>
            <a:off x="3153281" y="3012116"/>
            <a:ext cx="2446917" cy="8026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200" b="1">
                <a:latin typeface="Calibri"/>
                <a:ea typeface="Calibri"/>
                <a:cs typeface="Calibri"/>
                <a:sym typeface="Calibri"/>
              </a:defRPr>
            </a:pPr>
            <a:r>
              <a:t>Association of Professional</a:t>
            </a:r>
          </a:p>
          <a:p>
            <a:pPr>
              <a:defRPr sz="1200" b="1">
                <a:latin typeface="Calibri"/>
                <a:ea typeface="Calibri"/>
                <a:cs typeface="Calibri"/>
                <a:sym typeface="Calibri"/>
              </a:defRPr>
            </a:pPr>
            <a:r>
              <a:t>Genealogists (APG)</a:t>
            </a:r>
          </a:p>
          <a:p>
            <a:pPr>
              <a:defRPr sz="1200">
                <a:latin typeface="Calibri"/>
                <a:ea typeface="Calibri"/>
                <a:cs typeface="Calibri"/>
                <a:sym typeface="Calibri"/>
              </a:defRPr>
            </a:pPr>
            <a:r>
              <a:t>In order to join the APG we agree</a:t>
            </a:r>
          </a:p>
          <a:p>
            <a:pPr>
              <a:defRPr sz="1200">
                <a:latin typeface="Calibri"/>
                <a:ea typeface="Calibri"/>
                <a:cs typeface="Calibri"/>
                <a:sym typeface="Calibri"/>
              </a:defRPr>
            </a:pPr>
            <a:r>
              <a:t>to abide by their Code of Ethics.</a:t>
            </a:r>
          </a:p>
        </p:txBody>
      </p:sp>
      <p:sp>
        <p:nvSpPr>
          <p:cNvPr id="164" name="Shape 164"/>
          <p:cNvSpPr/>
          <p:nvPr/>
        </p:nvSpPr>
        <p:spPr>
          <a:xfrm>
            <a:off x="6165584" y="2963179"/>
            <a:ext cx="5188217" cy="802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200" b="1">
                <a:latin typeface="Calibri"/>
                <a:ea typeface="Calibri"/>
                <a:cs typeface="Calibri"/>
                <a:sym typeface="Calibri"/>
              </a:defRPr>
            </a:pPr>
            <a:r>
              <a:t>ISO Certification</a:t>
            </a:r>
          </a:p>
          <a:p>
            <a:pPr>
              <a:defRPr sz="1200">
                <a:latin typeface="Calibri"/>
                <a:ea typeface="Calibri"/>
                <a:cs typeface="Calibri"/>
                <a:sym typeface="Calibri"/>
              </a:defRPr>
            </a:pPr>
            <a:r>
              <a:t>We have been awarded the ISO 9001:2008 Total Quality Management Certification and the ISO/IEC 27001:2005 Data &amp; Information Security Management Certification.</a:t>
            </a:r>
          </a:p>
        </p:txBody>
      </p:sp>
      <p:sp>
        <p:nvSpPr>
          <p:cNvPr id="165" name="Shape 165"/>
          <p:cNvSpPr/>
          <p:nvPr/>
        </p:nvSpPr>
        <p:spPr>
          <a:xfrm>
            <a:off x="3166930" y="4988000"/>
            <a:ext cx="2944747"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200" b="1">
                <a:latin typeface="Calibri"/>
                <a:ea typeface="Calibri"/>
                <a:cs typeface="Calibri"/>
                <a:sym typeface="Calibri"/>
              </a:defRPr>
            </a:pPr>
            <a:r>
              <a:t>Information Commissioners Office</a:t>
            </a:r>
          </a:p>
          <a:p>
            <a:pPr>
              <a:defRPr sz="1200">
                <a:latin typeface="Calibri"/>
                <a:ea typeface="Calibri"/>
                <a:cs typeface="Calibri"/>
                <a:sym typeface="Calibri"/>
              </a:defRPr>
            </a:pPr>
            <a:r>
              <a:t>Data protection registered. No. Z6654345</a:t>
            </a:r>
          </a:p>
        </p:txBody>
      </p:sp>
      <p:sp>
        <p:nvSpPr>
          <p:cNvPr id="166" name="Shape 166"/>
          <p:cNvSpPr/>
          <p:nvPr/>
        </p:nvSpPr>
        <p:spPr>
          <a:xfrm>
            <a:off x="359974" y="5010651"/>
            <a:ext cx="2865869" cy="9804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200" b="1">
                <a:latin typeface="Calibri"/>
                <a:ea typeface="Calibri"/>
                <a:cs typeface="Calibri"/>
                <a:sym typeface="Calibri"/>
              </a:defRPr>
            </a:pPr>
            <a:r>
              <a:t>Financial Conduct Authority</a:t>
            </a:r>
          </a:p>
          <a:p>
            <a:pPr>
              <a:defRPr sz="1200">
                <a:latin typeface="Calibri"/>
                <a:ea typeface="Calibri"/>
                <a:cs typeface="Calibri"/>
                <a:sym typeface="Calibri"/>
              </a:defRPr>
            </a:pPr>
            <a:r>
              <a:t>We are authorised and regulated by the</a:t>
            </a:r>
          </a:p>
          <a:p>
            <a:pPr>
              <a:defRPr sz="1200">
                <a:latin typeface="Calibri"/>
                <a:ea typeface="Calibri"/>
                <a:cs typeface="Calibri"/>
                <a:sym typeface="Calibri"/>
              </a:defRPr>
            </a:pPr>
            <a:r>
              <a:t>Financial Conduct Authority and hold</a:t>
            </a:r>
          </a:p>
          <a:p>
            <a:pPr>
              <a:defRPr sz="1200">
                <a:latin typeface="Calibri"/>
                <a:ea typeface="Calibri"/>
                <a:cs typeface="Calibri"/>
                <a:sym typeface="Calibri"/>
              </a:defRPr>
            </a:pPr>
            <a:r>
              <a:t>£1.5m Professional Indemnity</a:t>
            </a:r>
          </a:p>
          <a:p>
            <a:pPr>
              <a:defRPr sz="1200">
                <a:latin typeface="Calibri"/>
                <a:ea typeface="Calibri"/>
                <a:cs typeface="Calibri"/>
                <a:sym typeface="Calibri"/>
              </a:defRPr>
            </a:pPr>
            <a:r>
              <a:t>Insurance.</a:t>
            </a:r>
          </a:p>
        </p:txBody>
      </p:sp>
      <p:sp>
        <p:nvSpPr>
          <p:cNvPr id="167" name="Shape 167"/>
          <p:cNvSpPr/>
          <p:nvPr/>
        </p:nvSpPr>
        <p:spPr>
          <a:xfrm>
            <a:off x="359974" y="3030195"/>
            <a:ext cx="2701265"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200" b="1">
                <a:latin typeface="Calibri"/>
                <a:ea typeface="Calibri"/>
                <a:cs typeface="Calibri"/>
                <a:sym typeface="Calibri"/>
              </a:defRPr>
            </a:lvl1pPr>
          </a:lstStyle>
          <a:p>
            <a:r>
              <a:t>Approved agents for Aviva Insurance</a:t>
            </a:r>
          </a:p>
        </p:txBody>
      </p:sp>
      <p:pic>
        <p:nvPicPr>
          <p:cNvPr id="168" name="image13.jpeg"/>
          <p:cNvPicPr>
            <a:picLocks noChangeAspect="1"/>
          </p:cNvPicPr>
          <p:nvPr/>
        </p:nvPicPr>
        <p:blipFill>
          <a:blip r:embed="rId10" cstate="print">
            <a:extLst/>
          </a:blip>
          <a:stretch>
            <a:fillRect/>
          </a:stretch>
        </p:blipFill>
        <p:spPr>
          <a:xfrm>
            <a:off x="6246124" y="4030569"/>
            <a:ext cx="3111502" cy="1270002"/>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0" y="0"/>
            <a:ext cx="12192000" cy="1494876"/>
          </a:xfrm>
          <a:prstGeom prst="rect">
            <a:avLst/>
          </a:prstGeom>
          <a:solidFill>
            <a:srgbClr val="3B3838"/>
          </a:solidFill>
          <a:ln w="12700">
            <a:miter lim="400000"/>
          </a:ln>
        </p:spPr>
        <p:txBody>
          <a:bodyPr lIns="45719" rIns="45719"/>
          <a:lstStyle/>
          <a:p>
            <a:pPr algn="ctr">
              <a:lnSpc>
                <a:spcPct val="90000"/>
              </a:lnSpc>
              <a:spcBef>
                <a:spcPts val="1000"/>
              </a:spcBef>
              <a:defRPr sz="2400"/>
            </a:pPr>
            <a:endParaRPr/>
          </a:p>
        </p:txBody>
      </p:sp>
      <p:sp>
        <p:nvSpPr>
          <p:cNvPr id="165" name="Shape 165"/>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pPr>
              <a:defRPr>
                <a:solidFill>
                  <a:srgbClr val="000000"/>
                </a:solidFill>
              </a:defRPr>
            </a:pPr>
            <a:r>
              <a:rPr lang="en-GB" b="1" dirty="0">
                <a:solidFill>
                  <a:schemeClr val="bg1"/>
                </a:solidFill>
              </a:rPr>
              <a:t>The IAPPR</a:t>
            </a:r>
            <a:endParaRPr dirty="0">
              <a:solidFill>
                <a:schemeClr val="bg1"/>
              </a:solidFill>
            </a:endParaRPr>
          </a:p>
        </p:txBody>
      </p:sp>
      <p:sp>
        <p:nvSpPr>
          <p:cNvPr id="166" name="Shape 166"/>
          <p:cNvSpPr/>
          <p:nvPr/>
        </p:nvSpPr>
        <p:spPr>
          <a:xfrm>
            <a:off x="0" y="1494875"/>
            <a:ext cx="12192000" cy="247186"/>
          </a:xfrm>
          <a:prstGeom prst="rect">
            <a:avLst/>
          </a:prstGeom>
          <a:solidFill>
            <a:srgbClr val="2F5597"/>
          </a:solidFill>
          <a:ln w="12700">
            <a:miter lim="400000"/>
          </a:ln>
        </p:spPr>
        <p:txBody>
          <a:bodyPr lIns="45719" rIns="45719"/>
          <a:lstStyle/>
          <a:p>
            <a:pPr algn="ctr">
              <a:lnSpc>
                <a:spcPct val="72000"/>
              </a:lnSpc>
              <a:spcBef>
                <a:spcPts val="1000"/>
              </a:spcBef>
              <a:defRPr sz="2400"/>
            </a:pPr>
            <a:endParaRPr/>
          </a:p>
        </p:txBody>
      </p:sp>
      <p:sp>
        <p:nvSpPr>
          <p:cNvPr id="17" name="Text Placeholder 2"/>
          <p:cNvSpPr>
            <a:spLocks noGrp="1"/>
          </p:cNvSpPr>
          <p:nvPr>
            <p:ph type="body" sz="quarter" idx="1"/>
          </p:nvPr>
        </p:nvSpPr>
        <p:spPr>
          <a:xfrm>
            <a:off x="4214812" y="2157053"/>
            <a:ext cx="6526213" cy="3965151"/>
          </a:xfrm>
        </p:spPr>
        <p:txBody>
          <a:bodyPr>
            <a:normAutofit/>
          </a:bodyPr>
          <a:lstStyle/>
          <a:p>
            <a:r>
              <a:rPr lang="en-GB" sz="3000" dirty="0"/>
              <a:t>The IAPPR is a voluntary registered scheme. We promote the interests of professional probate researchers, genealogists and heir hunters because we believe these professionals are important members of the legal services industry.</a:t>
            </a:r>
          </a:p>
          <a:p>
            <a:endParaRPr lang="en-GB" sz="300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 y="2050268"/>
            <a:ext cx="4029075" cy="3894136"/>
          </a:xfrm>
          <a:prstGeom prst="rect">
            <a:avLst/>
          </a:prstGeom>
        </p:spPr>
      </p:pic>
    </p:spTree>
    <p:extLst>
      <p:ext uri="{BB962C8B-B14F-4D97-AF65-F5344CB8AC3E}">
        <p14:creationId xmlns:p14="http://schemas.microsoft.com/office/powerpoint/2010/main" val="5971277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1.png"/>
          <p:cNvPicPr>
            <a:picLocks noChangeAspect="1"/>
          </p:cNvPicPr>
          <p:nvPr/>
        </p:nvPicPr>
        <p:blipFill>
          <a:blip r:embed="rId3" cstate="print">
            <a:extLst/>
          </a:blip>
          <a:stretch>
            <a:fillRect/>
          </a:stretch>
        </p:blipFill>
        <p:spPr>
          <a:xfrm>
            <a:off x="8702947" y="5565318"/>
            <a:ext cx="3305638" cy="990740"/>
          </a:xfrm>
          <a:prstGeom prst="rect">
            <a:avLst/>
          </a:prstGeom>
          <a:ln w="12700">
            <a:miter lim="400000"/>
          </a:ln>
        </p:spPr>
      </p:pic>
      <p:sp>
        <p:nvSpPr>
          <p:cNvPr id="171" name="Shape 171"/>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72" name="Shape 172"/>
          <p:cNvSpPr>
            <a:spLocks noGrp="1"/>
          </p:cNvSpPr>
          <p:nvPr>
            <p:ph type="title"/>
          </p:nvPr>
        </p:nvSpPr>
        <p:spPr>
          <a:xfrm>
            <a:off x="395633" y="84656"/>
            <a:ext cx="10515601" cy="1325564"/>
          </a:xfrm>
          <a:prstGeom prst="rect">
            <a:avLst/>
          </a:prstGeom>
        </p:spPr>
        <p:txBody>
          <a:bodyPr/>
          <a:lstStyle>
            <a:lvl1pPr>
              <a:defRPr>
                <a:solidFill>
                  <a:srgbClr val="FFFFFF"/>
                </a:solidFill>
              </a:defRPr>
            </a:lvl1pPr>
          </a:lstStyle>
          <a:p>
            <a:r>
              <a:rPr lang="en-GB" dirty="0">
                <a:sym typeface="Avenir Roman"/>
              </a:rPr>
              <a:t>Media Attention </a:t>
            </a:r>
            <a:endParaRPr dirty="0"/>
          </a:p>
        </p:txBody>
      </p:sp>
      <p:pic>
        <p:nvPicPr>
          <p:cNvPr id="175" name="image14.jpeg"/>
          <p:cNvPicPr>
            <a:picLocks noChangeAspect="1"/>
          </p:cNvPicPr>
          <p:nvPr/>
        </p:nvPicPr>
        <p:blipFill>
          <a:blip r:embed="rId4" cstate="print">
            <a:extLst/>
          </a:blip>
          <a:stretch>
            <a:fillRect/>
          </a:stretch>
        </p:blipFill>
        <p:spPr>
          <a:xfrm>
            <a:off x="395633" y="1637569"/>
            <a:ext cx="3295059" cy="3707618"/>
          </a:xfrm>
          <a:prstGeom prst="rect">
            <a:avLst/>
          </a:prstGeom>
          <a:ln w="12700">
            <a:miter lim="400000"/>
          </a:ln>
        </p:spPr>
      </p:pic>
      <p:sp>
        <p:nvSpPr>
          <p:cNvPr id="176" name="Shape 176"/>
          <p:cNvSpPr/>
          <p:nvPr/>
        </p:nvSpPr>
        <p:spPr>
          <a:xfrm>
            <a:off x="6619357" y="1880172"/>
            <a:ext cx="6027912" cy="24663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p>
            <a:pPr marL="342900" indent="-342900" defTabSz="841247">
              <a:lnSpc>
                <a:spcPct val="72000"/>
              </a:lnSpc>
              <a:spcBef>
                <a:spcPts val="900"/>
              </a:spcBef>
              <a:buSzPct val="100000"/>
              <a:buFont typeface="Arial"/>
              <a:buChar char="•"/>
              <a:defRPr sz="2100">
                <a:latin typeface="Calibri"/>
                <a:ea typeface="Calibri"/>
                <a:cs typeface="Calibri"/>
                <a:sym typeface="Calibri"/>
              </a:defRPr>
            </a:pPr>
            <a:r>
              <a:rPr sz="3000" dirty="0"/>
              <a:t> The Municipal Journal</a:t>
            </a:r>
          </a:p>
          <a:p>
            <a:pPr marL="342900" indent="-342900" defTabSz="841247">
              <a:lnSpc>
                <a:spcPct val="72000"/>
              </a:lnSpc>
              <a:spcBef>
                <a:spcPts val="900"/>
              </a:spcBef>
              <a:buSzPct val="100000"/>
              <a:buFont typeface="Arial"/>
              <a:buChar char="•"/>
              <a:defRPr sz="2100">
                <a:latin typeface="Calibri"/>
                <a:ea typeface="Calibri"/>
                <a:cs typeface="Calibri"/>
                <a:sym typeface="Calibri"/>
              </a:defRPr>
            </a:pPr>
            <a:r>
              <a:rPr sz="3000" dirty="0"/>
              <a:t> Environmental Health News</a:t>
            </a:r>
          </a:p>
          <a:p>
            <a:pPr marL="342900" indent="-342900" defTabSz="841247">
              <a:lnSpc>
                <a:spcPct val="72000"/>
              </a:lnSpc>
              <a:spcBef>
                <a:spcPts val="900"/>
              </a:spcBef>
              <a:buSzPct val="100000"/>
              <a:buFont typeface="Arial"/>
              <a:buChar char="•"/>
              <a:defRPr sz="2100">
                <a:latin typeface="Calibri"/>
                <a:ea typeface="Calibri"/>
                <a:cs typeface="Calibri"/>
                <a:sym typeface="Calibri"/>
              </a:defRPr>
            </a:pPr>
            <a:r>
              <a:rPr sz="3000" dirty="0"/>
              <a:t> Pharos </a:t>
            </a:r>
            <a:r>
              <a:rPr lang="en-GB" sz="3000" dirty="0"/>
              <a:t>and</a:t>
            </a:r>
            <a:r>
              <a:rPr sz="3000" dirty="0"/>
              <a:t> the ICCM</a:t>
            </a:r>
          </a:p>
          <a:p>
            <a:pPr marL="342900" indent="-342900" defTabSz="841247">
              <a:lnSpc>
                <a:spcPct val="72000"/>
              </a:lnSpc>
              <a:spcBef>
                <a:spcPts val="900"/>
              </a:spcBef>
              <a:buSzPct val="100000"/>
              <a:buFont typeface="Arial"/>
              <a:buChar char="•"/>
              <a:defRPr sz="2100">
                <a:latin typeface="Calibri"/>
                <a:ea typeface="Calibri"/>
                <a:cs typeface="Calibri"/>
                <a:sym typeface="Calibri"/>
              </a:defRPr>
            </a:pPr>
            <a:r>
              <a:rPr sz="3000" dirty="0"/>
              <a:t> The Times</a:t>
            </a:r>
          </a:p>
          <a:p>
            <a:pPr marL="342900" indent="-342900" defTabSz="841247">
              <a:lnSpc>
                <a:spcPct val="72000"/>
              </a:lnSpc>
              <a:spcBef>
                <a:spcPts val="900"/>
              </a:spcBef>
              <a:buSzPct val="100000"/>
              <a:buFont typeface="Arial"/>
              <a:buChar char="•"/>
              <a:defRPr sz="2100">
                <a:latin typeface="Calibri"/>
                <a:ea typeface="Calibri"/>
                <a:cs typeface="Calibri"/>
                <a:sym typeface="Calibri"/>
              </a:defRPr>
            </a:pPr>
            <a:r>
              <a:rPr sz="3000" dirty="0"/>
              <a:t> The Daily Telegraph</a:t>
            </a:r>
          </a:p>
          <a:p>
            <a:pPr defTabSz="841247">
              <a:lnSpc>
                <a:spcPct val="72000"/>
              </a:lnSpc>
              <a:spcBef>
                <a:spcPts val="900"/>
              </a:spcBef>
              <a:defRPr sz="2100">
                <a:latin typeface="Calibri"/>
                <a:ea typeface="Calibri"/>
                <a:cs typeface="Calibri"/>
                <a:sym typeface="Calibri"/>
              </a:defRPr>
            </a:pPr>
            <a:endParaRPr sz="3000" dirty="0"/>
          </a:p>
          <a:p>
            <a:pPr defTabSz="841247">
              <a:lnSpc>
                <a:spcPct val="72000"/>
              </a:lnSpc>
              <a:spcBef>
                <a:spcPts val="900"/>
              </a:spcBef>
              <a:defRPr sz="2100">
                <a:latin typeface="Calibri"/>
                <a:ea typeface="Calibri"/>
                <a:cs typeface="Calibri"/>
                <a:sym typeface="Calibri"/>
              </a:defRPr>
            </a:pPr>
            <a:r>
              <a:rPr sz="3000" dirty="0"/>
              <a:t>      </a:t>
            </a:r>
            <a:r>
              <a:rPr lang="en-GB" sz="3000" dirty="0"/>
              <a:t>and</a:t>
            </a:r>
            <a:r>
              <a:rPr sz="3000" dirty="0"/>
              <a:t> many more…</a:t>
            </a:r>
          </a:p>
        </p:txBody>
      </p:sp>
      <p:pic>
        <p:nvPicPr>
          <p:cNvPr id="2" name="Picture 1" descr="^D510254995240E06FCD10B07F1A993C55885AA99DB7CDC0D53^pimgpsh_fullsize_dist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72912">
            <a:off x="2512919" y="2985922"/>
            <a:ext cx="3401389" cy="3307734"/>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body" sz="half" idx="1"/>
          </p:nvPr>
        </p:nvSpPr>
        <p:spPr>
          <a:xfrm>
            <a:off x="772318" y="1604211"/>
            <a:ext cx="10390314" cy="4023893"/>
          </a:xfrm>
          <a:prstGeom prst="rect">
            <a:avLst/>
          </a:prstGeom>
        </p:spPr>
        <p:txBody>
          <a:bodyPr>
            <a:noAutofit/>
          </a:bodyPr>
          <a:lstStyle/>
          <a:p>
            <a:pPr marL="0" indent="0" defTabSz="905255">
              <a:spcBef>
                <a:spcPts val="900"/>
              </a:spcBef>
              <a:buSzTx/>
              <a:buNone/>
              <a:defRPr sz="2400" b="1"/>
            </a:pPr>
            <a:r>
              <a:rPr sz="3000" dirty="0"/>
              <a:t>We provide a FREE effective, modern and efficient </a:t>
            </a:r>
            <a:r>
              <a:rPr lang="en-GB" sz="3000" dirty="0"/>
              <a:t/>
            </a:r>
            <a:br>
              <a:rPr lang="en-GB" sz="3000" dirty="0"/>
            </a:br>
            <a:r>
              <a:rPr sz="3000" dirty="0"/>
              <a:t>Next of Kin Tracing service</a:t>
            </a:r>
          </a:p>
          <a:p>
            <a:pPr marL="202065" indent="-202065" defTabSz="905255">
              <a:spcBef>
                <a:spcPts val="900"/>
              </a:spcBef>
              <a:defRPr sz="2400"/>
            </a:pPr>
            <a:r>
              <a:rPr sz="3000" dirty="0"/>
              <a:t>We work with hospitals, coroners, district, county and unitary councils, </a:t>
            </a:r>
            <a:r>
              <a:rPr lang="en-GB" sz="3000" dirty="0"/>
              <a:t>Appointee and </a:t>
            </a:r>
            <a:r>
              <a:rPr sz="3000" dirty="0"/>
              <a:t>Deputyship teams and others</a:t>
            </a:r>
          </a:p>
          <a:p>
            <a:pPr marL="202065" indent="-202065" defTabSz="905255">
              <a:spcBef>
                <a:spcPts val="900"/>
              </a:spcBef>
              <a:defRPr sz="2400"/>
            </a:pPr>
            <a:r>
              <a:rPr sz="3000" dirty="0"/>
              <a:t>We can often find heirs in only 24 hours</a:t>
            </a:r>
          </a:p>
          <a:p>
            <a:pPr marL="202065" indent="-202065" defTabSz="905255">
              <a:spcBef>
                <a:spcPts val="900"/>
              </a:spcBef>
              <a:defRPr sz="2400"/>
            </a:pPr>
            <a:r>
              <a:rPr sz="3000" dirty="0"/>
              <a:t>The speed of our service means families are often </a:t>
            </a:r>
            <a:endParaRPr lang="en-GB" sz="3000" dirty="0"/>
          </a:p>
          <a:p>
            <a:pPr marL="0" indent="0" defTabSz="905255">
              <a:spcBef>
                <a:spcPts val="900"/>
              </a:spcBef>
              <a:buNone/>
              <a:defRPr sz="2400"/>
            </a:pPr>
            <a:r>
              <a:rPr lang="en-GB" sz="3000" dirty="0"/>
              <a:t>  </a:t>
            </a:r>
            <a:r>
              <a:rPr sz="3000" dirty="0"/>
              <a:t>able to attend the </a:t>
            </a:r>
            <a:r>
              <a:rPr lang="en-GB" sz="3000" dirty="0"/>
              <a:t>D</a:t>
            </a:r>
            <a:r>
              <a:rPr sz="3000" dirty="0"/>
              <a:t>eceased’s funeral and inherit the </a:t>
            </a:r>
            <a:endParaRPr lang="en-GB" sz="3000" dirty="0"/>
          </a:p>
          <a:p>
            <a:pPr marL="0" indent="0" defTabSz="905255">
              <a:spcBef>
                <a:spcPts val="900"/>
              </a:spcBef>
              <a:buNone/>
              <a:defRPr sz="2400"/>
            </a:pPr>
            <a:r>
              <a:rPr lang="en-GB" sz="3000" dirty="0"/>
              <a:t>  </a:t>
            </a:r>
            <a:r>
              <a:rPr sz="3000" dirty="0"/>
              <a:t>estate sooner</a:t>
            </a:r>
          </a:p>
        </p:txBody>
      </p:sp>
      <p:pic>
        <p:nvPicPr>
          <p:cNvPr id="179" name="image1.png"/>
          <p:cNvPicPr>
            <a:picLocks noChangeAspect="1"/>
          </p:cNvPicPr>
          <p:nvPr/>
        </p:nvPicPr>
        <p:blipFill>
          <a:blip r:embed="rId3" cstate="print">
            <a:extLst/>
          </a:blip>
          <a:stretch>
            <a:fillRect/>
          </a:stretch>
        </p:blipFill>
        <p:spPr>
          <a:xfrm>
            <a:off x="9241962" y="5951308"/>
            <a:ext cx="2658045" cy="796650"/>
          </a:xfrm>
          <a:prstGeom prst="rect">
            <a:avLst/>
          </a:prstGeom>
          <a:ln w="12700">
            <a:miter lim="400000"/>
          </a:ln>
        </p:spPr>
      </p:pic>
      <p:sp>
        <p:nvSpPr>
          <p:cNvPr id="180" name="Shape 180"/>
          <p:cNvSpPr/>
          <p:nvPr/>
        </p:nvSpPr>
        <p:spPr>
          <a:xfrm>
            <a:off x="0" y="-1"/>
            <a:ext cx="12192000" cy="1494878"/>
          </a:xfrm>
          <a:prstGeom prst="rect">
            <a:avLst/>
          </a:prstGeom>
          <a:solidFill>
            <a:srgbClr val="3B3838"/>
          </a:solidFill>
          <a:ln w="12700">
            <a:miter lim="400000"/>
          </a:ln>
        </p:spPr>
        <p:txBody>
          <a:bodyPr lIns="45718" tIns="45718" rIns="45718" bIns="45718"/>
          <a:lstStyle/>
          <a:p>
            <a:pPr algn="ctr">
              <a:lnSpc>
                <a:spcPct val="90000"/>
              </a:lnSpc>
              <a:spcBef>
                <a:spcPts val="1000"/>
              </a:spcBef>
              <a:defRPr sz="2400">
                <a:latin typeface="Calibri"/>
                <a:ea typeface="Calibri"/>
                <a:cs typeface="Calibri"/>
                <a:sym typeface="Calibri"/>
              </a:defRPr>
            </a:pPr>
            <a:endParaRPr/>
          </a:p>
        </p:txBody>
      </p:sp>
      <p:sp>
        <p:nvSpPr>
          <p:cNvPr id="181" name="Shape 181"/>
          <p:cNvSpPr>
            <a:spLocks noGrp="1"/>
          </p:cNvSpPr>
          <p:nvPr>
            <p:ph type="title"/>
          </p:nvPr>
        </p:nvSpPr>
        <p:spPr>
          <a:xfrm>
            <a:off x="838200" y="124890"/>
            <a:ext cx="10515600" cy="1325563"/>
          </a:xfrm>
          <a:prstGeom prst="rect">
            <a:avLst/>
          </a:prstGeom>
        </p:spPr>
        <p:txBody>
          <a:bodyPr/>
          <a:lstStyle>
            <a:lvl1pPr>
              <a:defRPr>
                <a:solidFill>
                  <a:srgbClr val="FFFFFF"/>
                </a:solidFill>
              </a:defRPr>
            </a:lvl1pPr>
          </a:lstStyle>
          <a:p>
            <a:r>
              <a:t>What We Do</a:t>
            </a:r>
          </a:p>
        </p:txBody>
      </p:sp>
      <p:grpSp>
        <p:nvGrpSpPr>
          <p:cNvPr id="184" name="Group 184"/>
          <p:cNvGrpSpPr/>
          <p:nvPr/>
        </p:nvGrpSpPr>
        <p:grpSpPr>
          <a:xfrm>
            <a:off x="9793686" y="3515895"/>
            <a:ext cx="2106322" cy="2112210"/>
            <a:chOff x="0" y="0"/>
            <a:chExt cx="2152865" cy="2232357"/>
          </a:xfrm>
          <a:solidFill>
            <a:schemeClr val="accent2"/>
          </a:solidFill>
        </p:grpSpPr>
        <p:sp>
          <p:nvSpPr>
            <p:cNvPr id="182" name="Shape 182"/>
            <p:cNvSpPr/>
            <p:nvPr/>
          </p:nvSpPr>
          <p:spPr>
            <a:xfrm>
              <a:off x="0" y="0"/>
              <a:ext cx="2152866" cy="2232358"/>
            </a:xfrm>
            <a:prstGeom prst="ellipse">
              <a:avLst/>
            </a:prstGeom>
            <a:grpFill/>
            <a:ln w="12700" cap="flat">
              <a:noFill/>
              <a:miter lim="400000"/>
            </a:ln>
            <a:effectLst/>
          </p:spPr>
          <p:txBody>
            <a:bodyPr wrap="square" lIns="45718" tIns="45718" rIns="45718" bIns="45718" numCol="1" anchor="t">
              <a:noAutofit/>
            </a:bodyPr>
            <a:lstStyle/>
            <a:p>
              <a:pPr>
                <a:lnSpc>
                  <a:spcPct val="90000"/>
                </a:lnSpc>
                <a:spcBef>
                  <a:spcPts val="1000"/>
                </a:spcBef>
                <a:defRPr sz="2800">
                  <a:latin typeface="Calibri"/>
                  <a:ea typeface="Calibri"/>
                  <a:cs typeface="Calibri"/>
                  <a:sym typeface="Calibri"/>
                </a:defRPr>
              </a:pPr>
              <a:endParaRPr/>
            </a:p>
          </p:txBody>
        </p:sp>
        <p:sp>
          <p:nvSpPr>
            <p:cNvPr id="183" name="Shape 183"/>
            <p:cNvSpPr/>
            <p:nvPr/>
          </p:nvSpPr>
          <p:spPr>
            <a:xfrm>
              <a:off x="315279" y="326921"/>
              <a:ext cx="1522307" cy="1435099"/>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lnSpc>
                  <a:spcPct val="90000"/>
                </a:lnSpc>
                <a:spcBef>
                  <a:spcPts val="1000"/>
                </a:spcBef>
                <a:defRPr sz="6000" b="1">
                  <a:solidFill>
                    <a:srgbClr val="FFFFFF"/>
                  </a:solidFill>
                  <a:latin typeface="Calibri"/>
                  <a:ea typeface="Calibri"/>
                  <a:cs typeface="Calibri"/>
                  <a:sym typeface="Calibri"/>
                </a:defRPr>
              </a:pPr>
              <a:r>
                <a:rPr dirty="0"/>
                <a:t>99% </a:t>
              </a:r>
              <a:r>
                <a:rPr sz="2000" dirty="0"/>
                <a:t>success rate*</a:t>
              </a:r>
            </a:p>
          </p:txBody>
        </p:sp>
      </p:grpSp>
      <p:sp>
        <p:nvSpPr>
          <p:cNvPr id="186" name="Shape 186"/>
          <p:cNvSpPr/>
          <p:nvPr/>
        </p:nvSpPr>
        <p:spPr>
          <a:xfrm rot="19096">
            <a:off x="538303" y="5926042"/>
            <a:ext cx="8298273"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a:latin typeface="Calibri"/>
                <a:ea typeface="Calibri"/>
                <a:cs typeface="Calibri"/>
                <a:sym typeface="Calibri"/>
              </a:defRPr>
            </a:pPr>
            <a:r>
              <a:rPr dirty="0"/>
              <a:t>*Success rate 98.9%, calculated by analysis of all public sector services cases worked </a:t>
            </a:r>
          </a:p>
          <a:p>
            <a:pPr>
              <a:defRPr>
                <a:latin typeface="Calibri"/>
                <a:ea typeface="Calibri"/>
                <a:cs typeface="Calibri"/>
                <a:sym typeface="Calibri"/>
              </a:defRPr>
            </a:pPr>
            <a:r>
              <a:rPr dirty="0"/>
              <a:t>by us from 1/1/2014 to 28/2/15 &amp; defined as next of kin being identified &amp; located.</a:t>
            </a:r>
          </a:p>
        </p:txBody>
      </p:sp>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894</TotalTime>
  <Words>2650</Words>
  <Application>Microsoft Office PowerPoint</Application>
  <PresentationFormat>Custom</PresentationFormat>
  <Paragraphs>363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vt:lpstr>
      <vt:lpstr>The Rise of Public Health Act Funerals</vt:lpstr>
      <vt:lpstr>Our History</vt:lpstr>
      <vt:lpstr>Our History</vt:lpstr>
      <vt:lpstr>We’re on TV</vt:lpstr>
      <vt:lpstr>Our Ethos</vt:lpstr>
      <vt:lpstr>Our Credentials...</vt:lpstr>
      <vt:lpstr>The IAPPR</vt:lpstr>
      <vt:lpstr>Media Attention </vt:lpstr>
      <vt:lpstr>What We Do</vt:lpstr>
      <vt:lpstr>What We Do</vt:lpstr>
      <vt:lpstr>Public Health Act Funerals</vt:lpstr>
      <vt:lpstr>The Annual Cost of PHA Funerals</vt:lpstr>
      <vt:lpstr>Why?</vt:lpstr>
      <vt:lpstr>Causes of Loneliness</vt:lpstr>
      <vt:lpstr>Social Isolation</vt:lpstr>
      <vt:lpstr>Social Isolation</vt:lpstr>
      <vt:lpstr>The Launch of FIFF</vt:lpstr>
      <vt:lpstr>Giving Back To The Community</vt:lpstr>
      <vt:lpstr>Adding Value</vt:lpstr>
      <vt:lpstr>How FIFF Will Help You</vt:lpstr>
      <vt:lpstr>Application Process</vt:lpstr>
      <vt:lpstr>Our Promise</vt:lpstr>
      <vt:lpstr>Testimonials</vt:lpstr>
      <vt:lpstr>Let Us Help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Curran</dc:creator>
  <cp:lastModifiedBy>robbie rainbird</cp:lastModifiedBy>
  <cp:revision>83</cp:revision>
  <dcterms:modified xsi:type="dcterms:W3CDTF">2016-11-16T13:10:29Z</dcterms:modified>
</cp:coreProperties>
</file>