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342" r:id="rId3"/>
    <p:sldId id="346" r:id="rId4"/>
    <p:sldId id="343" r:id="rId5"/>
    <p:sldId id="331" r:id="rId6"/>
    <p:sldId id="341" r:id="rId7"/>
    <p:sldId id="336" r:id="rId8"/>
    <p:sldId id="349" r:id="rId9"/>
    <p:sldId id="350" r:id="rId10"/>
    <p:sldId id="351" r:id="rId11"/>
    <p:sldId id="337" r:id="rId12"/>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BDDF"/>
    <a:srgbClr val="11BD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1" autoAdjust="0"/>
    <p:restoredTop sz="76686" autoAdjust="0"/>
  </p:normalViewPr>
  <p:slideViewPr>
    <p:cSldViewPr>
      <p:cViewPr>
        <p:scale>
          <a:sx n="66" d="100"/>
          <a:sy n="66" d="100"/>
        </p:scale>
        <p:origin x="-2106" y="-864"/>
      </p:cViewPr>
      <p:guideLst>
        <p:guide orient="horz" pos="2160"/>
        <p:guide pos="2880"/>
      </p:guideLst>
    </p:cSldViewPr>
  </p:slideViewPr>
  <p:notesTextViewPr>
    <p:cViewPr>
      <p:scale>
        <a:sx n="1" d="1"/>
        <a:sy n="1" d="1"/>
      </p:scale>
      <p:origin x="0" y="0"/>
    </p:cViewPr>
  </p:notesTextViewPr>
  <p:sorterViewPr>
    <p:cViewPr>
      <p:scale>
        <a:sx n="100" d="100"/>
        <a:sy n="100" d="100"/>
      </p:scale>
      <p:origin x="0" y="315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73426A61-21A6-4A9F-AFC9-3163FF634552}" type="datetimeFigureOut">
              <a:rPr lang="en-GB" smtClean="0"/>
              <a:t>31/10/2014</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F6634E9E-9424-4AC9-9488-F5D5FC9F9ED2}" type="slidenum">
              <a:rPr lang="en-GB" smtClean="0"/>
              <a:t>‹#›</a:t>
            </a:fld>
            <a:endParaRPr lang="en-GB"/>
          </a:p>
        </p:txBody>
      </p:sp>
    </p:spTree>
    <p:extLst>
      <p:ext uri="{BB962C8B-B14F-4D97-AF65-F5344CB8AC3E}">
        <p14:creationId xmlns:p14="http://schemas.microsoft.com/office/powerpoint/2010/main" val="3594850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endParaRPr lang="en-GB" baseline="0" dirty="0" smtClean="0"/>
          </a:p>
          <a:p>
            <a:endParaRPr lang="en-GB" dirty="0" smtClean="0"/>
          </a:p>
        </p:txBody>
      </p:sp>
      <p:sp>
        <p:nvSpPr>
          <p:cNvPr id="4" name="Slide Number Placeholder 3"/>
          <p:cNvSpPr>
            <a:spLocks noGrp="1"/>
          </p:cNvSpPr>
          <p:nvPr>
            <p:ph type="sldNum" sz="quarter" idx="10"/>
          </p:nvPr>
        </p:nvSpPr>
        <p:spPr/>
        <p:txBody>
          <a:bodyPr/>
          <a:lstStyle/>
          <a:p>
            <a:fld id="{F6634E9E-9424-4AC9-9488-F5D5FC9F9ED2}" type="slidenum">
              <a:rPr lang="en-GB" smtClean="0"/>
              <a:t>1</a:t>
            </a:fld>
            <a:endParaRPr lang="en-GB"/>
          </a:p>
        </p:txBody>
      </p:sp>
    </p:spTree>
    <p:extLst>
      <p:ext uri="{BB962C8B-B14F-4D97-AF65-F5344CB8AC3E}">
        <p14:creationId xmlns:p14="http://schemas.microsoft.com/office/powerpoint/2010/main" val="1498616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6634E9E-9424-4AC9-9488-F5D5FC9F9ED2}" type="slidenum">
              <a:rPr lang="en-GB" smtClean="0"/>
              <a:t>11</a:t>
            </a:fld>
            <a:endParaRPr lang="en-GB"/>
          </a:p>
        </p:txBody>
      </p:sp>
    </p:spTree>
    <p:extLst>
      <p:ext uri="{BB962C8B-B14F-4D97-AF65-F5344CB8AC3E}">
        <p14:creationId xmlns:p14="http://schemas.microsoft.com/office/powerpoint/2010/main" val="1635640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634E9E-9424-4AC9-9488-F5D5FC9F9ED2}" type="slidenum">
              <a:rPr lang="en-GB" smtClean="0"/>
              <a:t>2</a:t>
            </a:fld>
            <a:endParaRPr lang="en-GB"/>
          </a:p>
        </p:txBody>
      </p:sp>
    </p:spTree>
    <p:extLst>
      <p:ext uri="{BB962C8B-B14F-4D97-AF65-F5344CB8AC3E}">
        <p14:creationId xmlns:p14="http://schemas.microsoft.com/office/powerpoint/2010/main" val="635673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C14898-43D1-4D98-8109-556A2A01DBA4}"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2181485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634E9E-9424-4AC9-9488-F5D5FC9F9ED2}" type="slidenum">
              <a:rPr lang="en-GB" smtClean="0"/>
              <a:t>4</a:t>
            </a:fld>
            <a:endParaRPr lang="en-GB"/>
          </a:p>
        </p:txBody>
      </p:sp>
    </p:spTree>
    <p:extLst>
      <p:ext uri="{BB962C8B-B14F-4D97-AF65-F5344CB8AC3E}">
        <p14:creationId xmlns:p14="http://schemas.microsoft.com/office/powerpoint/2010/main" val="4201204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634E9E-9424-4AC9-9488-F5D5FC9F9ED2}" type="slidenum">
              <a:rPr lang="en-GB" smtClean="0"/>
              <a:t>5</a:t>
            </a:fld>
            <a:endParaRPr lang="en-GB"/>
          </a:p>
        </p:txBody>
      </p:sp>
    </p:spTree>
    <p:extLst>
      <p:ext uri="{BB962C8B-B14F-4D97-AF65-F5344CB8AC3E}">
        <p14:creationId xmlns:p14="http://schemas.microsoft.com/office/powerpoint/2010/main" val="2111473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6634E9E-9424-4AC9-9488-F5D5FC9F9ED2}" type="slidenum">
              <a:rPr lang="en-GB" smtClean="0"/>
              <a:t>6</a:t>
            </a:fld>
            <a:endParaRPr lang="en-GB"/>
          </a:p>
        </p:txBody>
      </p:sp>
    </p:spTree>
    <p:extLst>
      <p:ext uri="{BB962C8B-B14F-4D97-AF65-F5344CB8AC3E}">
        <p14:creationId xmlns:p14="http://schemas.microsoft.com/office/powerpoint/2010/main" val="3241279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F6634E9E-9424-4AC9-9488-F5D5FC9F9ED2}" type="slidenum">
              <a:rPr lang="en-GB" smtClean="0"/>
              <a:t>7</a:t>
            </a:fld>
            <a:endParaRPr lang="en-GB"/>
          </a:p>
        </p:txBody>
      </p:sp>
    </p:spTree>
    <p:extLst>
      <p:ext uri="{BB962C8B-B14F-4D97-AF65-F5344CB8AC3E}">
        <p14:creationId xmlns:p14="http://schemas.microsoft.com/office/powerpoint/2010/main" val="3501637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634E9E-9424-4AC9-9488-F5D5FC9F9ED2}" type="slidenum">
              <a:rPr lang="en-GB" smtClean="0"/>
              <a:t>8</a:t>
            </a:fld>
            <a:endParaRPr lang="en-GB"/>
          </a:p>
        </p:txBody>
      </p:sp>
    </p:spTree>
    <p:extLst>
      <p:ext uri="{BB962C8B-B14F-4D97-AF65-F5344CB8AC3E}">
        <p14:creationId xmlns:p14="http://schemas.microsoft.com/office/powerpoint/2010/main" val="2839024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6634E9E-9424-4AC9-9488-F5D5FC9F9ED2}" type="slidenum">
              <a:rPr lang="en-GB" smtClean="0"/>
              <a:t>9</a:t>
            </a:fld>
            <a:endParaRPr lang="en-GB"/>
          </a:p>
        </p:txBody>
      </p:sp>
    </p:spTree>
    <p:extLst>
      <p:ext uri="{BB962C8B-B14F-4D97-AF65-F5344CB8AC3E}">
        <p14:creationId xmlns:p14="http://schemas.microsoft.com/office/powerpoint/2010/main" val="21751095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C00BA1E-E4D3-4244-B5F6-7B3A9F6E6427}" type="datetimeFigureOut">
              <a:rPr lang="en-GB" smtClean="0"/>
              <a:t>31/10/2014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76DBA7E-C138-40B9-AB52-C32CBBB9F37B}" type="slidenum">
              <a:rPr lang="en-GB" smtClean="0"/>
              <a:t>‹#›</a:t>
            </a:fld>
            <a:endParaRPr lang="en-GB" dirty="0"/>
          </a:p>
        </p:txBody>
      </p:sp>
      <p:pic>
        <p:nvPicPr>
          <p:cNvPr id="1026" name="Picture 2" descr="C:\Users\dlaidlaw.MAS\AppData\Local\Microsoft\Windows\Temporary Internet Files\Content.Outlook\HUUCO5M8\FCS_FOOTER.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428" y="5935175"/>
            <a:ext cx="9144000" cy="95020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dlaidlaw.MAS\AppData\Local\Microsoft\Windows\Temporary Internet Files\Content.Outlook\HUUCO5M8\FCS_logo.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428" y="44624"/>
            <a:ext cx="5736336" cy="2770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6732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C00BA1E-E4D3-4244-B5F6-7B3A9F6E6427}" type="datetimeFigureOut">
              <a:rPr lang="en-GB" smtClean="0"/>
              <a:t>31/10/2014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76DBA7E-C138-40B9-AB52-C32CBBB9F37B}" type="slidenum">
              <a:rPr lang="en-GB" smtClean="0"/>
              <a:t>‹#›</a:t>
            </a:fld>
            <a:endParaRPr lang="en-GB" dirty="0"/>
          </a:p>
        </p:txBody>
      </p:sp>
    </p:spTree>
    <p:extLst>
      <p:ext uri="{BB962C8B-B14F-4D97-AF65-F5344CB8AC3E}">
        <p14:creationId xmlns:p14="http://schemas.microsoft.com/office/powerpoint/2010/main" val="1825853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C00BA1E-E4D3-4244-B5F6-7B3A9F6E6427}" type="datetimeFigureOut">
              <a:rPr lang="en-GB" smtClean="0"/>
              <a:t>31/10/2014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76DBA7E-C138-40B9-AB52-C32CBBB9F37B}" type="slidenum">
              <a:rPr lang="en-GB" smtClean="0"/>
              <a:t>‹#›</a:t>
            </a:fld>
            <a:endParaRPr lang="en-GB" dirty="0"/>
          </a:p>
        </p:txBody>
      </p:sp>
    </p:spTree>
    <p:extLst>
      <p:ext uri="{BB962C8B-B14F-4D97-AF65-F5344CB8AC3E}">
        <p14:creationId xmlns:p14="http://schemas.microsoft.com/office/powerpoint/2010/main" val="549328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1BDDF"/>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solidFill>
                  <a:srgbClr val="11BDDF"/>
                </a:solidFill>
              </a:defRPr>
            </a:lvl1pPr>
            <a:lvl2pPr>
              <a:defRPr>
                <a:solidFill>
                  <a:srgbClr val="11BDDF"/>
                </a:solidFill>
              </a:defRPr>
            </a:lvl2pPr>
            <a:lvl3pPr>
              <a:defRPr>
                <a:solidFill>
                  <a:srgbClr val="11BDDF"/>
                </a:solidFill>
              </a:defRPr>
            </a:lvl3pPr>
            <a:lvl4pPr>
              <a:defRPr>
                <a:solidFill>
                  <a:srgbClr val="11BDDF"/>
                </a:solidFill>
              </a:defRPr>
            </a:lvl4pPr>
            <a:lvl5pPr>
              <a:defRPr>
                <a:solidFill>
                  <a:srgbClr val="11BDD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BC00BA1E-E4D3-4244-B5F6-7B3A9F6E6427}" type="datetimeFigureOut">
              <a:rPr lang="en-GB" smtClean="0"/>
              <a:t>31/10/2014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76DBA7E-C138-40B9-AB52-C32CBBB9F37B}" type="slidenum">
              <a:rPr lang="en-GB" smtClean="0"/>
              <a:t>‹#›</a:t>
            </a:fld>
            <a:endParaRPr lang="en-GB" dirty="0"/>
          </a:p>
        </p:txBody>
      </p:sp>
    </p:spTree>
    <p:extLst>
      <p:ext uri="{BB962C8B-B14F-4D97-AF65-F5344CB8AC3E}">
        <p14:creationId xmlns:p14="http://schemas.microsoft.com/office/powerpoint/2010/main" val="123757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00BA1E-E4D3-4244-B5F6-7B3A9F6E6427}" type="datetimeFigureOut">
              <a:rPr lang="en-GB" smtClean="0"/>
              <a:t>31/10/2014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76DBA7E-C138-40B9-AB52-C32CBBB9F37B}" type="slidenum">
              <a:rPr lang="en-GB" smtClean="0"/>
              <a:t>‹#›</a:t>
            </a:fld>
            <a:endParaRPr lang="en-GB" dirty="0"/>
          </a:p>
        </p:txBody>
      </p:sp>
    </p:spTree>
    <p:extLst>
      <p:ext uri="{BB962C8B-B14F-4D97-AF65-F5344CB8AC3E}">
        <p14:creationId xmlns:p14="http://schemas.microsoft.com/office/powerpoint/2010/main" val="2251469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C00BA1E-E4D3-4244-B5F6-7B3A9F6E6427}" type="datetimeFigureOut">
              <a:rPr lang="en-GB" smtClean="0"/>
              <a:t>31/10/2014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76DBA7E-C138-40B9-AB52-C32CBBB9F37B}" type="slidenum">
              <a:rPr lang="en-GB" smtClean="0"/>
              <a:t>‹#›</a:t>
            </a:fld>
            <a:endParaRPr lang="en-GB" dirty="0"/>
          </a:p>
        </p:txBody>
      </p:sp>
    </p:spTree>
    <p:extLst>
      <p:ext uri="{BB962C8B-B14F-4D97-AF65-F5344CB8AC3E}">
        <p14:creationId xmlns:p14="http://schemas.microsoft.com/office/powerpoint/2010/main" val="3149890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C00BA1E-E4D3-4244-B5F6-7B3A9F6E6427}" type="datetimeFigureOut">
              <a:rPr lang="en-GB" smtClean="0"/>
              <a:t>31/10/2014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376DBA7E-C138-40B9-AB52-C32CBBB9F37B}" type="slidenum">
              <a:rPr lang="en-GB" smtClean="0"/>
              <a:t>‹#›</a:t>
            </a:fld>
            <a:endParaRPr lang="en-GB" dirty="0"/>
          </a:p>
        </p:txBody>
      </p:sp>
    </p:spTree>
    <p:extLst>
      <p:ext uri="{BB962C8B-B14F-4D97-AF65-F5344CB8AC3E}">
        <p14:creationId xmlns:p14="http://schemas.microsoft.com/office/powerpoint/2010/main" val="1338545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C00BA1E-E4D3-4244-B5F6-7B3A9F6E6427}" type="datetimeFigureOut">
              <a:rPr lang="en-GB" smtClean="0"/>
              <a:t>31/10/2014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376DBA7E-C138-40B9-AB52-C32CBBB9F37B}" type="slidenum">
              <a:rPr lang="en-GB" smtClean="0"/>
              <a:t>‹#›</a:t>
            </a:fld>
            <a:endParaRPr lang="en-GB" dirty="0"/>
          </a:p>
        </p:txBody>
      </p:sp>
    </p:spTree>
    <p:extLst>
      <p:ext uri="{BB962C8B-B14F-4D97-AF65-F5344CB8AC3E}">
        <p14:creationId xmlns:p14="http://schemas.microsoft.com/office/powerpoint/2010/main" val="2980938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00BA1E-E4D3-4244-B5F6-7B3A9F6E6427}" type="datetimeFigureOut">
              <a:rPr lang="en-GB" smtClean="0"/>
              <a:t>31/10/2014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376DBA7E-C138-40B9-AB52-C32CBBB9F37B}" type="slidenum">
              <a:rPr lang="en-GB" smtClean="0"/>
              <a:t>‹#›</a:t>
            </a:fld>
            <a:endParaRPr lang="en-GB" dirty="0"/>
          </a:p>
        </p:txBody>
      </p:sp>
    </p:spTree>
    <p:extLst>
      <p:ext uri="{BB962C8B-B14F-4D97-AF65-F5344CB8AC3E}">
        <p14:creationId xmlns:p14="http://schemas.microsoft.com/office/powerpoint/2010/main" val="1871405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00BA1E-E4D3-4244-B5F6-7B3A9F6E6427}" type="datetimeFigureOut">
              <a:rPr lang="en-GB" smtClean="0"/>
              <a:t>31/10/2014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76DBA7E-C138-40B9-AB52-C32CBBB9F37B}" type="slidenum">
              <a:rPr lang="en-GB" smtClean="0"/>
              <a:t>‹#›</a:t>
            </a:fld>
            <a:endParaRPr lang="en-GB" dirty="0"/>
          </a:p>
        </p:txBody>
      </p:sp>
    </p:spTree>
    <p:extLst>
      <p:ext uri="{BB962C8B-B14F-4D97-AF65-F5344CB8AC3E}">
        <p14:creationId xmlns:p14="http://schemas.microsoft.com/office/powerpoint/2010/main" val="104431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00BA1E-E4D3-4244-B5F6-7B3A9F6E6427}" type="datetimeFigureOut">
              <a:rPr lang="en-GB" smtClean="0"/>
              <a:t>31/10/2014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76DBA7E-C138-40B9-AB52-C32CBBB9F37B}" type="slidenum">
              <a:rPr lang="en-GB" smtClean="0"/>
              <a:t>‹#›</a:t>
            </a:fld>
            <a:endParaRPr lang="en-GB" dirty="0"/>
          </a:p>
        </p:txBody>
      </p:sp>
    </p:spTree>
    <p:extLst>
      <p:ext uri="{BB962C8B-B14F-4D97-AF65-F5344CB8AC3E}">
        <p14:creationId xmlns:p14="http://schemas.microsoft.com/office/powerpoint/2010/main" val="757783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00BA1E-E4D3-4244-B5F6-7B3A9F6E6427}" type="datetimeFigureOut">
              <a:rPr lang="en-GB" smtClean="0"/>
              <a:t>31/10/2014</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6DBA7E-C138-40B9-AB52-C32CBBB9F37B}" type="slidenum">
              <a:rPr lang="en-GB" smtClean="0"/>
              <a:t>‹#›</a:t>
            </a:fld>
            <a:endParaRPr lang="en-GB" dirty="0"/>
          </a:p>
        </p:txBody>
      </p:sp>
      <p:pic>
        <p:nvPicPr>
          <p:cNvPr id="2050"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74" y="5940821"/>
            <a:ext cx="9144000" cy="94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29245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tt.hudson@moneyadviceservice.org.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moneyadviceservice.org.uk/en/categories/paying-for-car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fincap.org.uk/"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115616" y="2708920"/>
            <a:ext cx="7342584" cy="1251570"/>
          </a:xfrm>
        </p:spPr>
        <p:txBody>
          <a:bodyPr>
            <a:normAutofit fontScale="90000"/>
          </a:bodyPr>
          <a:lstStyle/>
          <a:p>
            <a:pPr algn="l"/>
            <a:r>
              <a:rPr lang="en-GB" b="1" dirty="0" smtClean="0">
                <a:solidFill>
                  <a:schemeClr val="bg1">
                    <a:lumMod val="50000"/>
                  </a:schemeClr>
                </a:solidFill>
              </a:rPr>
              <a:t/>
            </a:r>
            <a:br>
              <a:rPr lang="en-GB" b="1" dirty="0" smtClean="0">
                <a:solidFill>
                  <a:schemeClr val="bg1">
                    <a:lumMod val="50000"/>
                  </a:schemeClr>
                </a:solidFill>
              </a:rPr>
            </a:br>
            <a:r>
              <a:rPr lang="en-GB" b="1" dirty="0" smtClean="0">
                <a:solidFill>
                  <a:schemeClr val="bg1">
                    <a:lumMod val="50000"/>
                  </a:schemeClr>
                </a:solidFill>
              </a:rPr>
              <a:t>Financial information and advice</a:t>
            </a:r>
            <a:r>
              <a:rPr lang="en-GB" b="1" dirty="0">
                <a:solidFill>
                  <a:schemeClr val="bg1">
                    <a:lumMod val="50000"/>
                  </a:schemeClr>
                </a:solidFill>
              </a:rPr>
              <a:t/>
            </a:r>
            <a:br>
              <a:rPr lang="en-GB" b="1" dirty="0">
                <a:solidFill>
                  <a:schemeClr val="bg1">
                    <a:lumMod val="50000"/>
                  </a:schemeClr>
                </a:solidFill>
              </a:rPr>
            </a:br>
            <a:endParaRPr lang="en-GB" b="1" dirty="0">
              <a:solidFill>
                <a:schemeClr val="bg1">
                  <a:lumMod val="50000"/>
                </a:schemeClr>
              </a:solidFill>
            </a:endParaRPr>
          </a:p>
        </p:txBody>
      </p:sp>
      <p:sp>
        <p:nvSpPr>
          <p:cNvPr id="3" name="Subtitle 2"/>
          <p:cNvSpPr>
            <a:spLocks noGrp="1"/>
          </p:cNvSpPr>
          <p:nvPr>
            <p:ph type="subTitle" idx="1"/>
          </p:nvPr>
        </p:nvSpPr>
        <p:spPr>
          <a:xfrm>
            <a:off x="1187624" y="3789040"/>
            <a:ext cx="6728792" cy="2808312"/>
          </a:xfrm>
        </p:spPr>
        <p:txBody>
          <a:bodyPr>
            <a:normAutofit/>
          </a:bodyPr>
          <a:lstStyle/>
          <a:p>
            <a:pPr algn="l"/>
            <a:r>
              <a:rPr lang="en-GB" b="1" dirty="0">
                <a:solidFill>
                  <a:schemeClr val="bg1">
                    <a:lumMod val="50000"/>
                  </a:schemeClr>
                </a:solidFill>
              </a:rPr>
              <a:t>NAFAO conference</a:t>
            </a:r>
            <a:br>
              <a:rPr lang="en-GB" b="1" dirty="0">
                <a:solidFill>
                  <a:schemeClr val="bg1">
                    <a:lumMod val="50000"/>
                  </a:schemeClr>
                </a:solidFill>
              </a:rPr>
            </a:br>
            <a:r>
              <a:rPr lang="en-GB" b="1" dirty="0"/>
              <a:t>24</a:t>
            </a:r>
            <a:r>
              <a:rPr lang="en-GB" b="1" baseline="30000" dirty="0"/>
              <a:t>th</a:t>
            </a:r>
            <a:r>
              <a:rPr lang="en-GB" b="1" dirty="0"/>
              <a:t> September </a:t>
            </a:r>
            <a:r>
              <a:rPr lang="en-GB" b="1" dirty="0" smtClean="0"/>
              <a:t>2014</a:t>
            </a:r>
          </a:p>
          <a:p>
            <a:pPr algn="l"/>
            <a:r>
              <a:rPr lang="en-GB" sz="2400" b="1" dirty="0" smtClean="0">
                <a:hlinkClick r:id="rId3"/>
              </a:rPr>
              <a:t>matt.hudson@moneyadviceservice.org.uk</a:t>
            </a:r>
            <a:endParaRPr lang="en-GB" sz="2400" dirty="0"/>
          </a:p>
          <a:p>
            <a:pPr algn="l"/>
            <a:r>
              <a:rPr lang="en-GB" dirty="0" smtClean="0"/>
              <a:t>fincap.org.uk, #</a:t>
            </a:r>
            <a:r>
              <a:rPr lang="en-GB" dirty="0" err="1" smtClean="0"/>
              <a:t>fincapUK</a:t>
            </a:r>
            <a:endParaRPr lang="en-GB" dirty="0"/>
          </a:p>
        </p:txBody>
      </p:sp>
    </p:spTree>
    <p:extLst>
      <p:ext uri="{BB962C8B-B14F-4D97-AF65-F5344CB8AC3E}">
        <p14:creationId xmlns:p14="http://schemas.microsoft.com/office/powerpoint/2010/main" val="1811992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l" rtl="0">
              <a:spcBef>
                <a:spcPct val="0"/>
              </a:spcBef>
            </a:pPr>
            <a:r>
              <a:rPr lang="en-GB" sz="3200" u="sng" kern="1200" dirty="0" smtClean="0">
                <a:solidFill>
                  <a:srgbClr val="11BDDF"/>
                </a:solidFill>
                <a:latin typeface="+mj-lt"/>
                <a:ea typeface="+mj-ea"/>
                <a:cs typeface="+mj-cs"/>
              </a:rPr>
              <a:t>Existing</a:t>
            </a:r>
            <a:r>
              <a:rPr lang="en-GB" sz="3200" kern="1200" dirty="0" smtClean="0">
                <a:solidFill>
                  <a:srgbClr val="11BDDF"/>
                </a:solidFill>
                <a:latin typeface="+mj-lt"/>
                <a:ea typeface="+mj-ea"/>
                <a:cs typeface="+mj-cs"/>
              </a:rPr>
              <a:t> </a:t>
            </a:r>
            <a:r>
              <a:rPr lang="en-GB" sz="3200" kern="1200" dirty="0">
                <a:solidFill>
                  <a:srgbClr val="11BDDF"/>
                </a:solidFill>
                <a:latin typeface="+mj-lt"/>
                <a:ea typeface="+mj-ea"/>
                <a:cs typeface="+mj-cs"/>
              </a:rPr>
              <a:t>Money Advice Service resources</a:t>
            </a:r>
          </a:p>
        </p:txBody>
      </p:sp>
      <p:sp>
        <p:nvSpPr>
          <p:cNvPr id="3" name="Content Placeholder 2"/>
          <p:cNvSpPr>
            <a:spLocks noGrp="1"/>
          </p:cNvSpPr>
          <p:nvPr>
            <p:ph idx="1"/>
          </p:nvPr>
        </p:nvSpPr>
        <p:spPr>
          <a:xfrm>
            <a:off x="611560" y="5661248"/>
            <a:ext cx="8649916" cy="792088"/>
          </a:xfrm>
        </p:spPr>
        <p:txBody>
          <a:bodyPr>
            <a:normAutofit/>
          </a:bodyPr>
          <a:lstStyle/>
          <a:p>
            <a:pPr marL="0" indent="0">
              <a:buNone/>
            </a:pPr>
            <a:r>
              <a:rPr lang="en-GB" sz="2200" b="1" dirty="0" smtClean="0">
                <a:hlinkClick r:id="rId2"/>
              </a:rPr>
              <a:t>www.moneyadviceservice.org.uk/en/categories/paying-for-care</a:t>
            </a:r>
            <a:endParaRPr lang="en-GB" sz="2200" b="1"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1268760"/>
            <a:ext cx="4905500" cy="4238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a:xfrm>
            <a:off x="503301" y="1402334"/>
            <a:ext cx="3492635" cy="41044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11BDDF"/>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11BDDF"/>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11BDDF"/>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11BDDF"/>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11BDDF"/>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200" b="1" dirty="0" smtClean="0">
                <a:solidFill>
                  <a:schemeClr val="tx1"/>
                </a:solidFill>
              </a:rPr>
              <a:t>Paying for Care online information and guidance hub</a:t>
            </a:r>
          </a:p>
          <a:p>
            <a:r>
              <a:rPr lang="en-GB" sz="2200" b="1" dirty="0" smtClean="0">
                <a:solidFill>
                  <a:schemeClr val="tx1"/>
                </a:solidFill>
              </a:rPr>
              <a:t>Local Authorities can signpost clients to the site</a:t>
            </a:r>
          </a:p>
          <a:p>
            <a:r>
              <a:rPr lang="en-GB" sz="2200" b="1" dirty="0" smtClean="0">
                <a:solidFill>
                  <a:schemeClr val="tx1"/>
                </a:solidFill>
              </a:rPr>
              <a:t>We are keen to hear views on how this resource can support LAs to meet their new duty</a:t>
            </a:r>
            <a:endParaRPr lang="en-GB" sz="2200" b="1" dirty="0">
              <a:solidFill>
                <a:schemeClr val="tx1"/>
              </a:solidFill>
            </a:endParaRPr>
          </a:p>
        </p:txBody>
      </p:sp>
    </p:spTree>
    <p:extLst>
      <p:ext uri="{BB962C8B-B14F-4D97-AF65-F5344CB8AC3E}">
        <p14:creationId xmlns:p14="http://schemas.microsoft.com/office/powerpoint/2010/main" val="251406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628800"/>
            <a:ext cx="8229600" cy="4525963"/>
          </a:xfrm>
        </p:spPr>
        <p:txBody>
          <a:bodyPr>
            <a:noAutofit/>
          </a:bodyPr>
          <a:lstStyle/>
          <a:p>
            <a:pPr marL="0" indent="0">
              <a:buNone/>
            </a:pPr>
            <a:r>
              <a:rPr lang="en-GB" sz="2000" b="1" dirty="0" smtClean="0">
                <a:solidFill>
                  <a:schemeClr val="tx1"/>
                </a:solidFill>
              </a:rPr>
              <a:t>“Department</a:t>
            </a:r>
            <a:r>
              <a:rPr lang="en-GB" sz="2000" b="1" dirty="0">
                <a:solidFill>
                  <a:schemeClr val="tx1"/>
                </a:solidFill>
              </a:rPr>
              <a:t> of Health work with local authorities, Money Advice Service and regulated financial advisors to help people make informed and sustainable decisions about funding long-term care</a:t>
            </a:r>
            <a:r>
              <a:rPr lang="en-GB" sz="2000" b="1" dirty="0" smtClean="0">
                <a:solidFill>
                  <a:schemeClr val="tx1"/>
                </a:solidFill>
              </a:rPr>
              <a:t>.”</a:t>
            </a:r>
            <a:endParaRPr lang="en-GB" sz="2000" dirty="0">
              <a:solidFill>
                <a:schemeClr val="tx1"/>
              </a:solidFill>
            </a:endParaRPr>
          </a:p>
          <a:p>
            <a:pPr marL="514350" indent="-514350">
              <a:buFont typeface="+mj-lt"/>
              <a:buAutoNum type="arabicPeriod"/>
            </a:pPr>
            <a:endParaRPr lang="en-GB" sz="2000" dirty="0" smtClean="0">
              <a:solidFill>
                <a:schemeClr val="tx1"/>
              </a:solidFill>
            </a:endParaRPr>
          </a:p>
          <a:p>
            <a:pPr marL="514350" indent="-514350">
              <a:buFont typeface="+mj-lt"/>
              <a:buAutoNum type="arabicPeriod"/>
            </a:pPr>
            <a:r>
              <a:rPr lang="en-GB" sz="2000" dirty="0" smtClean="0">
                <a:solidFill>
                  <a:schemeClr val="tx1"/>
                </a:solidFill>
              </a:rPr>
              <a:t>What </a:t>
            </a:r>
            <a:r>
              <a:rPr lang="en-GB" sz="2000" dirty="0">
                <a:solidFill>
                  <a:schemeClr val="tx1"/>
                </a:solidFill>
              </a:rPr>
              <a:t>is your view of the </a:t>
            </a:r>
            <a:r>
              <a:rPr lang="en-GB" sz="2000" dirty="0" smtClean="0">
                <a:solidFill>
                  <a:schemeClr val="tx1"/>
                </a:solidFill>
              </a:rPr>
              <a:t>Strategy recommendation? How could it be improved?</a:t>
            </a:r>
          </a:p>
          <a:p>
            <a:pPr marL="514350" indent="-514350">
              <a:buFont typeface="+mj-lt"/>
              <a:buAutoNum type="arabicPeriod"/>
            </a:pPr>
            <a:endParaRPr lang="en-GB" sz="2000" dirty="0">
              <a:solidFill>
                <a:schemeClr val="tx1"/>
              </a:solidFill>
            </a:endParaRPr>
          </a:p>
          <a:p>
            <a:pPr marL="514350" indent="-514350">
              <a:buFont typeface="+mj-lt"/>
              <a:buAutoNum type="arabicPeriod"/>
            </a:pPr>
            <a:r>
              <a:rPr lang="en-GB" sz="2000" dirty="0">
                <a:solidFill>
                  <a:schemeClr val="tx1"/>
                </a:solidFill>
              </a:rPr>
              <a:t>What </a:t>
            </a:r>
            <a:r>
              <a:rPr lang="en-GB" sz="2000" dirty="0" smtClean="0">
                <a:solidFill>
                  <a:schemeClr val="tx1"/>
                </a:solidFill>
              </a:rPr>
              <a:t>support </a:t>
            </a:r>
            <a:r>
              <a:rPr lang="en-GB" sz="2000" dirty="0">
                <a:solidFill>
                  <a:schemeClr val="tx1"/>
                </a:solidFill>
              </a:rPr>
              <a:t>or resources do </a:t>
            </a:r>
            <a:r>
              <a:rPr lang="en-GB" sz="2000" dirty="0" smtClean="0">
                <a:solidFill>
                  <a:schemeClr val="tx1"/>
                </a:solidFill>
              </a:rPr>
              <a:t>individuals and families need </a:t>
            </a:r>
            <a:r>
              <a:rPr lang="en-GB" sz="2000" dirty="0">
                <a:solidFill>
                  <a:schemeClr val="tx1"/>
                </a:solidFill>
              </a:rPr>
              <a:t>to help </a:t>
            </a:r>
            <a:r>
              <a:rPr lang="en-GB" sz="2000" dirty="0" smtClean="0">
                <a:solidFill>
                  <a:schemeClr val="tx1"/>
                </a:solidFill>
              </a:rPr>
              <a:t>them make informed and sustainable decisions about funding long term care?</a:t>
            </a:r>
            <a:endParaRPr lang="en-GB" sz="2000" dirty="0">
              <a:solidFill>
                <a:schemeClr val="tx1"/>
              </a:solidFill>
            </a:endParaRPr>
          </a:p>
          <a:p>
            <a:pPr marL="514350" indent="-514350">
              <a:buFont typeface="+mj-lt"/>
              <a:buAutoNum type="arabicPeriod"/>
            </a:pPr>
            <a:endParaRPr lang="en-GB" sz="2000" dirty="0" smtClean="0">
              <a:solidFill>
                <a:schemeClr val="tx1"/>
              </a:solidFill>
            </a:endParaRPr>
          </a:p>
          <a:p>
            <a:pPr marL="514350" indent="-514350">
              <a:buFont typeface="+mj-lt"/>
              <a:buAutoNum type="arabicPeriod"/>
            </a:pPr>
            <a:r>
              <a:rPr lang="en-GB" sz="2000" dirty="0" smtClean="0">
                <a:solidFill>
                  <a:schemeClr val="tx1"/>
                </a:solidFill>
              </a:rPr>
              <a:t>What </a:t>
            </a:r>
            <a:r>
              <a:rPr lang="en-GB" sz="2000" dirty="0">
                <a:solidFill>
                  <a:schemeClr val="tx1"/>
                </a:solidFill>
              </a:rPr>
              <a:t>support or resources do local authorities need to help meet the duty?</a:t>
            </a:r>
          </a:p>
        </p:txBody>
      </p:sp>
      <p:sp>
        <p:nvSpPr>
          <p:cNvPr id="4" name="Title 1"/>
          <p:cNvSpPr>
            <a:spLocks noGrp="1"/>
          </p:cNvSpPr>
          <p:nvPr>
            <p:ph type="title"/>
          </p:nvPr>
        </p:nvSpPr>
        <p:spPr>
          <a:xfrm>
            <a:off x="457200" y="274638"/>
            <a:ext cx="8229600" cy="1143000"/>
          </a:xfrm>
        </p:spPr>
        <p:txBody>
          <a:bodyPr>
            <a:normAutofit/>
          </a:bodyPr>
          <a:lstStyle/>
          <a:p>
            <a:pPr lvl="1" algn="l" rtl="0">
              <a:spcBef>
                <a:spcPct val="0"/>
              </a:spcBef>
            </a:pPr>
            <a:r>
              <a:rPr lang="en-GB" sz="3200" kern="1200" dirty="0" smtClean="0">
                <a:solidFill>
                  <a:srgbClr val="11BDDF"/>
                </a:solidFill>
                <a:latin typeface="+mj-lt"/>
                <a:ea typeface="+mj-ea"/>
                <a:cs typeface="+mj-cs"/>
              </a:rPr>
              <a:t>Discussion and feedback</a:t>
            </a:r>
            <a:endParaRPr lang="en-GB" sz="3200" kern="1200" dirty="0">
              <a:solidFill>
                <a:srgbClr val="11BDDF"/>
              </a:solidFill>
              <a:latin typeface="+mj-lt"/>
              <a:ea typeface="+mj-ea"/>
              <a:cs typeface="+mj-cs"/>
            </a:endParaRPr>
          </a:p>
        </p:txBody>
      </p:sp>
    </p:spTree>
    <p:extLst>
      <p:ext uri="{BB962C8B-B14F-4D97-AF65-F5344CB8AC3E}">
        <p14:creationId xmlns:p14="http://schemas.microsoft.com/office/powerpoint/2010/main" val="5341831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200" dirty="0"/>
              <a:t>Overview</a:t>
            </a:r>
          </a:p>
        </p:txBody>
      </p:sp>
      <p:sp>
        <p:nvSpPr>
          <p:cNvPr id="3" name="Content Placeholder 2"/>
          <p:cNvSpPr>
            <a:spLocks noGrp="1"/>
          </p:cNvSpPr>
          <p:nvPr>
            <p:ph idx="1"/>
          </p:nvPr>
        </p:nvSpPr>
        <p:spPr/>
        <p:txBody>
          <a:bodyPr>
            <a:normAutofit/>
          </a:bodyPr>
          <a:lstStyle/>
          <a:p>
            <a:r>
              <a:rPr lang="en-GB" dirty="0" smtClean="0"/>
              <a:t>Introduction</a:t>
            </a:r>
          </a:p>
          <a:p>
            <a:r>
              <a:rPr lang="en-GB" dirty="0" smtClean="0"/>
              <a:t>The issue</a:t>
            </a:r>
          </a:p>
          <a:p>
            <a:r>
              <a:rPr lang="en-GB" dirty="0" smtClean="0"/>
              <a:t>Financial Capability Strategy for the UK </a:t>
            </a:r>
          </a:p>
          <a:p>
            <a:r>
              <a:rPr lang="en-GB" dirty="0" smtClean="0"/>
              <a:t>Discussion and feedback</a:t>
            </a:r>
          </a:p>
        </p:txBody>
      </p:sp>
    </p:spTree>
    <p:extLst>
      <p:ext uri="{BB962C8B-B14F-4D97-AF65-F5344CB8AC3E}">
        <p14:creationId xmlns:p14="http://schemas.microsoft.com/office/powerpoint/2010/main" val="42906210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200" dirty="0" smtClean="0">
                <a:solidFill>
                  <a:srgbClr val="11BDDF"/>
                </a:solidFill>
              </a:rPr>
              <a:t>Introduction: The Money Advice Service</a:t>
            </a:r>
            <a:endParaRPr lang="en-GB" sz="3200" dirty="0">
              <a:solidFill>
                <a:srgbClr val="11BDDF"/>
              </a:solidFill>
            </a:endParaRPr>
          </a:p>
        </p:txBody>
      </p:sp>
      <p:sp>
        <p:nvSpPr>
          <p:cNvPr id="6" name="TextBox 2"/>
          <p:cNvSpPr txBox="1">
            <a:spLocks noChangeArrowheads="1"/>
          </p:cNvSpPr>
          <p:nvPr/>
        </p:nvSpPr>
        <p:spPr bwMode="auto">
          <a:xfrm>
            <a:off x="398463" y="2190007"/>
            <a:ext cx="8332787" cy="1631216"/>
          </a:xfrm>
          <a:prstGeom prst="rect">
            <a:avLst/>
          </a:prstGeom>
          <a:noFill/>
          <a:extLst/>
        </p:spPr>
        <p:txBody>
          <a:bodyPr wrap="square" rtlCol="0">
            <a:spAutoFit/>
          </a:bodyPr>
          <a:lstStyle>
            <a:defPPr>
              <a:defRPr lang="en-US"/>
            </a:defPPr>
          </a:lstStyle>
          <a:p>
            <a:pPr algn="ctr"/>
            <a:r>
              <a:rPr lang="en-US" sz="2000" b="1" dirty="0"/>
              <a:t>Empowering people to be financially resilient and able to cope with life’s financial ups and downs</a:t>
            </a:r>
          </a:p>
          <a:p>
            <a:pPr algn="ctr"/>
            <a:r>
              <a:rPr lang="en-US" sz="2000" i="1" dirty="0"/>
              <a:t>and </a:t>
            </a:r>
          </a:p>
          <a:p>
            <a:pPr algn="ctr"/>
            <a:r>
              <a:rPr lang="en-US" sz="2000" b="1" dirty="0"/>
              <a:t>For those who fall into crisis debt, increasing access to and availability of high quality debt advice that is of a consistent high standard. </a:t>
            </a:r>
            <a:endParaRPr lang="en-GB" altLang="en-US" sz="2000" b="1" dirty="0"/>
          </a:p>
        </p:txBody>
      </p:sp>
      <p:sp>
        <p:nvSpPr>
          <p:cNvPr id="7" name="TextBox 6"/>
          <p:cNvSpPr txBox="1"/>
          <p:nvPr/>
        </p:nvSpPr>
        <p:spPr>
          <a:xfrm>
            <a:off x="1060797" y="1338511"/>
            <a:ext cx="7008137" cy="400110"/>
          </a:xfrm>
          <a:prstGeom prst="rect">
            <a:avLst/>
          </a:prstGeom>
          <a:noFill/>
        </p:spPr>
        <p:txBody>
          <a:bodyPr wrap="none" rtlCol="0">
            <a:spAutoFit/>
          </a:bodyPr>
          <a:lstStyle/>
          <a:p>
            <a:pPr algn="ctr"/>
            <a:r>
              <a:rPr lang="en-GB" sz="2000" dirty="0"/>
              <a:t>We want to address the gap in </a:t>
            </a:r>
            <a:r>
              <a:rPr lang="en-GB" sz="2000" b="1" dirty="0"/>
              <a:t>financial capability</a:t>
            </a:r>
            <a:r>
              <a:rPr lang="en-GB" sz="2000" dirty="0"/>
              <a:t>. We do this by:</a:t>
            </a:r>
          </a:p>
        </p:txBody>
      </p:sp>
      <p:sp>
        <p:nvSpPr>
          <p:cNvPr id="8" name="Rounded Rectangle 7"/>
          <p:cNvSpPr/>
          <p:nvPr/>
        </p:nvSpPr>
        <p:spPr>
          <a:xfrm>
            <a:off x="268735" y="2060848"/>
            <a:ext cx="8462516" cy="1735646"/>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FF"/>
              </a:solidFill>
            </a:endParaRPr>
          </a:p>
        </p:txBody>
      </p:sp>
      <p:sp>
        <p:nvSpPr>
          <p:cNvPr id="3" name="Slide Number Placeholder 2"/>
          <p:cNvSpPr>
            <a:spLocks noGrp="1"/>
          </p:cNvSpPr>
          <p:nvPr>
            <p:ph type="sldNum" sz="quarter" idx="10"/>
          </p:nvPr>
        </p:nvSpPr>
        <p:spPr/>
        <p:txBody>
          <a:bodyPr/>
          <a:lstStyle/>
          <a:p>
            <a:pPr>
              <a:defRPr/>
            </a:pPr>
            <a:fld id="{841055FB-436C-46A1-AFBC-2C52313F65DE}" type="slidenum">
              <a:rPr lang="en-US" smtClean="0">
                <a:solidFill>
                  <a:srgbClr val="72BF44"/>
                </a:solidFill>
              </a:rPr>
              <a:pPr>
                <a:defRPr/>
              </a:pPr>
              <a:t>3</a:t>
            </a:fld>
            <a:endParaRPr lang="en-US">
              <a:solidFill>
                <a:srgbClr val="72BF44"/>
              </a:solidFill>
            </a:endParaRPr>
          </a:p>
        </p:txBody>
      </p:sp>
      <p:sp>
        <p:nvSpPr>
          <p:cNvPr id="4" name="Rectangle 3"/>
          <p:cNvSpPr/>
          <p:nvPr/>
        </p:nvSpPr>
        <p:spPr>
          <a:xfrm>
            <a:off x="398471" y="4240020"/>
            <a:ext cx="8332788" cy="19972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Multi-channel delivery of financial information and guidance and debt advice</a:t>
            </a:r>
          </a:p>
          <a:p>
            <a:endParaRPr lang="en-GB" dirty="0" smtClean="0"/>
          </a:p>
          <a:p>
            <a:pPr marL="285750" indent="-285750">
              <a:buFont typeface="Arial" panose="020B0604020202020204" pitchFamily="34" charset="0"/>
              <a:buChar char="•"/>
            </a:pPr>
            <a:r>
              <a:rPr lang="en-GB" b="1" dirty="0" smtClean="0"/>
              <a:t>Digital</a:t>
            </a:r>
            <a:r>
              <a:rPr lang="en-GB" b="1" dirty="0"/>
              <a:t>		</a:t>
            </a:r>
            <a:r>
              <a:rPr lang="en-GB" b="1" dirty="0" smtClean="0"/>
              <a:t>www.moneyadviceservice.org.uk</a:t>
            </a:r>
          </a:p>
          <a:p>
            <a:pPr marL="285750" indent="-285750">
              <a:buFont typeface="Arial" panose="020B0604020202020204" pitchFamily="34" charset="0"/>
              <a:buChar char="•"/>
            </a:pPr>
            <a:r>
              <a:rPr lang="en-GB" b="1" dirty="0"/>
              <a:t>Telephone 	0300 500 5000</a:t>
            </a:r>
            <a:endParaRPr lang="en-GB" b="1" dirty="0" smtClean="0"/>
          </a:p>
          <a:p>
            <a:pPr marL="285750" indent="-285750">
              <a:buFont typeface="Arial" panose="020B0604020202020204" pitchFamily="34" charset="0"/>
              <a:buChar char="•"/>
            </a:pPr>
            <a:r>
              <a:rPr lang="en-GB" b="1" dirty="0" smtClean="0"/>
              <a:t>Face </a:t>
            </a:r>
            <a:r>
              <a:rPr lang="en-GB" b="1" dirty="0"/>
              <a:t>to face	0300 500 </a:t>
            </a:r>
            <a:r>
              <a:rPr lang="en-GB" b="1" dirty="0" smtClean="0"/>
              <a:t>5000</a:t>
            </a:r>
          </a:p>
          <a:p>
            <a:pPr marL="285750" indent="-285750">
              <a:buFont typeface="Arial" panose="020B0604020202020204" pitchFamily="34" charset="0"/>
              <a:buChar char="•"/>
            </a:pPr>
            <a:r>
              <a:rPr lang="en-GB" b="1" dirty="0"/>
              <a:t>Debt advice 	</a:t>
            </a:r>
            <a:r>
              <a:rPr lang="en-GB" b="1" dirty="0" smtClean="0"/>
              <a:t>www.moneyadviceservice.org.uk/en/tools/debt-advice-locator</a:t>
            </a:r>
            <a:endParaRPr lang="en-GB" b="1" dirty="0"/>
          </a:p>
        </p:txBody>
      </p:sp>
    </p:spTree>
    <p:extLst>
      <p:ext uri="{BB962C8B-B14F-4D97-AF65-F5344CB8AC3E}">
        <p14:creationId xmlns:p14="http://schemas.microsoft.com/office/powerpoint/2010/main" val="5755267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200" dirty="0"/>
              <a:t>The issue</a:t>
            </a:r>
          </a:p>
        </p:txBody>
      </p:sp>
      <p:sp>
        <p:nvSpPr>
          <p:cNvPr id="3" name="Content Placeholder 2"/>
          <p:cNvSpPr>
            <a:spLocks noGrp="1"/>
          </p:cNvSpPr>
          <p:nvPr>
            <p:ph idx="1"/>
          </p:nvPr>
        </p:nvSpPr>
        <p:spPr>
          <a:xfrm>
            <a:off x="457200" y="1340768"/>
            <a:ext cx="4762872" cy="2664296"/>
          </a:xfrm>
        </p:spPr>
        <p:txBody>
          <a:bodyPr>
            <a:normAutofit fontScale="62500" lnSpcReduction="20000"/>
          </a:bodyPr>
          <a:lstStyle/>
          <a:p>
            <a:pPr marL="0" indent="0">
              <a:buNone/>
            </a:pPr>
            <a:r>
              <a:rPr lang="en-GB" b="1" dirty="0" smtClean="0">
                <a:solidFill>
                  <a:schemeClr val="tx1"/>
                </a:solidFill>
              </a:rPr>
              <a:t>Most people do not plan ahead for care costs</a:t>
            </a:r>
          </a:p>
          <a:p>
            <a:pPr marL="0" indent="0">
              <a:buNone/>
            </a:pPr>
            <a:endParaRPr lang="en-GB" dirty="0" smtClean="0">
              <a:solidFill>
                <a:schemeClr val="tx1"/>
              </a:solidFill>
            </a:endParaRPr>
          </a:p>
          <a:p>
            <a:r>
              <a:rPr lang="en-GB" dirty="0" smtClean="0">
                <a:solidFill>
                  <a:schemeClr val="tx1"/>
                </a:solidFill>
              </a:rPr>
              <a:t>Only </a:t>
            </a:r>
            <a:r>
              <a:rPr lang="en-GB" dirty="0">
                <a:solidFill>
                  <a:schemeClr val="tx1"/>
                </a:solidFill>
              </a:rPr>
              <a:t>37% of older people agree that they have a plan to pay for any care they need in old </a:t>
            </a:r>
            <a:r>
              <a:rPr lang="en-GB" dirty="0" smtClean="0">
                <a:solidFill>
                  <a:schemeClr val="tx1"/>
                </a:solidFill>
              </a:rPr>
              <a:t>age</a:t>
            </a:r>
          </a:p>
          <a:p>
            <a:r>
              <a:rPr lang="en-GB" dirty="0" smtClean="0">
                <a:solidFill>
                  <a:schemeClr val="tx1"/>
                </a:solidFill>
              </a:rPr>
              <a:t>For </a:t>
            </a:r>
            <a:r>
              <a:rPr lang="en-GB" dirty="0">
                <a:solidFill>
                  <a:schemeClr val="tx1"/>
                </a:solidFill>
              </a:rPr>
              <a:t>people who do plan ahead, future care costs are very challenging to predict. </a:t>
            </a:r>
            <a:endParaRPr lang="en-GB" dirty="0" smtClean="0">
              <a:solidFill>
                <a:schemeClr val="tx1"/>
              </a:solidFill>
            </a:endParaRPr>
          </a:p>
        </p:txBody>
      </p:sp>
      <p:sp>
        <p:nvSpPr>
          <p:cNvPr id="4" name="Rectangle 3"/>
          <p:cNvSpPr/>
          <p:nvPr/>
        </p:nvSpPr>
        <p:spPr>
          <a:xfrm>
            <a:off x="5515294" y="1312122"/>
            <a:ext cx="3312368" cy="22322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“I haven’t given it any thought – maybe it’s just me but I don’t really think about it because I don’t want to think about the ordeal”. </a:t>
            </a:r>
          </a:p>
          <a:p>
            <a:endParaRPr lang="en-GB" dirty="0" smtClean="0">
              <a:solidFill>
                <a:schemeClr val="tx1"/>
              </a:solidFill>
            </a:endParaRPr>
          </a:p>
          <a:p>
            <a:pPr algn="r"/>
            <a:r>
              <a:rPr lang="en-GB" dirty="0" smtClean="0">
                <a:solidFill>
                  <a:schemeClr val="tx1"/>
                </a:solidFill>
              </a:rPr>
              <a:t>Female</a:t>
            </a:r>
            <a:r>
              <a:rPr lang="en-GB" dirty="0">
                <a:solidFill>
                  <a:schemeClr val="tx1"/>
                </a:solidFill>
              </a:rPr>
              <a:t>, 60+ </a:t>
            </a:r>
            <a:endParaRPr lang="en-GB" dirty="0" smtClean="0">
              <a:solidFill>
                <a:schemeClr val="tx1"/>
              </a:solidFill>
            </a:endParaRPr>
          </a:p>
          <a:p>
            <a:pPr algn="r"/>
            <a:r>
              <a:rPr lang="en-GB" dirty="0" smtClean="0">
                <a:solidFill>
                  <a:schemeClr val="tx1"/>
                </a:solidFill>
              </a:rPr>
              <a:t>Source</a:t>
            </a:r>
            <a:r>
              <a:rPr lang="en-GB" dirty="0">
                <a:solidFill>
                  <a:schemeClr val="tx1"/>
                </a:solidFill>
              </a:rPr>
              <a:t>: </a:t>
            </a:r>
            <a:r>
              <a:rPr lang="en-GB" dirty="0" err="1">
                <a:solidFill>
                  <a:schemeClr val="tx1"/>
                </a:solidFill>
              </a:rPr>
              <a:t>Ipsos</a:t>
            </a:r>
            <a:r>
              <a:rPr lang="en-GB" dirty="0">
                <a:solidFill>
                  <a:schemeClr val="tx1"/>
                </a:solidFill>
              </a:rPr>
              <a:t> Mori (</a:t>
            </a:r>
            <a:r>
              <a:rPr lang="en-GB" dirty="0" smtClean="0">
                <a:solidFill>
                  <a:schemeClr val="tx1"/>
                </a:solidFill>
              </a:rPr>
              <a:t>2014)</a:t>
            </a:r>
            <a:endParaRPr lang="en-GB" dirty="0">
              <a:solidFill>
                <a:schemeClr val="tx1"/>
              </a:solidFill>
            </a:endParaRPr>
          </a:p>
        </p:txBody>
      </p:sp>
      <p:sp>
        <p:nvSpPr>
          <p:cNvPr id="5" name="TextBox 4"/>
          <p:cNvSpPr txBox="1"/>
          <p:nvPr/>
        </p:nvSpPr>
        <p:spPr>
          <a:xfrm>
            <a:off x="455418" y="4005064"/>
            <a:ext cx="7848872" cy="2585323"/>
          </a:xfrm>
          <a:prstGeom prst="rect">
            <a:avLst/>
          </a:prstGeom>
          <a:noFill/>
        </p:spPr>
        <p:txBody>
          <a:bodyPr wrap="square" rtlCol="0">
            <a:spAutoFit/>
          </a:bodyPr>
          <a:lstStyle/>
          <a:p>
            <a:pPr>
              <a:lnSpc>
                <a:spcPct val="80000"/>
              </a:lnSpc>
              <a:spcBef>
                <a:spcPct val="20000"/>
              </a:spcBef>
            </a:pPr>
            <a:r>
              <a:rPr lang="en-GB" sz="2000" dirty="0"/>
              <a:t>Consequently</a:t>
            </a:r>
            <a:r>
              <a:rPr lang="en-GB" sz="2000" b="1" dirty="0"/>
              <a:t> most decisions about long-term care are </a:t>
            </a:r>
            <a:r>
              <a:rPr lang="en-GB" sz="2000" b="1" dirty="0" smtClean="0"/>
              <a:t>made </a:t>
            </a:r>
            <a:r>
              <a:rPr lang="en-GB" sz="2000" b="1" dirty="0"/>
              <a:t>at the point of crisis </a:t>
            </a:r>
            <a:r>
              <a:rPr lang="en-GB" sz="2000" dirty="0"/>
              <a:t>rather than as a result of careful planning. </a:t>
            </a:r>
            <a:endParaRPr lang="en-GB" sz="2000" dirty="0" smtClean="0"/>
          </a:p>
          <a:p>
            <a:pPr>
              <a:lnSpc>
                <a:spcPct val="80000"/>
              </a:lnSpc>
              <a:spcBef>
                <a:spcPct val="20000"/>
              </a:spcBef>
            </a:pPr>
            <a:endParaRPr lang="en-GB" sz="2000" b="1" dirty="0"/>
          </a:p>
          <a:p>
            <a:pPr>
              <a:lnSpc>
                <a:spcPct val="80000"/>
              </a:lnSpc>
              <a:spcBef>
                <a:spcPct val="20000"/>
              </a:spcBef>
            </a:pPr>
            <a:r>
              <a:rPr lang="en-GB" sz="2000" dirty="0"/>
              <a:t>For individuals and families in these circumstances </a:t>
            </a:r>
            <a:r>
              <a:rPr lang="en-GB" sz="2000" b="1" dirty="0"/>
              <a:t>there is typically not a clear pathway to independent financial information, guidance and regulated </a:t>
            </a:r>
            <a:r>
              <a:rPr lang="en-GB" sz="2000" b="1" dirty="0" smtClean="0"/>
              <a:t>advice. </a:t>
            </a:r>
          </a:p>
          <a:p>
            <a:pPr>
              <a:lnSpc>
                <a:spcPct val="80000"/>
              </a:lnSpc>
              <a:spcBef>
                <a:spcPct val="20000"/>
              </a:spcBef>
            </a:pPr>
            <a:endParaRPr lang="en-GB" sz="2000" b="1" dirty="0"/>
          </a:p>
          <a:p>
            <a:pPr>
              <a:lnSpc>
                <a:spcPct val="80000"/>
              </a:lnSpc>
              <a:spcBef>
                <a:spcPct val="20000"/>
              </a:spcBef>
            </a:pPr>
            <a:r>
              <a:rPr lang="en-GB" sz="2000" b="1" dirty="0" smtClean="0"/>
              <a:t>Making </a:t>
            </a:r>
            <a:r>
              <a:rPr lang="en-GB" sz="2000" b="1" dirty="0"/>
              <a:t>an informed financial decision is challenging. </a:t>
            </a:r>
          </a:p>
          <a:p>
            <a:endParaRPr lang="en-GB" dirty="0"/>
          </a:p>
        </p:txBody>
      </p:sp>
    </p:spTree>
    <p:extLst>
      <p:ext uri="{BB962C8B-B14F-4D97-AF65-F5344CB8AC3E}">
        <p14:creationId xmlns:p14="http://schemas.microsoft.com/office/powerpoint/2010/main" val="1772542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200" dirty="0" smtClean="0"/>
              <a:t>What needs to happen?</a:t>
            </a:r>
            <a:endParaRPr lang="en-GB" sz="3200" dirty="0"/>
          </a:p>
        </p:txBody>
      </p:sp>
      <p:sp>
        <p:nvSpPr>
          <p:cNvPr id="3" name="Content Placeholder 2"/>
          <p:cNvSpPr>
            <a:spLocks noGrp="1"/>
          </p:cNvSpPr>
          <p:nvPr>
            <p:ph idx="1"/>
          </p:nvPr>
        </p:nvSpPr>
        <p:spPr>
          <a:xfrm>
            <a:off x="493204" y="1052736"/>
            <a:ext cx="8229600" cy="5069160"/>
          </a:xfrm>
        </p:spPr>
        <p:txBody>
          <a:bodyPr>
            <a:normAutofit/>
          </a:bodyPr>
          <a:lstStyle/>
          <a:p>
            <a:pPr marL="0" indent="0">
              <a:buNone/>
            </a:pPr>
            <a:endParaRPr lang="en-GB" b="1" dirty="0" smtClean="0"/>
          </a:p>
          <a:p>
            <a:pPr marL="0" indent="0">
              <a:buNone/>
            </a:pPr>
            <a:endParaRPr lang="en-GB" b="1" dirty="0" smtClean="0"/>
          </a:p>
          <a:p>
            <a:pPr marL="0" indent="0">
              <a:buNone/>
            </a:pPr>
            <a:r>
              <a:rPr lang="en-GB" b="1" dirty="0" smtClean="0"/>
              <a:t>Strategy recommendation 9:</a:t>
            </a:r>
          </a:p>
          <a:p>
            <a:pPr marL="0" indent="0">
              <a:buNone/>
            </a:pPr>
            <a:r>
              <a:rPr lang="en-GB" sz="2400" dirty="0" smtClean="0"/>
              <a:t>Department</a:t>
            </a:r>
            <a:r>
              <a:rPr lang="en-GB" sz="2400" dirty="0"/>
              <a:t> of Health work with local </a:t>
            </a:r>
            <a:r>
              <a:rPr lang="en-GB" sz="2400" dirty="0" smtClean="0"/>
              <a:t>authorities</a:t>
            </a:r>
            <a:r>
              <a:rPr lang="en-GB" sz="2400" dirty="0"/>
              <a:t>, </a:t>
            </a:r>
            <a:r>
              <a:rPr lang="en-GB" sz="2400" dirty="0" smtClean="0"/>
              <a:t>Money Advice Service</a:t>
            </a:r>
            <a:r>
              <a:rPr lang="en-GB" sz="2400" dirty="0"/>
              <a:t> and regulated financial advisors </a:t>
            </a:r>
            <a:r>
              <a:rPr lang="en-GB" sz="2400" b="1" dirty="0"/>
              <a:t>to help people make informed and sustainable decisions about funding long-term care.</a:t>
            </a:r>
          </a:p>
          <a:p>
            <a:pPr marL="0" indent="0">
              <a:buNone/>
            </a:pPr>
            <a:endParaRPr lang="en-GB" dirty="0" smtClean="0"/>
          </a:p>
          <a:p>
            <a:pPr marL="0" indent="0">
              <a:lnSpc>
                <a:spcPct val="80000"/>
              </a:lnSpc>
              <a:buNone/>
            </a:pPr>
            <a:endParaRPr lang="en-GB" sz="2700" b="1" dirty="0" smtClean="0">
              <a:solidFill>
                <a:schemeClr val="bg1">
                  <a:lumMod val="50000"/>
                </a:schemeClr>
              </a:solidFill>
              <a:latin typeface="+mj-lt"/>
              <a:ea typeface="+mj-ea"/>
              <a:cs typeface="+mj-cs"/>
            </a:endParaRPr>
          </a:p>
          <a:p>
            <a:pPr marL="0" indent="0">
              <a:buNone/>
            </a:pPr>
            <a:endParaRPr lang="en-GB" dirty="0"/>
          </a:p>
        </p:txBody>
      </p:sp>
      <p:sp>
        <p:nvSpPr>
          <p:cNvPr id="4" name="Rectangle 3"/>
          <p:cNvSpPr/>
          <p:nvPr/>
        </p:nvSpPr>
        <p:spPr>
          <a:xfrm>
            <a:off x="428215" y="2132856"/>
            <a:ext cx="8424936" cy="2520280"/>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874958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200" dirty="0"/>
              <a:t>Financial Capability Strategy for the </a:t>
            </a:r>
            <a:r>
              <a:rPr lang="en-GB" sz="3200" dirty="0" smtClean="0"/>
              <a:t>UK</a:t>
            </a:r>
            <a:endParaRPr lang="en-GB" sz="3200" dirty="0"/>
          </a:p>
        </p:txBody>
      </p:sp>
      <p:sp>
        <p:nvSpPr>
          <p:cNvPr id="3" name="Content Placeholder 2"/>
          <p:cNvSpPr>
            <a:spLocks noGrp="1"/>
          </p:cNvSpPr>
          <p:nvPr>
            <p:ph idx="1"/>
          </p:nvPr>
        </p:nvSpPr>
        <p:spPr>
          <a:xfrm>
            <a:off x="457200" y="1412776"/>
            <a:ext cx="8229600" cy="5445224"/>
          </a:xfrm>
        </p:spPr>
        <p:txBody>
          <a:bodyPr>
            <a:normAutofit fontScale="32500" lnSpcReduction="20000"/>
          </a:bodyPr>
          <a:lstStyle/>
          <a:p>
            <a:r>
              <a:rPr lang="en-GB" sz="5700" b="1" dirty="0">
                <a:solidFill>
                  <a:schemeClr val="tx1"/>
                </a:solidFill>
                <a:latin typeface="+mj-lt"/>
                <a:ea typeface="+mj-ea"/>
                <a:cs typeface="+mj-cs"/>
              </a:rPr>
              <a:t>A cross-sector strategy – over 50 partners involved</a:t>
            </a:r>
          </a:p>
          <a:p>
            <a:pPr marL="0" indent="0">
              <a:buNone/>
            </a:pPr>
            <a:endParaRPr lang="en-GB" sz="5700" b="1" dirty="0" smtClean="0">
              <a:solidFill>
                <a:schemeClr val="tx1"/>
              </a:solidFill>
              <a:latin typeface="+mj-lt"/>
              <a:ea typeface="+mj-ea"/>
              <a:cs typeface="+mj-cs"/>
            </a:endParaRPr>
          </a:p>
          <a:p>
            <a:pPr>
              <a:lnSpc>
                <a:spcPct val="80000"/>
              </a:lnSpc>
            </a:pPr>
            <a:r>
              <a:rPr lang="en-GB" sz="6000" b="1" dirty="0">
                <a:solidFill>
                  <a:schemeClr val="tx1"/>
                </a:solidFill>
              </a:rPr>
              <a:t>The strategy provides a focus and a vehicle for coordination and delivery across partners</a:t>
            </a:r>
          </a:p>
          <a:p>
            <a:pPr>
              <a:lnSpc>
                <a:spcPct val="80000"/>
              </a:lnSpc>
            </a:pPr>
            <a:endParaRPr lang="en-GB" sz="6000" b="1" dirty="0">
              <a:solidFill>
                <a:schemeClr val="tx1"/>
              </a:solidFill>
            </a:endParaRPr>
          </a:p>
          <a:p>
            <a:pPr>
              <a:lnSpc>
                <a:spcPct val="80000"/>
              </a:lnSpc>
            </a:pPr>
            <a:r>
              <a:rPr lang="en-GB" sz="6000" b="1" dirty="0">
                <a:solidFill>
                  <a:schemeClr val="tx1"/>
                </a:solidFill>
              </a:rPr>
              <a:t>We welcome your input today and through the formal consultation</a:t>
            </a:r>
          </a:p>
          <a:p>
            <a:pPr marL="0" indent="0">
              <a:buNone/>
            </a:pPr>
            <a:endParaRPr lang="en-GB" sz="5700" b="1" dirty="0">
              <a:solidFill>
                <a:schemeClr val="tx1"/>
              </a:solidFill>
              <a:latin typeface="+mj-lt"/>
              <a:ea typeface="+mj-ea"/>
              <a:cs typeface="+mj-cs"/>
            </a:endParaRPr>
          </a:p>
          <a:p>
            <a:r>
              <a:rPr lang="en-GB" sz="5700" b="1" dirty="0">
                <a:solidFill>
                  <a:schemeClr val="tx1"/>
                </a:solidFill>
                <a:latin typeface="+mj-lt"/>
                <a:ea typeface="+mj-ea"/>
                <a:cs typeface="+mj-cs"/>
              </a:rPr>
              <a:t>Consultation closes 24 October – </a:t>
            </a:r>
            <a:r>
              <a:rPr lang="en-GB" sz="5700" b="1" dirty="0">
                <a:solidFill>
                  <a:schemeClr val="tx1"/>
                </a:solidFill>
                <a:latin typeface="+mj-lt"/>
                <a:ea typeface="+mj-ea"/>
                <a:cs typeface="+mj-cs"/>
                <a:hlinkClick r:id="rId3"/>
              </a:rPr>
              <a:t>www.fincap.org.uk</a:t>
            </a:r>
            <a:endParaRPr lang="en-GB" sz="5700" b="1" dirty="0">
              <a:solidFill>
                <a:schemeClr val="tx1"/>
              </a:solidFill>
              <a:latin typeface="+mj-lt"/>
              <a:ea typeface="+mj-ea"/>
              <a:cs typeface="+mj-cs"/>
            </a:endParaRPr>
          </a:p>
          <a:p>
            <a:pPr marL="0" indent="0">
              <a:buNone/>
            </a:pPr>
            <a:endParaRPr lang="en-GB" sz="5700" b="1" dirty="0">
              <a:solidFill>
                <a:schemeClr val="tx1"/>
              </a:solidFill>
              <a:latin typeface="+mj-lt"/>
              <a:ea typeface="+mj-ea"/>
              <a:cs typeface="+mj-cs"/>
            </a:endParaRPr>
          </a:p>
          <a:p>
            <a:r>
              <a:rPr lang="en-GB" sz="5700" b="1" dirty="0">
                <a:solidFill>
                  <a:schemeClr val="tx1"/>
                </a:solidFill>
                <a:latin typeface="+mj-lt"/>
                <a:ea typeface="+mj-ea"/>
                <a:cs typeface="+mj-cs"/>
              </a:rPr>
              <a:t>Priorities for action:</a:t>
            </a:r>
          </a:p>
          <a:p>
            <a:pPr marL="0" indent="0">
              <a:buNone/>
            </a:pPr>
            <a:endParaRPr lang="en-GB" sz="4000" b="1" dirty="0">
              <a:solidFill>
                <a:schemeClr val="tx1"/>
              </a:solidFill>
            </a:endParaRPr>
          </a:p>
          <a:p>
            <a:pPr marL="971550" lvl="1" indent="-571500"/>
            <a:r>
              <a:rPr lang="en-GB" sz="5500" dirty="0" smtClean="0">
                <a:solidFill>
                  <a:schemeClr val="tx1"/>
                </a:solidFill>
              </a:rPr>
              <a:t>Children and young people</a:t>
            </a:r>
          </a:p>
          <a:p>
            <a:pPr marL="971550" lvl="1" indent="-571500"/>
            <a:r>
              <a:rPr lang="en-GB" sz="5500" dirty="0" smtClean="0">
                <a:solidFill>
                  <a:schemeClr val="tx1"/>
                </a:solidFill>
              </a:rPr>
              <a:t>Preparing for later life</a:t>
            </a:r>
          </a:p>
          <a:p>
            <a:pPr marL="971550" lvl="1" indent="-571500"/>
            <a:r>
              <a:rPr lang="en-GB" sz="5500" b="1" dirty="0" smtClean="0">
                <a:solidFill>
                  <a:schemeClr val="tx1"/>
                </a:solidFill>
              </a:rPr>
              <a:t>Older people in retirement</a:t>
            </a:r>
          </a:p>
          <a:p>
            <a:pPr marL="971550" lvl="1" indent="-571500"/>
            <a:r>
              <a:rPr lang="en-GB" sz="5500" dirty="0" smtClean="0">
                <a:solidFill>
                  <a:schemeClr val="tx1"/>
                </a:solidFill>
              </a:rPr>
              <a:t>People with financial difficulties</a:t>
            </a:r>
          </a:p>
          <a:p>
            <a:pPr marL="971550" lvl="1" indent="-571500"/>
            <a:r>
              <a:rPr lang="en-GB" sz="5500" dirty="0" smtClean="0">
                <a:solidFill>
                  <a:schemeClr val="tx1"/>
                </a:solidFill>
              </a:rPr>
              <a:t>Ease and accessibility of financial products and services</a:t>
            </a:r>
          </a:p>
          <a:p>
            <a:pPr marL="971550" lvl="1" indent="-571500"/>
            <a:r>
              <a:rPr lang="en-GB" sz="5500" dirty="0" smtClean="0">
                <a:solidFill>
                  <a:schemeClr val="tx1"/>
                </a:solidFill>
              </a:rPr>
              <a:t>Influencing social norms</a:t>
            </a:r>
          </a:p>
          <a:p>
            <a:pPr marL="971550" lvl="1" indent="-571500"/>
            <a:r>
              <a:rPr lang="en-GB" sz="5500" dirty="0" smtClean="0">
                <a:solidFill>
                  <a:schemeClr val="tx1"/>
                </a:solidFill>
              </a:rPr>
              <a:t>Evidence and evaluation</a:t>
            </a:r>
          </a:p>
        </p:txBody>
      </p:sp>
    </p:spTree>
    <p:extLst>
      <p:ext uri="{BB962C8B-B14F-4D97-AF65-F5344CB8AC3E}">
        <p14:creationId xmlns:p14="http://schemas.microsoft.com/office/powerpoint/2010/main" val="188225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200" dirty="0"/>
              <a:t>Older people in retirement: insights</a:t>
            </a:r>
          </a:p>
        </p:txBody>
      </p:sp>
      <p:pic>
        <p:nvPicPr>
          <p:cNvPr id="4"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56516" t="35302" r="7887" b="6097"/>
          <a:stretch/>
        </p:blipFill>
        <p:spPr bwMode="auto">
          <a:xfrm>
            <a:off x="179512" y="1340768"/>
            <a:ext cx="8738001" cy="4495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7236296" y="1412776"/>
            <a:ext cx="1584176" cy="16561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483491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l" rtl="0">
              <a:spcBef>
                <a:spcPct val="0"/>
              </a:spcBef>
            </a:pPr>
            <a:r>
              <a:rPr lang="en-GB" sz="3200" kern="1200" dirty="0" smtClean="0">
                <a:solidFill>
                  <a:srgbClr val="11BDDF"/>
                </a:solidFill>
                <a:latin typeface="+mj-lt"/>
                <a:ea typeface="+mj-ea"/>
                <a:cs typeface="+mj-cs"/>
              </a:rPr>
              <a:t>Individuals and families: key issues</a:t>
            </a:r>
            <a:endParaRPr lang="en-GB" sz="3200" kern="1200" dirty="0">
              <a:solidFill>
                <a:srgbClr val="11BDDF"/>
              </a:solidFill>
              <a:latin typeface="+mj-lt"/>
              <a:ea typeface="+mj-ea"/>
              <a:cs typeface="+mj-cs"/>
            </a:endParaRPr>
          </a:p>
        </p:txBody>
      </p:sp>
      <p:sp>
        <p:nvSpPr>
          <p:cNvPr id="3" name="Content Placeholder 2"/>
          <p:cNvSpPr>
            <a:spLocks noGrp="1"/>
          </p:cNvSpPr>
          <p:nvPr>
            <p:ph idx="1"/>
          </p:nvPr>
        </p:nvSpPr>
        <p:spPr>
          <a:xfrm>
            <a:off x="251520" y="1340768"/>
            <a:ext cx="7848872" cy="4525963"/>
          </a:xfrm>
        </p:spPr>
        <p:txBody>
          <a:bodyPr>
            <a:normAutofit fontScale="92500" lnSpcReduction="20000"/>
          </a:bodyPr>
          <a:lstStyle/>
          <a:p>
            <a:pPr marL="0" indent="0">
              <a:buNone/>
            </a:pPr>
            <a:endParaRPr lang="en-GB" dirty="0"/>
          </a:p>
          <a:p>
            <a:r>
              <a:rPr lang="en-GB" dirty="0" smtClean="0">
                <a:solidFill>
                  <a:schemeClr val="tx1"/>
                </a:solidFill>
              </a:rPr>
              <a:t>Engagement and messaging to encourage people to plan ahead for care costs</a:t>
            </a:r>
          </a:p>
          <a:p>
            <a:pPr marL="0" indent="0">
              <a:buNone/>
            </a:pPr>
            <a:endParaRPr lang="en-GB" dirty="0">
              <a:solidFill>
                <a:schemeClr val="tx1"/>
              </a:solidFill>
            </a:endParaRPr>
          </a:p>
          <a:p>
            <a:r>
              <a:rPr lang="en-GB" dirty="0" smtClean="0">
                <a:solidFill>
                  <a:schemeClr val="tx1"/>
                </a:solidFill>
              </a:rPr>
              <a:t>Coordination of existing information and advice – better referrals and signposting</a:t>
            </a:r>
          </a:p>
          <a:p>
            <a:pPr marL="457200" lvl="1" indent="0">
              <a:buNone/>
            </a:pPr>
            <a:endParaRPr lang="en-GB" dirty="0">
              <a:solidFill>
                <a:schemeClr val="tx1"/>
              </a:solidFill>
            </a:endParaRPr>
          </a:p>
          <a:p>
            <a:r>
              <a:rPr lang="en-GB" dirty="0" smtClean="0">
                <a:solidFill>
                  <a:schemeClr val="tx1"/>
                </a:solidFill>
              </a:rPr>
              <a:t>Unmet or new needs</a:t>
            </a:r>
            <a:endParaRPr lang="en-GB" dirty="0">
              <a:solidFill>
                <a:schemeClr val="tx1"/>
              </a:solidFill>
            </a:endParaRPr>
          </a:p>
          <a:p>
            <a:pPr marL="0" indent="0">
              <a:buNone/>
            </a:pPr>
            <a:endParaRPr lang="en-GB" dirty="0" smtClean="0">
              <a:solidFill>
                <a:schemeClr val="tx1"/>
              </a:solidFill>
            </a:endParaRPr>
          </a:p>
          <a:p>
            <a:r>
              <a:rPr lang="en-GB" dirty="0" smtClean="0">
                <a:solidFill>
                  <a:schemeClr val="tx1"/>
                </a:solidFill>
              </a:rPr>
              <a:t>What is the customer journey(s)?</a:t>
            </a:r>
            <a:endParaRPr lang="en-GB" dirty="0">
              <a:solidFill>
                <a:schemeClr val="tx1"/>
              </a:solidFill>
            </a:endParaRPr>
          </a:p>
          <a:p>
            <a:pPr marL="0" indent="0">
              <a:buNone/>
            </a:pPr>
            <a:endParaRPr lang="en-GB" dirty="0" smtClean="0"/>
          </a:p>
        </p:txBody>
      </p:sp>
    </p:spTree>
    <p:extLst>
      <p:ext uri="{BB962C8B-B14F-4D97-AF65-F5344CB8AC3E}">
        <p14:creationId xmlns:p14="http://schemas.microsoft.com/office/powerpoint/2010/main" val="39927017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l" rtl="0">
              <a:spcBef>
                <a:spcPct val="0"/>
              </a:spcBef>
            </a:pPr>
            <a:r>
              <a:rPr lang="en-GB" sz="3200" kern="1200" dirty="0" smtClean="0">
                <a:solidFill>
                  <a:srgbClr val="11BDDF"/>
                </a:solidFill>
                <a:latin typeface="+mj-lt"/>
                <a:ea typeface="+mj-ea"/>
                <a:cs typeface="+mj-cs"/>
              </a:rPr>
              <a:t>Local authorities: key issues</a:t>
            </a:r>
            <a:endParaRPr lang="en-GB" sz="3200" kern="1200" dirty="0">
              <a:solidFill>
                <a:srgbClr val="11BDDF"/>
              </a:solidFill>
              <a:latin typeface="+mj-lt"/>
              <a:ea typeface="+mj-ea"/>
              <a:cs typeface="+mj-cs"/>
            </a:endParaRPr>
          </a:p>
        </p:txBody>
      </p:sp>
      <p:sp>
        <p:nvSpPr>
          <p:cNvPr id="3" name="Content Placeholder 2"/>
          <p:cNvSpPr>
            <a:spLocks noGrp="1"/>
          </p:cNvSpPr>
          <p:nvPr>
            <p:ph idx="1"/>
          </p:nvPr>
        </p:nvSpPr>
        <p:spPr/>
        <p:txBody>
          <a:bodyPr>
            <a:normAutofit fontScale="85000" lnSpcReduction="10000"/>
          </a:bodyPr>
          <a:lstStyle/>
          <a:p>
            <a:r>
              <a:rPr lang="en-GB" dirty="0" smtClean="0">
                <a:solidFill>
                  <a:schemeClr val="tx1"/>
                </a:solidFill>
              </a:rPr>
              <a:t>Care Act - new duty on local authorities</a:t>
            </a:r>
          </a:p>
          <a:p>
            <a:endParaRPr lang="en-GB" dirty="0"/>
          </a:p>
          <a:p>
            <a:pPr marL="0" indent="0">
              <a:buNone/>
            </a:pPr>
            <a:r>
              <a:rPr lang="en-GB" sz="2600" dirty="0" smtClean="0"/>
              <a:t>“The </a:t>
            </a:r>
            <a:r>
              <a:rPr lang="en-GB" sz="2600" dirty="0"/>
              <a:t>service that local authorities are required to establish and maintain </a:t>
            </a:r>
            <a:r>
              <a:rPr lang="en-GB" sz="2600" b="1" dirty="0"/>
              <a:t>must</a:t>
            </a:r>
            <a:r>
              <a:rPr lang="en-GB" sz="2600" dirty="0"/>
              <a:t> include financial information and advice on matters relevant to care. It </a:t>
            </a:r>
            <a:r>
              <a:rPr lang="en-GB" sz="2600" b="1" dirty="0"/>
              <a:t>should</a:t>
            </a:r>
            <a:r>
              <a:rPr lang="en-GB" sz="2600" dirty="0"/>
              <a:t> provide some of this information directly to people in its community. However, the local authority should have an important role in facilitating access to independent financial information and advice, where it would not be appropriate for a local authority to provide it directly</a:t>
            </a:r>
            <a:r>
              <a:rPr lang="en-GB" sz="2600" dirty="0" smtClean="0"/>
              <a:t>.”</a:t>
            </a:r>
            <a:endParaRPr lang="en-GB" sz="2600" dirty="0">
              <a:solidFill>
                <a:schemeClr val="bg1">
                  <a:lumMod val="50000"/>
                </a:schemeClr>
              </a:solidFill>
            </a:endParaRPr>
          </a:p>
          <a:p>
            <a:pPr marL="0" indent="0">
              <a:buNone/>
            </a:pPr>
            <a:endParaRPr lang="en-GB" dirty="0" smtClean="0">
              <a:solidFill>
                <a:schemeClr val="bg1">
                  <a:lumMod val="50000"/>
                </a:schemeClr>
              </a:solidFill>
            </a:endParaRPr>
          </a:p>
          <a:p>
            <a:r>
              <a:rPr lang="en-GB" dirty="0" smtClean="0">
                <a:solidFill>
                  <a:schemeClr val="tx1"/>
                </a:solidFill>
              </a:rPr>
              <a:t>What support or resources do local authorities need to help meet the duty?</a:t>
            </a:r>
          </a:p>
          <a:p>
            <a:pPr marL="0" indent="0">
              <a:buNone/>
            </a:pPr>
            <a:endParaRPr lang="en-GB" dirty="0">
              <a:solidFill>
                <a:schemeClr val="bg1">
                  <a:lumMod val="50000"/>
                </a:schemeClr>
              </a:solidFill>
            </a:endParaRPr>
          </a:p>
        </p:txBody>
      </p:sp>
    </p:spTree>
    <p:extLst>
      <p:ext uri="{BB962C8B-B14F-4D97-AF65-F5344CB8AC3E}">
        <p14:creationId xmlns:p14="http://schemas.microsoft.com/office/powerpoint/2010/main" val="18021274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1027</TotalTime>
  <Words>522</Words>
  <Application>Microsoft Office PowerPoint</Application>
  <PresentationFormat>On-screen Show (4:3)</PresentationFormat>
  <Paragraphs>99</Paragraphs>
  <Slides>11</Slides>
  <Notes>10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 Financial information and advice </vt:lpstr>
      <vt:lpstr>Overview</vt:lpstr>
      <vt:lpstr>Introduction: The Money Advice Service</vt:lpstr>
      <vt:lpstr>The issue</vt:lpstr>
      <vt:lpstr>What needs to happen?</vt:lpstr>
      <vt:lpstr>Financial Capability Strategy for the UK</vt:lpstr>
      <vt:lpstr>Older people in retirement: insights</vt:lpstr>
      <vt:lpstr>Individuals and families: key issues</vt:lpstr>
      <vt:lpstr>Local authorities: key issues</vt:lpstr>
      <vt:lpstr>Existing Money Advice Service resources</vt:lpstr>
      <vt:lpstr>Discussion and feedback</vt:lpstr>
    </vt:vector>
  </TitlesOfParts>
  <Company>Money Advice Service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Dawn Laidlaw</dc:creator>
  <cp:lastModifiedBy>Rainbird, Robbie</cp:lastModifiedBy>
  <cp:revision>139</cp:revision>
  <cp:lastPrinted>2014-09-24T10:56:42Z</cp:lastPrinted>
  <dcterms:created xsi:type="dcterms:W3CDTF">2014-09-15T11:33:18Z</dcterms:created>
  <dcterms:modified xsi:type="dcterms:W3CDTF">2014-10-31T11:02:08Z</dcterms:modified>
</cp:coreProperties>
</file>