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</p:sldMasterIdLst>
  <p:notesMasterIdLst>
    <p:notesMasterId r:id="rId32"/>
  </p:notesMasterIdLst>
  <p:sldIdLst>
    <p:sldId id="256" r:id="rId3"/>
    <p:sldId id="257" r:id="rId4"/>
    <p:sldId id="268" r:id="rId5"/>
    <p:sldId id="287" r:id="rId6"/>
    <p:sldId id="286" r:id="rId7"/>
    <p:sldId id="291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290" r:id="rId22"/>
    <p:sldId id="288" r:id="rId23"/>
    <p:sldId id="292" r:id="rId24"/>
    <p:sldId id="310" r:id="rId25"/>
    <p:sldId id="294" r:id="rId26"/>
    <p:sldId id="295" r:id="rId27"/>
    <p:sldId id="312" r:id="rId28"/>
    <p:sldId id="313" r:id="rId29"/>
    <p:sldId id="309" r:id="rId30"/>
    <p:sldId id="311" r:id="rId3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-6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5" autoAdjust="0"/>
    <p:restoredTop sz="89171" autoAdjust="0"/>
  </p:normalViewPr>
  <p:slideViewPr>
    <p:cSldViewPr>
      <p:cViewPr>
        <p:scale>
          <a:sx n="70" d="100"/>
          <a:sy n="70" d="100"/>
        </p:scale>
        <p:origin x="-45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53A08-3DC6-4D52-BE88-95FFA349863A}" type="datetimeFigureOut">
              <a:rPr lang="en-GB" smtClean="0"/>
              <a:pPr/>
              <a:t>08/08/2012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2432C9-851B-4A70-A427-1BE5E799BE6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897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Give everyone opportunity to get their questions floored if not answered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432C9-851B-4A70-A427-1BE5E799BE65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54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Give everyone opportunity to get their questions floored if not answered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432C9-851B-4A70-A427-1BE5E799BE65}" type="slidenum">
              <a:rPr lang="en-GB" smtClean="0"/>
              <a:pPr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54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432C9-851B-4A70-A427-1BE5E799BE65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54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2432C9-851B-4A70-A427-1BE5E799BE65}" type="slidenum">
              <a:rPr lang="en-GB" smtClean="0"/>
              <a:pPr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654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FA53F-852C-4BF8-8EB8-234001D8C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D15E9-0A1C-42C2-A149-DF782A057D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3D096-4755-4B7F-B75A-1FD0F9A03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123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/>
              <a:endParaRPr lang="en-GB" sz="1800" smtClean="0">
                <a:solidFill>
                  <a:srgbClr val="000000"/>
                </a:solidFill>
                <a:latin typeface="Verdana" pitchFamily="34" charset="0"/>
                <a:ea typeface="+mn-ea"/>
              </a:endParaRP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2083 -32000"/>
                <a:gd name="T13" fmla="*/ T12 w 64000"/>
                <a:gd name="T14" fmla="+- 0 -29632 -32000"/>
                <a:gd name="T15" fmla="*/ -29632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2083 -32000"/>
                <a:gd name="T21" fmla="*/ T20 w 64000"/>
                <a:gd name="T22" fmla="+- 0 29631 -32000"/>
                <a:gd name="T23" fmla="*/ 29631 h 64000"/>
                <a:gd name="T24" fmla="+- 0 12083 -32000"/>
                <a:gd name="T25" fmla="*/ T24 w 64000"/>
                <a:gd name="T26" fmla="+- 0 29631 -32000"/>
                <a:gd name="T27" fmla="*/ 29631 h 64000"/>
                <a:gd name="T28" fmla="+- 0 12082 -32000"/>
                <a:gd name="T29" fmla="*/ T28 w 64000"/>
                <a:gd name="T30" fmla="+- 0 29631 -32000"/>
                <a:gd name="T31" fmla="*/ 29631 h 64000"/>
                <a:gd name="T32" fmla="+- 0 12083 -32000"/>
                <a:gd name="T33" fmla="*/ T32 w 64000"/>
                <a:gd name="T34" fmla="+- 0 29632 -32000"/>
                <a:gd name="T35" fmla="*/ 29632 h 64000"/>
                <a:gd name="T36" fmla="+- 0 12083 -32000"/>
                <a:gd name="T37" fmla="*/ T36 w 64000"/>
                <a:gd name="T38" fmla="+- 0 -29632 -32000"/>
                <a:gd name="T39" fmla="*/ -29632 h 64000"/>
                <a:gd name="T40" fmla="+- 0 12082 -32000"/>
                <a:gd name="T41" fmla="*/ T40 w 64000"/>
                <a:gd name="T42" fmla="+- 0 -29632 -32000"/>
                <a:gd name="T43" fmla="*/ -29632 h 64000"/>
                <a:gd name="T44" fmla="+- 0 12083 -32000"/>
                <a:gd name="T45" fmla="*/ T44 w 64000"/>
                <a:gd name="T46" fmla="+- 0 -29632 -32000"/>
                <a:gd name="T47" fmla="*/ -29632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mtClean="0">
                <a:solidFill>
                  <a:srgbClr val="000000"/>
                </a:solidFill>
                <a:latin typeface="Times New Roman" pitchFamily="18" charset="0"/>
                <a:ea typeface="+mn-ea"/>
              </a:endParaRPr>
            </a:p>
          </p:txBody>
        </p:sp>
        <p:sp>
          <p:nvSpPr>
            <p:cNvPr id="5125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994 -32000"/>
                <a:gd name="T13" fmla="*/ T12 w 64000"/>
                <a:gd name="T14" fmla="+- 0 -25754 -32000"/>
                <a:gd name="T15" fmla="*/ -257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994 -32000"/>
                <a:gd name="T21" fmla="*/ T20 w 64000"/>
                <a:gd name="T22" fmla="+- 0 25753 -32000"/>
                <a:gd name="T23" fmla="*/ 25753 h 64000"/>
                <a:gd name="T24" fmla="+- 0 18994 -32000"/>
                <a:gd name="T25" fmla="*/ T24 w 64000"/>
                <a:gd name="T26" fmla="+- 0 25753 -32000"/>
                <a:gd name="T27" fmla="*/ 25753 h 64000"/>
                <a:gd name="T28" fmla="+- 0 18993 -32000"/>
                <a:gd name="T29" fmla="*/ T28 w 64000"/>
                <a:gd name="T30" fmla="+- 0 25753 -32000"/>
                <a:gd name="T31" fmla="*/ 25753 h 64000"/>
                <a:gd name="T32" fmla="+- 0 18994 -32000"/>
                <a:gd name="T33" fmla="*/ T32 w 64000"/>
                <a:gd name="T34" fmla="+- 0 25754 -32000"/>
                <a:gd name="T35" fmla="*/ 25754 h 64000"/>
                <a:gd name="T36" fmla="+- 0 18994 -32000"/>
                <a:gd name="T37" fmla="*/ T36 w 64000"/>
                <a:gd name="T38" fmla="+- 0 -25754 -32000"/>
                <a:gd name="T39" fmla="*/ -25754 h 64000"/>
                <a:gd name="T40" fmla="+- 0 18993 -32000"/>
                <a:gd name="T41" fmla="*/ T40 w 64000"/>
                <a:gd name="T42" fmla="+- 0 -25754 -32000"/>
                <a:gd name="T43" fmla="*/ -25754 h 64000"/>
                <a:gd name="T44" fmla="+- 0 18994 -32000"/>
                <a:gd name="T45" fmla="*/ T44 w 64000"/>
                <a:gd name="T46" fmla="+- 0 -25754 -32000"/>
                <a:gd name="T47" fmla="*/ -257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1800" smtClean="0">
                <a:solidFill>
                  <a:srgbClr val="000000"/>
                </a:solidFill>
                <a:latin typeface="Arial" pitchFamily="34" charset="0"/>
                <a:ea typeface="+mn-ea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E8283E9-6D07-4197-A7E0-3D71AA7FB76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652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05EBD-3842-4438-A5C7-148BCA6AC0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913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7EAD7-7CFD-494A-885C-468C4A4C375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933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C1B67F-2659-4D43-8DF1-3ED65C681411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679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FEAF0-5E6A-4537-98FB-DAAE9942C47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7622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80E59-2C74-4A9E-B549-5BEB902AEDCD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8863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28851C-CA8A-4623-A950-E2DD7427D13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823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107B0-1CD9-47C4-9BDB-2FB3527747F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95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A285F-3B3B-4F83-9839-BE50868FC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865865-6621-4E7D-9083-E8B041BA32B1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978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D01CB3-803F-41EA-BC83-2C0FAE3FE60B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4213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AB7BA-3FE4-414A-AE39-2674A89E53C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356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AC148-75BC-4C98-A2DC-EADF0A12C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83037-4400-4320-98D3-FC8F63C1A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5B91C-78F6-433F-B35D-6D22A6D86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1D3D5-EC44-41F3-BB02-3B94752F9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25A76-0A3D-4DA3-B674-F2A173835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2B52A-F7EC-4016-8E6E-5886B293F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8CCB4-D767-4974-AEFE-23DF9F9A6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C6DDA17-DF64-4C81-932F-BC2E733A2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296 -32000"/>
                <a:gd name="T13" fmla="*/ T12 w 64000"/>
                <a:gd name="T14" fmla="+- 0 -26254 -32000"/>
                <a:gd name="T15" fmla="*/ -26254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296 -32000"/>
                <a:gd name="T21" fmla="*/ T20 w 64000"/>
                <a:gd name="T22" fmla="+- 0 26253 -32000"/>
                <a:gd name="T23" fmla="*/ 26253 h 64000"/>
                <a:gd name="T24" fmla="+- 0 18296 -32000"/>
                <a:gd name="T25" fmla="*/ T24 w 64000"/>
                <a:gd name="T26" fmla="+- 0 26253 -32000"/>
                <a:gd name="T27" fmla="*/ 26253 h 64000"/>
                <a:gd name="T28" fmla="+- 0 18295 -32000"/>
                <a:gd name="T29" fmla="*/ T28 w 64000"/>
                <a:gd name="T30" fmla="+- 0 26253 -32000"/>
                <a:gd name="T31" fmla="*/ 26253 h 64000"/>
                <a:gd name="T32" fmla="+- 0 18296 -32000"/>
                <a:gd name="T33" fmla="*/ T32 w 64000"/>
                <a:gd name="T34" fmla="+- 0 26254 -32000"/>
                <a:gd name="T35" fmla="*/ 26254 h 64000"/>
                <a:gd name="T36" fmla="+- 0 18296 -32000"/>
                <a:gd name="T37" fmla="*/ T36 w 64000"/>
                <a:gd name="T38" fmla="+- 0 -26254 -32000"/>
                <a:gd name="T39" fmla="*/ -26254 h 64000"/>
                <a:gd name="T40" fmla="+- 0 18295 -32000"/>
                <a:gd name="T41" fmla="*/ T40 w 64000"/>
                <a:gd name="T42" fmla="+- 0 -26254 -32000"/>
                <a:gd name="T43" fmla="*/ -26254 h 64000"/>
                <a:gd name="T44" fmla="+- 0 18296 -32000"/>
                <a:gd name="T45" fmla="*/ T44 w 64000"/>
                <a:gd name="T46" fmla="+- 0 -26254 -32000"/>
                <a:gd name="T47" fmla="*/ -26254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mtClean="0">
                <a:solidFill>
                  <a:srgbClr val="000000"/>
                </a:solidFill>
                <a:latin typeface="Times New Roman" pitchFamily="18" charset="0"/>
                <a:ea typeface="+mn-ea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18077 -32000"/>
                <a:gd name="T13" fmla="*/ T12 w 64000"/>
                <a:gd name="T14" fmla="+- 0 -26405 -32000"/>
                <a:gd name="T15" fmla="*/ -26405 h 64000"/>
                <a:gd name="T16" fmla="+- 0 32000 -32000"/>
                <a:gd name="T17" fmla="*/ T16 w 64000"/>
                <a:gd name="T18" fmla="+- 0 0 -32000"/>
                <a:gd name="T19" fmla="*/ 0 h 64000"/>
                <a:gd name="T20" fmla="+- 0 18077 -32000"/>
                <a:gd name="T21" fmla="*/ T20 w 64000"/>
                <a:gd name="T22" fmla="+- 0 26404 -32000"/>
                <a:gd name="T23" fmla="*/ 26404 h 64000"/>
                <a:gd name="T24" fmla="+- 0 18077 -32000"/>
                <a:gd name="T25" fmla="*/ T24 w 64000"/>
                <a:gd name="T26" fmla="+- 0 26404 -32000"/>
                <a:gd name="T27" fmla="*/ 26404 h 64000"/>
                <a:gd name="T28" fmla="+- 0 18076 -32000"/>
                <a:gd name="T29" fmla="*/ T28 w 64000"/>
                <a:gd name="T30" fmla="+- 0 26404 -32000"/>
                <a:gd name="T31" fmla="*/ 26404 h 64000"/>
                <a:gd name="T32" fmla="+- 0 18077 -32000"/>
                <a:gd name="T33" fmla="*/ T32 w 64000"/>
                <a:gd name="T34" fmla="+- 0 26405 -32000"/>
                <a:gd name="T35" fmla="*/ 26405 h 64000"/>
                <a:gd name="T36" fmla="+- 0 18077 -32000"/>
                <a:gd name="T37" fmla="*/ T36 w 64000"/>
                <a:gd name="T38" fmla="+- 0 -26405 -32000"/>
                <a:gd name="T39" fmla="*/ -26405 h 64000"/>
                <a:gd name="T40" fmla="+- 0 18076 -32000"/>
                <a:gd name="T41" fmla="*/ T40 w 64000"/>
                <a:gd name="T42" fmla="+- 0 -26405 -32000"/>
                <a:gd name="T43" fmla="*/ -26405 h 64000"/>
                <a:gd name="T44" fmla="+- 0 18077 -32000"/>
                <a:gd name="T45" fmla="*/ T44 w 64000"/>
                <a:gd name="T46" fmla="+- 0 -26405 -32000"/>
                <a:gd name="T47" fmla="*/ -26405 h 64000"/>
                <a:gd name="T48" fmla="+- 0 G27 -32000"/>
                <a:gd name="T49" fmla="*/ T48 w 64000"/>
                <a:gd name="T50" fmla="+- 0 G11 -32000"/>
                <a:gd name="T51" fmla="*/ G11 h 64000"/>
                <a:gd name="T52" fmla="+- 0 G25 -32000"/>
                <a:gd name="T53" fmla="*/ T52 w 64000"/>
                <a:gd name="T54" fmla="+- 0 G14 -32000"/>
                <a:gd name="T55" fmla="*/ G14 h 64000"/>
              </a:gdLst>
              <a:ahLst/>
              <a:cxnLst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T49" t="T51" r="T53" b="T55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/>
              <a:endParaRPr lang="en-US" sz="1800" smtClean="0">
                <a:solidFill>
                  <a:srgbClr val="000000"/>
                </a:solidFill>
                <a:latin typeface="Arial" pitchFamily="34" charset="0"/>
                <a:ea typeface="+mn-ea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hangingPunct="1"/>
              <a:endParaRPr lang="en-GB" sz="1800" smtClean="0">
                <a:solidFill>
                  <a:srgbClr val="000000"/>
                </a:solidFill>
                <a:latin typeface="Verdana" pitchFamily="34" charset="0"/>
                <a:ea typeface="+mn-ea"/>
              </a:endParaRPr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eaLnBrk="1" hangingPunct="1"/>
            <a:endParaRPr lang="en-GB" smtClean="0">
              <a:solidFill>
                <a:srgbClr val="000000"/>
              </a:solidFill>
              <a:latin typeface="Verdana" pitchFamily="34" charset="0"/>
              <a:ea typeface="+mn-ea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eaLnBrk="1" hangingPunct="1"/>
            <a:endParaRPr lang="en-GB" smtClean="0">
              <a:solidFill>
                <a:srgbClr val="000000"/>
              </a:solidFill>
              <a:latin typeface="Verdana" pitchFamily="34" charset="0"/>
              <a:ea typeface="+mn-ea"/>
            </a:endParaRP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eaLnBrk="1" hangingPunct="1"/>
            <a:fld id="{E9CF214D-3532-485B-99CF-FB2025D93588}" type="slidenum">
              <a:rPr lang="en-GB" smtClean="0">
                <a:solidFill>
                  <a:srgbClr val="000000"/>
                </a:solidFill>
                <a:latin typeface="Verdana" pitchFamily="34" charset="0"/>
                <a:ea typeface="+mn-ea"/>
              </a:rPr>
              <a:pPr eaLnBrk="1" hangingPunct="1"/>
              <a:t>‹#›</a:t>
            </a:fld>
            <a:endParaRPr lang="en-GB" smtClean="0">
              <a:solidFill>
                <a:srgbClr val="000000"/>
              </a:solidFill>
              <a:latin typeface="Verdana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6939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Welcome%20quotes.pptx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Carol.foster-middleton@dwp.gsi.gov.uk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Welcome%20quotes.pptx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wp.gov.uk/docs/data-sharing-guide.pdf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iNetwork Powerpoint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774" y="1556792"/>
            <a:ext cx="5976466" cy="1800225"/>
          </a:xfrm>
        </p:spPr>
        <p:txBody>
          <a:bodyPr/>
          <a:lstStyle/>
          <a:p>
            <a:pPr algn="l"/>
            <a:r>
              <a:rPr lang="en-GB" sz="3200" b="1" dirty="0"/>
              <a:t>Welfare Reform Act: New data sharing </a:t>
            </a:r>
            <a:r>
              <a:rPr lang="en-GB" sz="3200" b="1" dirty="0" smtClean="0"/>
              <a:t>powers</a:t>
            </a:r>
            <a:r>
              <a:rPr lang="en-GB" sz="3200" dirty="0"/>
              <a:t>	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2" y="3886200"/>
            <a:ext cx="6552084" cy="1198563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24 July 2012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King’s House, Manchester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FA53F-852C-4BF8-8EB8-234001D8CBA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556792"/>
            <a:ext cx="7313612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i="1" dirty="0">
                <a:solidFill>
                  <a:schemeClr val="hlink"/>
                </a:solidFill>
                <a:latin typeface="Arial" pitchFamily="34" charset="0"/>
              </a:rPr>
              <a:t>Welfare Reform Act 2012 (section 130)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dirty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400" dirty="0"/>
              <a:t>New provisions in the Act allow LAs to tell other parts of the same LA, another LA, or DWP, if a person they know of has been admitted to or discharged from hospital or residential care, or needs overnight care at home.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400" dirty="0"/>
              <a:t>Purpose is to help ensure people have their social security benefit paid at the right amount.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 dirty="0"/>
          </a:p>
          <a:p>
            <a:pPr>
              <a:lnSpc>
                <a:spcPct val="90000"/>
              </a:lnSpc>
              <a:buFontTx/>
              <a:buNone/>
            </a:pPr>
            <a:endParaRPr lang="en-GB" sz="2400" dirty="0"/>
          </a:p>
          <a:p>
            <a:pPr>
              <a:lnSpc>
                <a:spcPct val="9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68935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556792"/>
            <a:ext cx="7313612" cy="4114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2400" b="1" i="1" dirty="0">
                <a:latin typeface="Arial" pitchFamily="34" charset="0"/>
              </a:rPr>
              <a:t>Welfare Reform Act 2012 (section 131)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b="1" i="1" dirty="0"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Provides DWP with the power to share relevant information with qualifying persons (QPs) for welfare services or council tax purposes.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Allows QPs to share welfare services information with DWP, for a social security benefit purpose.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Enables QPs to share relevant information between and within themselves, and in some cases with RSLs, for a welfare services, council tax or housing benefit purpose.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52673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500" b="1" i="1">
                <a:latin typeface="Arial" pitchFamily="34" charset="0"/>
              </a:rPr>
              <a:t>Welfare Reform Act 2012 (section 131)</a:t>
            </a:r>
          </a:p>
          <a:p>
            <a:pPr>
              <a:buFont typeface="Wingdings" pitchFamily="2" charset="2"/>
              <a:buNone/>
            </a:pPr>
            <a:endParaRPr lang="en-GB" sz="2500"/>
          </a:p>
          <a:p>
            <a:pPr>
              <a:buFontTx/>
              <a:buChar char="•"/>
            </a:pPr>
            <a:r>
              <a:rPr lang="en-GB" sz="2500"/>
              <a:t>Welfare service includes services which provide accommodation, support, assistance, advice or counselling to individuals with particular needs, and for these purposes ‘assistance’ includes assistance by means of a grant or loan or the provision of goods or services.</a:t>
            </a:r>
          </a:p>
          <a:p>
            <a:pPr>
              <a:buFontTx/>
              <a:buNone/>
            </a:pPr>
            <a:endParaRPr lang="en-GB" sz="2500"/>
          </a:p>
          <a:p>
            <a:pPr>
              <a:buFont typeface="Wingdings" pitchFamily="2" charset="2"/>
              <a:buNone/>
            </a:pPr>
            <a:endParaRPr lang="en-GB" sz="2500"/>
          </a:p>
        </p:txBody>
      </p:sp>
    </p:spTree>
    <p:extLst>
      <p:ext uri="{BB962C8B-B14F-4D97-AF65-F5344CB8AC3E}">
        <p14:creationId xmlns:p14="http://schemas.microsoft.com/office/powerpoint/2010/main" val="2487477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500" b="1" i="1">
                <a:latin typeface="Arial" pitchFamily="34" charset="0"/>
              </a:rPr>
              <a:t>Welfare Reform Act 2012 (section 131)</a:t>
            </a:r>
          </a:p>
          <a:p>
            <a:pPr>
              <a:buFont typeface="Wingdings" pitchFamily="2" charset="2"/>
              <a:buNone/>
            </a:pPr>
            <a:endParaRPr lang="en-GB" sz="2500"/>
          </a:p>
          <a:p>
            <a:pPr>
              <a:buFontTx/>
              <a:buChar char="•"/>
            </a:pPr>
            <a:r>
              <a:rPr lang="en-GB" sz="2500"/>
              <a:t>Relevant information means information relating to any relevant social security benefit; or welfare services.</a:t>
            </a:r>
          </a:p>
          <a:p>
            <a:pPr>
              <a:buFontTx/>
              <a:buNone/>
            </a:pPr>
            <a:endParaRPr lang="en-GB" sz="2500"/>
          </a:p>
          <a:p>
            <a:pPr>
              <a:buFontTx/>
              <a:buChar char="•"/>
            </a:pPr>
            <a:r>
              <a:rPr lang="en-GB" sz="2500"/>
              <a:t>Relevant social security benefit has the meaning given in section 121DA(7) of the Social Security Administration Act.</a:t>
            </a:r>
          </a:p>
          <a:p>
            <a:pPr>
              <a:buFontTx/>
              <a:buNone/>
            </a:pPr>
            <a:endParaRPr lang="en-GB" sz="2500"/>
          </a:p>
          <a:p>
            <a:pPr>
              <a:buFontTx/>
              <a:buNone/>
            </a:pPr>
            <a:endParaRPr lang="en-GB" sz="2500"/>
          </a:p>
        </p:txBody>
      </p:sp>
    </p:spTree>
    <p:extLst>
      <p:ext uri="{BB962C8B-B14F-4D97-AF65-F5344CB8AC3E}">
        <p14:creationId xmlns:p14="http://schemas.microsoft.com/office/powerpoint/2010/main" val="1209558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 b="1" i="1" dirty="0">
                <a:latin typeface="Arial" pitchFamily="34" charset="0"/>
              </a:rPr>
              <a:t>Welfare Reform Act 2012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400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400" dirty="0"/>
              <a:t>Qualifying person includes all types of LA.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400" dirty="0"/>
              <a:t>Applies to LAs in </a:t>
            </a:r>
            <a:r>
              <a:rPr lang="en-GB" sz="2400" dirty="0" err="1"/>
              <a:t>England,Scotland</a:t>
            </a:r>
            <a:r>
              <a:rPr lang="en-GB" sz="2400" dirty="0"/>
              <a:t> and Wales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400" dirty="0"/>
              <a:t>Regulations can prescribe additional qualifying persons, and this is being used to include Registered Social Landlords in some cases.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86347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sz="2400" b="1" i="1" dirty="0">
                <a:latin typeface="Arial" pitchFamily="34" charset="0"/>
              </a:rPr>
              <a:t>The Social Security (Information-Sharing in Relation to Welfare Services </a:t>
            </a:r>
            <a:r>
              <a:rPr lang="en-GB" sz="2400" b="1" i="1" dirty="0" err="1">
                <a:latin typeface="Arial" pitchFamily="34" charset="0"/>
              </a:rPr>
              <a:t>etc</a:t>
            </a:r>
            <a:r>
              <a:rPr lang="en-GB" sz="2400" b="1" i="1" dirty="0">
                <a:latin typeface="Arial" pitchFamily="34" charset="0"/>
              </a:rPr>
              <a:t>) Regulations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b="1" i="1" dirty="0"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Regulations came into force on 2 July 2012.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They prescribe information, and some additional benefits that are affected by the provisions in section 130.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They prescribe the purposes where data can be shared under section 131.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And they prescribe RSLs as a QP for some purposes.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30972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628800"/>
            <a:ext cx="7313612" cy="468052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i="1">
                <a:latin typeface="Arial" pitchFamily="34" charset="0"/>
              </a:rPr>
              <a:t>Purposes for which data can be shared: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Blue Badge parking permits;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Discretionary Housing Payments;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Disability Facility Grants;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Domiciliary and residential care financial assessments;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Homelessness;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Supporting People.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400"/>
              <a:t>Plus: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Benefit cap, under occupancy rules; </a:t>
            </a: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/>
              <a:t>Troubled Families.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2132357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484784"/>
            <a:ext cx="7313612" cy="4114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i="1" dirty="0">
                <a:latin typeface="Arial" pitchFamily="34" charset="0"/>
              </a:rPr>
              <a:t>How will this work in practice?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 b="1" i="1" dirty="0">
              <a:latin typeface="Arial" pitchFamily="34" charset="0"/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LAs can set up their own arrangements for sharing data with other parts of the LA, another LA or RSLs.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DWP will be setting up a process to supply data for Blue Badges, Res/Non Res Care, and DFGs. </a:t>
            </a:r>
            <a:r>
              <a:rPr lang="en-GB" sz="2400" dirty="0" err="1"/>
              <a:t>Likley</a:t>
            </a:r>
            <a:r>
              <a:rPr lang="en-GB" sz="2400" dirty="0"/>
              <a:t> to be some months before this is resolved.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In meantime it is ‘business as usual’, although LAs no longer need to supply proof of customer consent.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Guidance will be published shortly. 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endParaRPr lang="en-GB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8318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100" b="1" i="1">
                <a:latin typeface="Arial" pitchFamily="34" charset="0"/>
              </a:rPr>
              <a:t>Further legislation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sz="2100" b="1" i="1">
              <a:latin typeface="Arial" pitchFamily="34" charset="0"/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100"/>
              <a:t>October 2012: regs will be brought into force which prescribe council tax as a purpose for data sharing.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10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100"/>
              <a:t>April 2013: regs will come into force prescribing local social fund schemes as a data sharing purpose.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10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100"/>
              <a:t>2013: some additional gateways between DWP, LAs and landlords for UC purposes. </a:t>
            </a:r>
          </a:p>
        </p:txBody>
      </p:sp>
    </p:spTree>
    <p:extLst>
      <p:ext uri="{BB962C8B-B14F-4D97-AF65-F5344CB8AC3E}">
        <p14:creationId xmlns:p14="http://schemas.microsoft.com/office/powerpoint/2010/main" val="19634506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Happy to take questions</a:t>
            </a:r>
          </a:p>
          <a:p>
            <a:pPr>
              <a:buFont typeface="Wingdings" pitchFamily="2" charset="2"/>
              <a:buNone/>
            </a:pPr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You can contact me by email at: </a:t>
            </a:r>
          </a:p>
          <a:p>
            <a:pPr>
              <a:buFont typeface="Wingdings" pitchFamily="2" charset="2"/>
              <a:buNone/>
            </a:pPr>
            <a:r>
              <a:rPr lang="en-GB" sz="2400">
                <a:latin typeface="Comic Sans MS" pitchFamily="66" charset="0"/>
              </a:rPr>
              <a:t>     </a:t>
            </a:r>
            <a:r>
              <a:rPr lang="en-GB" sz="2400">
                <a:latin typeface="Comic Sans MS" pitchFamily="66" charset="0"/>
                <a:hlinkClick r:id="rId2"/>
              </a:rPr>
              <a:t>Carol.foster-middleton@dwp.gsi.gov.uk</a:t>
            </a:r>
            <a:endParaRPr lang="en-GB">
              <a:latin typeface="Comic Sans MS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GB">
                <a:latin typeface="Comic Sans MS" pitchFamily="66" charset="0"/>
              </a:rPr>
              <a:t>	</a:t>
            </a:r>
          </a:p>
          <a:p>
            <a:pPr>
              <a:buFont typeface="Wingdings" pitchFamily="2" charset="2"/>
              <a:buNone/>
            </a:pPr>
            <a:endParaRPr lang="en-GB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7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4"/>
          <p:cNvSpPr>
            <a:spLocks noGrp="1"/>
          </p:cNvSpPr>
          <p:nvPr>
            <p:ph type="title"/>
          </p:nvPr>
        </p:nvSpPr>
        <p:spPr>
          <a:xfrm>
            <a:off x="685800" y="1196975"/>
            <a:ext cx="5541963" cy="792163"/>
          </a:xfrm>
        </p:spPr>
        <p:txBody>
          <a:bodyPr/>
          <a:lstStyle/>
          <a:p>
            <a:pPr algn="l"/>
            <a:r>
              <a:rPr lang="en-GB" sz="3200" smtClean="0">
                <a:latin typeface="Rockwell" pitchFamily="18" charset="0"/>
              </a:rPr>
              <a:t>Title here</a:t>
            </a:r>
          </a:p>
        </p:txBody>
      </p:sp>
      <p:sp>
        <p:nvSpPr>
          <p:cNvPr id="4099" name="Content Placeholder 5"/>
          <p:cNvSpPr>
            <a:spLocks noGrp="1"/>
          </p:cNvSpPr>
          <p:nvPr>
            <p:ph idx="1"/>
          </p:nvPr>
        </p:nvSpPr>
        <p:spPr>
          <a:xfrm>
            <a:off x="685800" y="1981200"/>
            <a:ext cx="5541963" cy="4114800"/>
          </a:xfrm>
        </p:spPr>
        <p:txBody>
          <a:bodyPr/>
          <a:lstStyle/>
          <a:p>
            <a:endParaRPr lang="en-GB" sz="2400" smtClean="0"/>
          </a:p>
        </p:txBody>
      </p:sp>
      <p:pic>
        <p:nvPicPr>
          <p:cNvPr id="4100" name="Picture 8" descr="iNetwork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7544" y="1196752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 b="1" kern="0" dirty="0">
                <a:solidFill>
                  <a:schemeClr val="tx2"/>
                </a:solidFill>
                <a:latin typeface="Rockwell" pitchFamily="18" charset="0"/>
                <a:ea typeface="+mj-ea"/>
                <a:cs typeface="+mj-cs"/>
              </a:rPr>
              <a:t>House Keeping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9552" y="2204864"/>
            <a:ext cx="8208912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  <a:ea typeface="+mn-ea"/>
              </a:rPr>
              <a:t>Fire Alarm: </a:t>
            </a:r>
            <a:r>
              <a:rPr lang="en-US" sz="2800" b="1" kern="0" dirty="0" smtClean="0">
                <a:latin typeface="+mn-lt"/>
                <a:ea typeface="+mn-ea"/>
              </a:rPr>
              <a:t>	</a:t>
            </a:r>
            <a:r>
              <a:rPr lang="en-US" sz="2800" kern="0" dirty="0" smtClean="0">
                <a:latin typeface="+mn-lt"/>
                <a:ea typeface="+mn-ea"/>
              </a:rPr>
              <a:t>none </a:t>
            </a:r>
            <a:r>
              <a:rPr lang="en-US" sz="2800" kern="0" dirty="0">
                <a:latin typeface="+mn-lt"/>
                <a:ea typeface="+mn-ea"/>
              </a:rPr>
              <a:t>expected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  <a:ea typeface="+mn-ea"/>
              </a:rPr>
              <a:t>Fire Exit: </a:t>
            </a:r>
            <a:r>
              <a:rPr lang="en-US" sz="2800" b="1" kern="0" dirty="0" smtClean="0">
                <a:latin typeface="+mn-lt"/>
                <a:ea typeface="+mn-ea"/>
              </a:rPr>
              <a:t>		</a:t>
            </a:r>
            <a:r>
              <a:rPr lang="en-US" sz="2800" kern="0" dirty="0" smtClean="0">
                <a:latin typeface="+mn-lt"/>
                <a:ea typeface="+mn-ea"/>
              </a:rPr>
              <a:t>follow fire exit signs </a:t>
            </a:r>
            <a:endParaRPr lang="en-US" sz="2800" kern="0" dirty="0">
              <a:latin typeface="+mn-lt"/>
              <a:ea typeface="+mn-ea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  <a:ea typeface="+mn-ea"/>
              </a:rPr>
              <a:t>Fire Assembly: </a:t>
            </a:r>
            <a:r>
              <a:rPr lang="en-US" sz="2800" kern="0" dirty="0">
                <a:latin typeface="+mn-lt"/>
                <a:ea typeface="+mn-ea"/>
              </a:rPr>
              <a:t> </a:t>
            </a:r>
            <a:r>
              <a:rPr lang="en-US" sz="2800" kern="0" dirty="0" smtClean="0">
                <a:latin typeface="+mn-lt"/>
                <a:ea typeface="+mn-ea"/>
              </a:rPr>
              <a:t>car park across road</a:t>
            </a:r>
            <a:endParaRPr lang="en-US" sz="2800" kern="0" dirty="0">
              <a:latin typeface="+mn-lt"/>
              <a:ea typeface="+mn-ea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  <a:ea typeface="+mn-ea"/>
              </a:rPr>
              <a:t>Toilets</a:t>
            </a:r>
            <a:r>
              <a:rPr lang="en-US" sz="2800" b="1" kern="0" dirty="0" smtClean="0">
                <a:latin typeface="+mn-lt"/>
                <a:ea typeface="+mn-ea"/>
              </a:rPr>
              <a:t>: 		</a:t>
            </a:r>
            <a:r>
              <a:rPr lang="en-US" sz="2800" kern="0" dirty="0" smtClean="0">
                <a:latin typeface="+mn-lt"/>
                <a:ea typeface="+mn-ea"/>
              </a:rPr>
              <a:t>past top of stairs</a:t>
            </a:r>
            <a:endParaRPr lang="en-US" sz="2800" kern="0" dirty="0">
              <a:latin typeface="+mn-lt"/>
              <a:ea typeface="+mn-ea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800" b="1" kern="0" dirty="0">
                <a:latin typeface="+mn-lt"/>
              </a:rPr>
              <a:t>Smoking:</a:t>
            </a:r>
            <a:r>
              <a:rPr lang="en-US" sz="2800" kern="0" dirty="0">
                <a:latin typeface="+mn-lt"/>
              </a:rPr>
              <a:t> </a:t>
            </a:r>
            <a:r>
              <a:rPr lang="en-US" sz="2800" kern="0" dirty="0" smtClean="0">
                <a:latin typeface="+mn-lt"/>
              </a:rPr>
              <a:t>		outside</a:t>
            </a:r>
            <a:endParaRPr lang="en-US" sz="2800" kern="0" dirty="0">
              <a:latin typeface="+mn-lt"/>
              <a:ea typeface="+mn-ea"/>
            </a:endParaRPr>
          </a:p>
          <a:p>
            <a:pPr marL="342900" indent="-342900" eaLnBrk="1" hangingPunct="1">
              <a:spcBef>
                <a:spcPct val="20000"/>
              </a:spcBef>
              <a:defRPr/>
            </a:pPr>
            <a:r>
              <a:rPr lang="en-US" sz="2800" b="1" kern="0" dirty="0" smtClean="0">
                <a:latin typeface="+mn-lt"/>
                <a:ea typeface="+mn-ea"/>
              </a:rPr>
              <a:t>Refreshments</a:t>
            </a:r>
            <a:r>
              <a:rPr lang="en-US" sz="2800" b="1" kern="0" dirty="0">
                <a:latin typeface="+mn-lt"/>
                <a:ea typeface="+mn-ea"/>
              </a:rPr>
              <a:t>:</a:t>
            </a:r>
            <a:r>
              <a:rPr lang="en-US" sz="2800" kern="0" dirty="0">
                <a:latin typeface="+mn-lt"/>
                <a:ea typeface="+mn-ea"/>
              </a:rPr>
              <a:t> </a:t>
            </a:r>
            <a:r>
              <a:rPr lang="en-US" sz="2800" kern="0" dirty="0" smtClean="0">
                <a:latin typeface="+mn-lt"/>
                <a:ea typeface="+mn-ea"/>
              </a:rPr>
              <a:t>	in here</a:t>
            </a:r>
          </a:p>
          <a:p>
            <a:pPr marL="342900" indent="-342900" eaLnBrk="1" hangingPunct="1">
              <a:spcBef>
                <a:spcPct val="20000"/>
              </a:spcBef>
              <a:defRPr/>
            </a:pPr>
            <a:endParaRPr lang="en-US" sz="2800" kern="0" dirty="0">
              <a:latin typeface="+mn-lt"/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4"/>
          <p:cNvSpPr>
            <a:spLocks noGrp="1"/>
          </p:cNvSpPr>
          <p:nvPr>
            <p:ph type="title"/>
          </p:nvPr>
        </p:nvSpPr>
        <p:spPr>
          <a:xfrm>
            <a:off x="685800" y="1196975"/>
            <a:ext cx="5541963" cy="792163"/>
          </a:xfrm>
        </p:spPr>
        <p:txBody>
          <a:bodyPr/>
          <a:lstStyle/>
          <a:p>
            <a:pPr algn="l"/>
            <a:r>
              <a:rPr lang="en-GB" sz="3200" smtClean="0">
                <a:latin typeface="Rockwell" pitchFamily="18" charset="0"/>
              </a:rPr>
              <a:t>Title here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554196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982"/>
                <a:gridCol w="2770982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46" name="Picture 8" descr="iNetwork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8313" y="1484313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3200" b="1" kern="0" dirty="0">
              <a:solidFill>
                <a:schemeClr val="tx2"/>
              </a:solidFill>
              <a:latin typeface="Rockwell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2880320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67544" y="-243408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 b="1" kern="0" dirty="0" smtClean="0">
                <a:solidFill>
                  <a:schemeClr val="tx2"/>
                </a:solidFill>
                <a:latin typeface="Rockwell" pitchFamily="18" charset="0"/>
                <a:ea typeface="+mj-ea"/>
                <a:cs typeface="+mj-cs"/>
              </a:rPr>
              <a:t>Agenda</a:t>
            </a:r>
            <a:endParaRPr lang="en-US" sz="3200" b="1" kern="0" dirty="0">
              <a:solidFill>
                <a:schemeClr val="tx2"/>
              </a:solidFill>
              <a:latin typeface="Rockwell" pitchFamily="18" charset="0"/>
              <a:ea typeface="+mj-ea"/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315378"/>
              </p:ext>
            </p:extLst>
          </p:nvPr>
        </p:nvGraphicFramePr>
        <p:xfrm>
          <a:off x="179512" y="764708"/>
          <a:ext cx="8712967" cy="52028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96887"/>
                <a:gridCol w="4358226"/>
                <a:gridCol w="2857854"/>
              </a:tblGrid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effectLst/>
                        </a:rPr>
                        <a:t>Time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Description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Who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effectLst/>
                        </a:rPr>
                        <a:t>10:00 am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Welcome,</a:t>
                      </a:r>
                      <a:r>
                        <a:rPr lang="en-US" sz="1800" b="1" baseline="0" dirty="0" smtClean="0">
                          <a:effectLst/>
                        </a:rPr>
                        <a:t> h</a:t>
                      </a:r>
                      <a:r>
                        <a:rPr lang="en-US" sz="1800" b="1" dirty="0" smtClean="0">
                          <a:effectLst/>
                        </a:rPr>
                        <a:t>ousekeeping and objectives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Phil Swan, iNetwork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1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10:15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Data sharing &amp; the Welfare Reform Act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Carol Foster-Middleton, DWP</a:t>
                      </a:r>
                      <a:endParaRPr lang="en-GB" sz="1800" b="1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Beverley Winnimore, DWP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10:55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Workshop Part </a:t>
                      </a:r>
                      <a:r>
                        <a:rPr lang="en-US" sz="1800" b="1" dirty="0" smtClean="0">
                          <a:effectLst/>
                        </a:rPr>
                        <a:t>1:</a:t>
                      </a:r>
                      <a:r>
                        <a:rPr lang="en-US" sz="1800" b="1" baseline="0" dirty="0" smtClean="0">
                          <a:effectLst/>
                        </a:rPr>
                        <a:t> </a:t>
                      </a:r>
                      <a:r>
                        <a:rPr lang="en-US" sz="1800" b="1" dirty="0" smtClean="0">
                          <a:effectLst/>
                        </a:rPr>
                        <a:t>Key questions and issues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All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11:20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Workshop Part </a:t>
                      </a:r>
                      <a:r>
                        <a:rPr lang="en-US" sz="1800" b="1" dirty="0" smtClean="0">
                          <a:effectLst/>
                        </a:rPr>
                        <a:t>2:</a:t>
                      </a:r>
                      <a:r>
                        <a:rPr lang="en-US" sz="1800" b="1" baseline="0" dirty="0" smtClean="0">
                          <a:effectLst/>
                        </a:rPr>
                        <a:t> </a:t>
                      </a:r>
                      <a:r>
                        <a:rPr lang="en-US" sz="1800" b="1" dirty="0" smtClean="0">
                          <a:effectLst/>
                        </a:rPr>
                        <a:t>Top 4-5 points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All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11:30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Comfort break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All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1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11:50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Q&amp;A Session</a:t>
                      </a:r>
                      <a:endParaRPr lang="en-GB" sz="2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Carol Foster-Middleton, DWP</a:t>
                      </a:r>
                      <a:endParaRPr lang="en-GB" sz="1800" b="1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Beverley </a:t>
                      </a:r>
                      <a:r>
                        <a:rPr lang="en-US" sz="1800" b="1" dirty="0" err="1">
                          <a:effectLst/>
                        </a:rPr>
                        <a:t>Winnimore</a:t>
                      </a:r>
                      <a:r>
                        <a:rPr lang="en-US" sz="1800" b="1" dirty="0">
                          <a:effectLst/>
                        </a:rPr>
                        <a:t>, DWP</a:t>
                      </a:r>
                      <a:endParaRPr lang="en-GB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1:00 pm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Lunch and networking</a:t>
                      </a:r>
                      <a:endParaRPr lang="en-GB" sz="2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All</a:t>
                      </a:r>
                      <a:endParaRPr lang="en-GB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0830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iNetwork 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9488" y="188640"/>
            <a:ext cx="5842992" cy="1143000"/>
          </a:xfrm>
        </p:spPr>
        <p:txBody>
          <a:bodyPr/>
          <a:lstStyle/>
          <a:p>
            <a:pPr algn="l"/>
            <a:r>
              <a:rPr lang="en-US" sz="4000" dirty="0" smtClean="0"/>
              <a:t>Workshop: Key questions and issues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/>
          <a:lstStyle/>
          <a:p>
            <a:r>
              <a:rPr lang="en-GB" dirty="0" smtClean="0"/>
              <a:t>Getting all the questions tabled</a:t>
            </a:r>
            <a:endParaRPr lang="en-GB" dirty="0"/>
          </a:p>
          <a:p>
            <a:r>
              <a:rPr lang="en-GB" dirty="0" smtClean="0"/>
              <a:t>Identify the key points for Q&amp;A session after break</a:t>
            </a:r>
          </a:p>
          <a:p>
            <a:r>
              <a:rPr lang="en-GB" dirty="0" smtClean="0"/>
              <a:t>Develop this community of professionals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0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iNetwork 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496" y="260648"/>
            <a:ext cx="5770984" cy="1143000"/>
          </a:xfrm>
        </p:spPr>
        <p:txBody>
          <a:bodyPr/>
          <a:lstStyle/>
          <a:p>
            <a:pPr algn="l"/>
            <a:r>
              <a:rPr lang="en-US" sz="4000" dirty="0" smtClean="0"/>
              <a:t>Part 1: Key questions and issues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9104"/>
            <a:ext cx="8229600" cy="1693912"/>
          </a:xfrm>
        </p:spPr>
        <p:txBody>
          <a:bodyPr/>
          <a:lstStyle/>
          <a:p>
            <a:r>
              <a:rPr lang="en-GB" dirty="0" smtClean="0"/>
              <a:t>Introductions</a:t>
            </a:r>
          </a:p>
          <a:p>
            <a:r>
              <a:rPr lang="en-GB" dirty="0" smtClean="0"/>
              <a:t>Willing volunteer - scribe!</a:t>
            </a:r>
          </a:p>
          <a:p>
            <a:r>
              <a:rPr lang="en-GB" dirty="0" smtClean="0"/>
              <a:t>Share and capture key questions and issues</a:t>
            </a:r>
          </a:p>
          <a:p>
            <a:r>
              <a:rPr lang="en-GB" dirty="0" smtClean="0"/>
              <a:t>Wrap up in 20 </a:t>
            </a:r>
            <a:r>
              <a:rPr lang="en-GB" dirty="0" err="1" smtClean="0"/>
              <a:t>mins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0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iNetwork 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496" y="116632"/>
            <a:ext cx="5770984" cy="1143000"/>
          </a:xfrm>
        </p:spPr>
        <p:txBody>
          <a:bodyPr/>
          <a:lstStyle/>
          <a:p>
            <a:pPr algn="l"/>
            <a:r>
              <a:rPr lang="en-US" sz="4000" dirty="0" smtClean="0"/>
              <a:t>Part </a:t>
            </a:r>
            <a:r>
              <a:rPr lang="en-US" sz="4000" dirty="0"/>
              <a:t>2</a:t>
            </a:r>
            <a:r>
              <a:rPr lang="en-US" sz="4000" dirty="0" smtClean="0"/>
              <a:t>: Top 4-5 items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064"/>
            <a:ext cx="8229600" cy="1693912"/>
          </a:xfrm>
        </p:spPr>
        <p:txBody>
          <a:bodyPr/>
          <a:lstStyle/>
          <a:p>
            <a:r>
              <a:rPr lang="en-GB" dirty="0"/>
              <a:t>Discuss the key questions or issues you feel / think are most important</a:t>
            </a:r>
          </a:p>
          <a:p>
            <a:r>
              <a:rPr lang="en-GB" dirty="0"/>
              <a:t>Highlight the top 4-5 questions </a:t>
            </a:r>
            <a:endParaRPr lang="en-GB" dirty="0" smtClean="0"/>
          </a:p>
          <a:p>
            <a:r>
              <a:rPr lang="en-GB" dirty="0" smtClean="0"/>
              <a:t>Have </a:t>
            </a:r>
            <a:r>
              <a:rPr lang="en-GB" dirty="0"/>
              <a:t>a break before the Q&amp;A</a:t>
            </a:r>
          </a:p>
          <a:p>
            <a:r>
              <a:rPr lang="en-GB" dirty="0"/>
              <a:t>10 </a:t>
            </a:r>
            <a:r>
              <a:rPr lang="en-GB" dirty="0" err="1"/>
              <a:t>mins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67544" y="4221088"/>
            <a:ext cx="8229600" cy="16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6408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iNetwork Powerpoint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774" y="1556792"/>
            <a:ext cx="5544418" cy="1800225"/>
          </a:xfrm>
        </p:spPr>
        <p:txBody>
          <a:bodyPr/>
          <a:lstStyle/>
          <a:p>
            <a:pPr algn="l"/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sz="3200" b="1" dirty="0" smtClean="0"/>
              <a:t>11:30. Refreshment Break</a:t>
            </a:r>
            <a:endParaRPr lang="en-GB" sz="3200" dirty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2" y="3886200"/>
            <a:ext cx="6552084" cy="1198563"/>
          </a:xfrm>
        </p:spPr>
        <p:txBody>
          <a:bodyPr rtlCol="0">
            <a:normAutofit/>
          </a:bodyPr>
          <a:lstStyle/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FA53F-852C-4BF8-8EB8-234001D8CBA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7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6" name="Picture 8" descr="iNetwork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Question and answer session</a:t>
            </a:r>
            <a:endParaRPr lang="en-GB" sz="3200" dirty="0" smtClean="0">
              <a:latin typeface="Rockwell" pitchFamily="18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Carol Foster-Middleton, DWP</a:t>
            </a:r>
            <a:endParaRPr lang="en-GB" sz="3200" dirty="0"/>
          </a:p>
          <a:p>
            <a:r>
              <a:rPr lang="en-US" sz="3200" dirty="0"/>
              <a:t>Beverley </a:t>
            </a:r>
            <a:r>
              <a:rPr lang="en-US" sz="3200" dirty="0" err="1"/>
              <a:t>Winnimore</a:t>
            </a:r>
            <a:r>
              <a:rPr lang="en-US" sz="3200" dirty="0"/>
              <a:t>, DWP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8313" y="1484313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3200" b="1" kern="0" dirty="0">
              <a:solidFill>
                <a:schemeClr val="tx2"/>
              </a:solidFill>
              <a:latin typeface="Rockwell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2880320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385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6" name="Picture 8" descr="iNetwork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Wrap up and next steps</a:t>
            </a:r>
            <a:endParaRPr lang="en-GB" sz="3200" dirty="0" smtClean="0">
              <a:latin typeface="Rockwell" pitchFamily="18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3200" dirty="0" smtClean="0"/>
              <a:t>Phil Swan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8313" y="1484313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3200" b="1" kern="0" dirty="0">
              <a:solidFill>
                <a:schemeClr val="tx2"/>
              </a:solidFill>
              <a:latin typeface="Rockwell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2880320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64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iNetwork Powerpoi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496" y="116632"/>
            <a:ext cx="5770984" cy="1143000"/>
          </a:xfrm>
        </p:spPr>
        <p:txBody>
          <a:bodyPr/>
          <a:lstStyle/>
          <a:p>
            <a:pPr algn="l"/>
            <a:r>
              <a:rPr lang="en-US" sz="4000" dirty="0" smtClean="0"/>
              <a:t>Wrap up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064"/>
            <a:ext cx="8229600" cy="1693912"/>
          </a:xfrm>
        </p:spPr>
        <p:txBody>
          <a:bodyPr/>
          <a:lstStyle/>
          <a:p>
            <a:r>
              <a:rPr lang="en-GB" dirty="0" smtClean="0"/>
              <a:t>Write up the issues and questions here and circulate them</a:t>
            </a:r>
          </a:p>
          <a:p>
            <a:r>
              <a:rPr lang="en-GB" dirty="0" smtClean="0"/>
              <a:t>Follow up on unresolved issues with DWP and LA colleagues</a:t>
            </a:r>
          </a:p>
          <a:p>
            <a:r>
              <a:rPr lang="en-GB" dirty="0" smtClean="0"/>
              <a:t>Ask for feedback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67544" y="4221088"/>
            <a:ext cx="8229600" cy="169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4735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iNetwork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9750" y="1052513"/>
            <a:ext cx="5761038" cy="6778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defRPr/>
            </a:pPr>
            <a:endParaRPr lang="en-GB" sz="3800" b="1" dirty="0">
              <a:solidFill>
                <a:schemeClr val="accent2">
                  <a:lumMod val="75000"/>
                </a:schemeClr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6148" name="TextBox 2"/>
          <p:cNvSpPr txBox="1">
            <a:spLocks noChangeArrowheads="1"/>
          </p:cNvSpPr>
          <p:nvPr/>
        </p:nvSpPr>
        <p:spPr bwMode="auto">
          <a:xfrm>
            <a:off x="2195513" y="2781300"/>
            <a:ext cx="185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179388" y="1994293"/>
            <a:ext cx="6121400" cy="43150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kern="0" dirty="0">
                <a:ea typeface="ＭＳ Ｐゴシック" pitchFamily="-64" charset="-128"/>
              </a:rPr>
              <a:t>Take a moment to </a:t>
            </a:r>
            <a:r>
              <a:rPr lang="en-US" b="1" kern="0" dirty="0">
                <a:latin typeface="Rockwell" pitchFamily="18" charset="0"/>
                <a:ea typeface="ＭＳ Ｐゴシック" pitchFamily="-64" charset="-128"/>
              </a:rPr>
              <a:t>reflect </a:t>
            </a:r>
            <a:r>
              <a:rPr lang="en-US" b="1" kern="0" dirty="0">
                <a:ea typeface="ＭＳ Ｐゴシック" pitchFamily="-64" charset="-128"/>
              </a:rPr>
              <a:t>on the session </a:t>
            </a:r>
            <a:r>
              <a:rPr lang="en-US" b="1" kern="0" dirty="0" smtClean="0">
                <a:ea typeface="ＭＳ Ｐゴシック" pitchFamily="-64" charset="-128"/>
              </a:rPr>
              <a:t>today</a:t>
            </a:r>
            <a:endParaRPr lang="en-US" b="1" kern="0" dirty="0">
              <a:ea typeface="ＭＳ Ｐゴシック" pitchFamily="-64" charset="-128"/>
            </a:endParaRPr>
          </a:p>
          <a:p>
            <a:pPr marL="342900" indent="-342900" eaLnBrk="1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kern="0" dirty="0">
                <a:ea typeface="ＭＳ Ｐゴシック" pitchFamily="-64" charset="-128"/>
              </a:rPr>
              <a:t>What is something </a:t>
            </a:r>
            <a:r>
              <a:rPr lang="en-US" b="1" kern="0" dirty="0">
                <a:latin typeface="Rockwell" pitchFamily="18" charset="0"/>
                <a:ea typeface="ＭＳ Ｐゴシック" pitchFamily="-64" charset="-128"/>
              </a:rPr>
              <a:t>useful</a:t>
            </a:r>
            <a:r>
              <a:rPr lang="en-US" b="1" kern="0" dirty="0">
                <a:ea typeface="ＭＳ Ｐゴシック" pitchFamily="-64" charset="-128"/>
              </a:rPr>
              <a:t> that you will take away with you</a:t>
            </a:r>
            <a:r>
              <a:rPr lang="en-US" b="1" kern="0" dirty="0" smtClean="0">
                <a:ea typeface="ＭＳ Ｐゴシック" pitchFamily="-64" charset="-128"/>
              </a:rPr>
              <a:t>?</a:t>
            </a:r>
          </a:p>
          <a:p>
            <a:pPr marL="342900" indent="-342900" eaLnBrk="1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kern="0" dirty="0" smtClean="0"/>
              <a:t>What follow up activities would you appreciate?</a:t>
            </a:r>
            <a:endParaRPr lang="en-US" b="1" kern="0" dirty="0"/>
          </a:p>
          <a:p>
            <a:pPr marL="342900" indent="-342900" eaLnBrk="1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kern="0" dirty="0">
                <a:latin typeface="Rockwell" pitchFamily="18" charset="0"/>
                <a:ea typeface="ＭＳ Ｐゴシック" pitchFamily="-64" charset="-128"/>
              </a:rPr>
              <a:t>Write</a:t>
            </a:r>
            <a:r>
              <a:rPr lang="en-US" b="1" kern="0" dirty="0">
                <a:ea typeface="ＭＳ Ｐゴシック" pitchFamily="-64" charset="-128"/>
              </a:rPr>
              <a:t> this down on a post-it note and </a:t>
            </a:r>
            <a:r>
              <a:rPr lang="en-US" b="1" kern="0" dirty="0">
                <a:latin typeface="Rockwell" pitchFamily="18" charset="0"/>
                <a:ea typeface="ＭＳ Ｐゴシック" pitchFamily="-64" charset="-128"/>
              </a:rPr>
              <a:t>stick</a:t>
            </a:r>
            <a:r>
              <a:rPr lang="en-US" b="1" kern="0" dirty="0">
                <a:ea typeface="ＭＳ Ｐゴシック" pitchFamily="-64" charset="-128"/>
              </a:rPr>
              <a:t> it on the suitcase flipchart (located on the wall)</a:t>
            </a:r>
          </a:p>
          <a:p>
            <a:pPr>
              <a:spcAft>
                <a:spcPts val="600"/>
              </a:spcAft>
              <a:defRPr/>
            </a:pPr>
            <a:endParaRPr lang="en-GB" dirty="0">
              <a:ea typeface="ＭＳ Ｐゴシック" pitchFamily="-64" charset="-128"/>
            </a:endParaRPr>
          </a:p>
        </p:txBody>
      </p:sp>
      <p:pic>
        <p:nvPicPr>
          <p:cNvPr id="6150" name="Picture 2" descr="C:\Users\Catherine.Oneill\AppData\Local\Microsoft\Windows\Temporary Internet Files\Content.IE5\SF1PD37T\MC900441453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-100013"/>
            <a:ext cx="2976563" cy="2743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0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2" descr="C:\Users\phil.swan\Pictures\iNetwork colour 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545" y="332656"/>
            <a:ext cx="3186455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8" name="Picture 4" descr="http://4.bp.blogspot.com/-UVXYLdD22dE/TVgsxtqquTI/AAAAAAAAACU/TtFWb9SwCnE/s1600/Be-angr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317721"/>
            <a:ext cx="8892480" cy="5919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39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4"/>
          <p:cNvSpPr>
            <a:spLocks noGrp="1"/>
          </p:cNvSpPr>
          <p:nvPr>
            <p:ph type="title"/>
          </p:nvPr>
        </p:nvSpPr>
        <p:spPr>
          <a:xfrm>
            <a:off x="685800" y="1196975"/>
            <a:ext cx="5541963" cy="792163"/>
          </a:xfrm>
        </p:spPr>
        <p:txBody>
          <a:bodyPr/>
          <a:lstStyle/>
          <a:p>
            <a:pPr algn="l"/>
            <a:r>
              <a:rPr lang="en-GB" sz="3200" smtClean="0">
                <a:latin typeface="Rockwell" pitchFamily="18" charset="0"/>
              </a:rPr>
              <a:t>Title here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554196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982"/>
                <a:gridCol w="2770982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46" name="Picture 8" descr="iNetwork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8313" y="1484313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3200" b="1" kern="0" dirty="0">
              <a:solidFill>
                <a:schemeClr val="tx2"/>
              </a:solidFill>
              <a:latin typeface="Rockwell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2880320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67544" y="-243408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r>
              <a:rPr lang="en-US" sz="3200" b="1" kern="0" dirty="0" smtClean="0">
                <a:solidFill>
                  <a:schemeClr val="tx2"/>
                </a:solidFill>
                <a:latin typeface="Rockwell" pitchFamily="18" charset="0"/>
                <a:ea typeface="+mj-ea"/>
                <a:cs typeface="+mj-cs"/>
              </a:rPr>
              <a:t>Agenda</a:t>
            </a:r>
            <a:endParaRPr lang="en-US" sz="3200" b="1" kern="0" dirty="0">
              <a:solidFill>
                <a:schemeClr val="tx2"/>
              </a:solidFill>
              <a:latin typeface="Rockwell" pitchFamily="18" charset="0"/>
              <a:ea typeface="+mj-ea"/>
              <a:cs typeface="+mj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131448"/>
              </p:ext>
            </p:extLst>
          </p:nvPr>
        </p:nvGraphicFramePr>
        <p:xfrm>
          <a:off x="179512" y="764708"/>
          <a:ext cx="8712967" cy="52028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496887"/>
                <a:gridCol w="4358226"/>
                <a:gridCol w="2857854"/>
              </a:tblGrid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effectLst/>
                        </a:rPr>
                        <a:t>Time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Description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Who</a:t>
                      </a:r>
                      <a:endParaRPr lang="en-GB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dirty="0">
                          <a:effectLst/>
                        </a:rPr>
                        <a:t>10:00 am</a:t>
                      </a:r>
                      <a:endParaRPr lang="en-GB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Welcome,</a:t>
                      </a:r>
                      <a:r>
                        <a:rPr lang="en-US" sz="1800" b="1" baseline="0" dirty="0" smtClean="0">
                          <a:effectLst/>
                        </a:rPr>
                        <a:t> h</a:t>
                      </a:r>
                      <a:r>
                        <a:rPr lang="en-US" sz="1800" b="1" dirty="0" smtClean="0">
                          <a:effectLst/>
                        </a:rPr>
                        <a:t>ousekeeping and objectives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Phil Swan, iNetwork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1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10:15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Data sharing &amp; the Welfare Reform Act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Carol Foster-Middleton, DWP</a:t>
                      </a:r>
                      <a:endParaRPr lang="en-GB" sz="1800" b="1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Beverley Winnimore, DWP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10:55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Workshop Part </a:t>
                      </a:r>
                      <a:r>
                        <a:rPr lang="en-US" sz="1800" b="1" dirty="0" smtClean="0">
                          <a:effectLst/>
                        </a:rPr>
                        <a:t>1:</a:t>
                      </a:r>
                      <a:r>
                        <a:rPr lang="en-US" sz="1800" b="1" baseline="0" dirty="0" smtClean="0">
                          <a:effectLst/>
                        </a:rPr>
                        <a:t> </a:t>
                      </a:r>
                      <a:r>
                        <a:rPr lang="en-US" sz="1800" b="1" dirty="0" smtClean="0">
                          <a:effectLst/>
                        </a:rPr>
                        <a:t>Key questions and issues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All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11:20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Workshop Part </a:t>
                      </a:r>
                      <a:r>
                        <a:rPr lang="en-US" sz="1800" b="1" dirty="0" smtClean="0">
                          <a:effectLst/>
                        </a:rPr>
                        <a:t>2:</a:t>
                      </a:r>
                      <a:r>
                        <a:rPr lang="en-US" sz="1800" b="1" baseline="0" dirty="0" smtClean="0">
                          <a:effectLst/>
                        </a:rPr>
                        <a:t> </a:t>
                      </a:r>
                      <a:r>
                        <a:rPr lang="en-US" sz="1800" b="1" dirty="0" smtClean="0">
                          <a:effectLst/>
                        </a:rPr>
                        <a:t>Top 4-5 points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All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11:30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Comfort break</a:t>
                      </a:r>
                      <a:endParaRPr lang="en-GB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All</a:t>
                      </a:r>
                      <a:endParaRPr lang="en-GB" sz="1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10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11:50 am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Q&amp;A Session</a:t>
                      </a:r>
                      <a:endParaRPr lang="en-GB" sz="2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Carol Foster-Middleton, DWP</a:t>
                      </a:r>
                      <a:endParaRPr lang="en-GB" sz="1800" b="1" dirty="0">
                        <a:effectLst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Beverley </a:t>
                      </a:r>
                      <a:r>
                        <a:rPr lang="en-US" sz="1800" b="1" dirty="0" err="1">
                          <a:effectLst/>
                        </a:rPr>
                        <a:t>Winnimore</a:t>
                      </a:r>
                      <a:r>
                        <a:rPr lang="en-US" sz="1800" b="1" dirty="0">
                          <a:effectLst/>
                        </a:rPr>
                        <a:t>, DWP</a:t>
                      </a:r>
                      <a:endParaRPr lang="en-GB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23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>
                          <a:effectLst/>
                        </a:rPr>
                        <a:t>1:00 pm</a:t>
                      </a:r>
                      <a:endParaRPr lang="en-GB" sz="2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>
                          <a:effectLst/>
                        </a:rPr>
                        <a:t>Lunch and networking</a:t>
                      </a:r>
                      <a:endParaRPr lang="en-GB" sz="2800" b="1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800" b="1" dirty="0">
                          <a:effectLst/>
                        </a:rPr>
                        <a:t>All</a:t>
                      </a:r>
                      <a:endParaRPr lang="en-GB" sz="1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78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iNetwork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Open and frank opportunity for discussion</a:t>
            </a:r>
          </a:p>
          <a:p>
            <a:r>
              <a:rPr lang="en-GB" dirty="0" smtClean="0"/>
              <a:t>Helping councils get to grips with data sharing elements of WFA</a:t>
            </a:r>
          </a:p>
          <a:p>
            <a:r>
              <a:rPr lang="en-GB" dirty="0" smtClean="0"/>
              <a:t>Helping the DWP understand perceived issues and challenges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2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2050" name="Picture 2" descr="http://i601.photobucket.com/albums/tt99/nakaryah/SantaClausGrave.jpg?t=12914984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227" y="318346"/>
            <a:ext cx="8531245" cy="6062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29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6" name="Picture 8" descr="iNetwork Powerpo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Data sharing &amp; the Welfare Reform Act</a:t>
            </a:r>
            <a:endParaRPr lang="en-GB" sz="3200" dirty="0" smtClean="0">
              <a:latin typeface="Rockwell" pitchFamily="18" charset="0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Carol Foster-Middleton, DWP</a:t>
            </a:r>
            <a:endParaRPr lang="en-GB" sz="2800" dirty="0"/>
          </a:p>
          <a:p>
            <a:r>
              <a:rPr lang="en-US" sz="2800" dirty="0"/>
              <a:t>Beverley </a:t>
            </a:r>
            <a:r>
              <a:rPr lang="en-US" sz="2800" dirty="0" err="1"/>
              <a:t>Winnimore</a:t>
            </a:r>
            <a:r>
              <a:rPr lang="en-US" sz="2800" dirty="0"/>
              <a:t>, DWP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A285F-3B3B-4F83-9839-BE50868FC9D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8313" y="1484313"/>
            <a:ext cx="64801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defRPr/>
            </a:pPr>
            <a:endParaRPr lang="en-US" sz="3200" b="1" kern="0" dirty="0">
              <a:solidFill>
                <a:schemeClr val="tx2"/>
              </a:solidFill>
              <a:latin typeface="Rockwell" pitchFamily="18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2880320" cy="11521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832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/>
              <a:t>Sharing Social Security Data with Local Authorities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GB"/>
              <a:t>New measures in the Welfare Reform Act 2012 and associated regulations</a:t>
            </a:r>
          </a:p>
        </p:txBody>
      </p:sp>
    </p:spTree>
    <p:extLst>
      <p:ext uri="{BB962C8B-B14F-4D97-AF65-F5344CB8AC3E}">
        <p14:creationId xmlns:p14="http://schemas.microsoft.com/office/powerpoint/2010/main" val="276040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2"/>
            <a:ext cx="7313612" cy="50307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b="1" i="1" dirty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i="1" dirty="0">
                <a:solidFill>
                  <a:schemeClr val="hlink"/>
                </a:solidFill>
                <a:latin typeface="Arial" pitchFamily="34" charset="0"/>
              </a:rPr>
              <a:t>Review of data sharing policy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b="1" i="1" dirty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dirty="0"/>
              <a:t>In 2010 we undertook a review into the policy and practices relating to data sharing between DWP and LAs.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Char char="•"/>
            </a:pPr>
            <a:r>
              <a:rPr lang="en-GB" sz="2400" b="1" dirty="0"/>
              <a:t>Key findings</a:t>
            </a:r>
            <a:r>
              <a:rPr lang="en-GB" sz="2400" dirty="0"/>
              <a:t>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GB" sz="2400" dirty="0"/>
              <a:t>	-	many LAs wanted wider access to social 	security data to help deliver a range of </a:t>
            </a:r>
            <a:r>
              <a:rPr lang="en-GB" sz="2400" dirty="0" smtClean="0"/>
              <a:t>	local services </a:t>
            </a:r>
            <a:endParaRPr lang="en-GB" sz="2400" dirty="0"/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GB" sz="2400" dirty="0"/>
              <a:t>	-	lots of confusion about what the law </a:t>
            </a:r>
            <a:r>
              <a:rPr lang="en-GB" sz="2400" dirty="0" smtClean="0"/>
              <a:t>	allowed</a:t>
            </a:r>
            <a:endParaRPr lang="en-GB" sz="2400" dirty="0"/>
          </a:p>
          <a:p>
            <a:pPr>
              <a:lnSpc>
                <a:spcPct val="80000"/>
              </a:lnSpc>
              <a:buFontTx/>
              <a:buNone/>
            </a:pPr>
            <a:endParaRPr lang="en-GB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46314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Sharing data with local authorities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b="1" i="1">
                <a:solidFill>
                  <a:schemeClr val="hlink"/>
                </a:solidFill>
                <a:latin typeface="Arial" pitchFamily="34" charset="0"/>
              </a:rPr>
              <a:t>Outcome of review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400"/>
              <a:t>Published guidance for LAs explaining what can be done with social security data.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400"/>
          </a:p>
          <a:p>
            <a:pPr>
              <a:lnSpc>
                <a:spcPct val="90000"/>
              </a:lnSpc>
              <a:buFontTx/>
              <a:buNone/>
            </a:pPr>
            <a:r>
              <a:rPr lang="en-GB" sz="2400">
                <a:hlinkClick r:id="rId2"/>
              </a:rPr>
              <a:t>http://www.dwp.gov.uk/docs/data-sharing-guide.pdf</a:t>
            </a:r>
            <a:endParaRPr lang="en-GB" sz="2400"/>
          </a:p>
          <a:p>
            <a:pPr>
              <a:lnSpc>
                <a:spcPct val="90000"/>
              </a:lnSpc>
              <a:buFontTx/>
              <a:buNone/>
            </a:pPr>
            <a:endParaRPr lang="en-GB" sz="240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GB" sz="2400"/>
              <a:t>Decided to seek new legal powers to allow data to be shared more widely.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2237893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etwork presentation">
      <a:dk1>
        <a:sysClr val="windowText" lastClr="000000"/>
      </a:dk1>
      <a:lt1>
        <a:sysClr val="window" lastClr="FFFFFF"/>
      </a:lt1>
      <a:dk2>
        <a:srgbClr val="243588"/>
      </a:dk2>
      <a:lt2>
        <a:srgbClr val="EEECE1"/>
      </a:lt2>
      <a:accent1>
        <a:srgbClr val="56AF31"/>
      </a:accent1>
      <a:accent2>
        <a:srgbClr val="E60088"/>
      </a:accent2>
      <a:accent3>
        <a:srgbClr val="AB3A8D"/>
      </a:accent3>
      <a:accent4>
        <a:srgbClr val="E84B0F"/>
      </a:accent4>
      <a:accent5>
        <a:srgbClr val="009FE3"/>
      </a:accent5>
      <a:accent6>
        <a:srgbClr val="243588"/>
      </a:accent6>
      <a:hlink>
        <a:srgbClr val="000000"/>
      </a:hlink>
      <a:folHlink>
        <a:srgbClr val="000000"/>
      </a:folHlink>
    </a:clrScheme>
    <a:fontScheme name="iNetwork">
      <a:majorFont>
        <a:latin typeface="Rockwel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5147</TotalTime>
  <Words>1127</Words>
  <Application>Microsoft Office PowerPoint</Application>
  <PresentationFormat>On-screen Show (4:3)</PresentationFormat>
  <Paragraphs>225</Paragraphs>
  <Slides>29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Office Theme</vt:lpstr>
      <vt:lpstr>Eclipse</vt:lpstr>
      <vt:lpstr>Welfare Reform Act: New data sharing powers </vt:lpstr>
      <vt:lpstr>Title here</vt:lpstr>
      <vt:lpstr>Title here</vt:lpstr>
      <vt:lpstr>PowerPoint Presentation</vt:lpstr>
      <vt:lpstr>PowerPoint Presentation</vt:lpstr>
      <vt:lpstr>Data sharing &amp; the Welfare Reform Act</vt:lpstr>
      <vt:lpstr>Sharing Social Security Data with Local Authorities 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Sharing data with local authorities</vt:lpstr>
      <vt:lpstr>Title here</vt:lpstr>
      <vt:lpstr>Workshop: Key questions and issues</vt:lpstr>
      <vt:lpstr>Part 1: Key questions and issues</vt:lpstr>
      <vt:lpstr>Part 2: Top 4-5 items</vt:lpstr>
      <vt:lpstr> 11:30. Refreshment Break</vt:lpstr>
      <vt:lpstr>Question and answer session</vt:lpstr>
      <vt:lpstr>Wrap up and next steps</vt:lpstr>
      <vt:lpstr>Wrap up</vt:lpstr>
      <vt:lpstr>PowerPoint Presentation</vt:lpstr>
      <vt:lpstr>PowerPoint Presentation</vt:lpstr>
    </vt:vector>
  </TitlesOfParts>
  <Company>Kevin Duffy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Here</dc:title>
  <dc:creator>Kevin Duffy</dc:creator>
  <cp:lastModifiedBy>Rainbird, Robbie</cp:lastModifiedBy>
  <cp:revision>55</cp:revision>
  <dcterms:created xsi:type="dcterms:W3CDTF">2011-11-16T14:17:59Z</dcterms:created>
  <dcterms:modified xsi:type="dcterms:W3CDTF">2012-08-08T10:22:56Z</dcterms:modified>
</cp:coreProperties>
</file>