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2" r:id="rId4"/>
    <p:sldId id="265" r:id="rId5"/>
    <p:sldId id="271" r:id="rId6"/>
    <p:sldId id="273" r:id="rId7"/>
    <p:sldId id="272" r:id="rId8"/>
    <p:sldId id="266" r:id="rId9"/>
    <p:sldId id="275" r:id="rId10"/>
    <p:sldId id="277" r:id="rId11"/>
    <p:sldId id="276" r:id="rId12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D1AE"/>
    <a:srgbClr val="FFFFFF"/>
    <a:srgbClr val="34B233"/>
    <a:srgbClr val="FF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75433" autoAdjust="0"/>
  </p:normalViewPr>
  <p:slideViewPr>
    <p:cSldViewPr>
      <p:cViewPr>
        <p:scale>
          <a:sx n="80" d="100"/>
          <a:sy n="80" d="100"/>
        </p:scale>
        <p:origin x="-2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14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2F259-718E-4C96-A9DF-35ED5E0A218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66BABE92-DD12-4D7E-868F-5A0ABAF5D3EA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Updating the regulations in light of UC roll out</a:t>
          </a:r>
          <a:endParaRPr lang="en-GB" b="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0803B8-733A-40F5-90BA-AC7A77FD2AEA}" type="parTrans" cxnId="{B46DFCB4-5F12-4EA9-9ED6-384F54EC00EB}">
      <dgm:prSet/>
      <dgm:spPr/>
      <dgm:t>
        <a:bodyPr/>
        <a:lstStyle/>
        <a:p>
          <a:endParaRPr lang="en-GB"/>
        </a:p>
      </dgm:t>
    </dgm:pt>
    <dgm:pt modelId="{D9B30A3B-F3E1-48D0-A99A-6BABC34E3DDD}" type="sibTrans" cxnId="{B46DFCB4-5F12-4EA9-9ED6-384F54EC00EB}">
      <dgm:prSet/>
      <dgm:spPr/>
      <dgm:t>
        <a:bodyPr/>
        <a:lstStyle/>
        <a:p>
          <a:endParaRPr lang="en-GB"/>
        </a:p>
      </dgm:t>
    </dgm:pt>
    <dgm:pt modelId="{8B3778F8-F575-4126-8268-CB29EF2E9634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Improving the regulations to increase clarity and user-friendliness</a:t>
          </a:r>
          <a:endParaRPr lang="en-GB" b="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4C0166-16BD-41C6-916D-412CBB75EEFB}" type="parTrans" cxnId="{3EDD5D0A-F369-4316-A025-B5559CA47B7A}">
      <dgm:prSet/>
      <dgm:spPr/>
      <dgm:t>
        <a:bodyPr/>
        <a:lstStyle/>
        <a:p>
          <a:endParaRPr lang="en-GB"/>
        </a:p>
      </dgm:t>
    </dgm:pt>
    <dgm:pt modelId="{BABD6840-D2B4-4A9D-9FD7-6638AF8ECD29}" type="sibTrans" cxnId="{3EDD5D0A-F369-4316-A025-B5559CA47B7A}">
      <dgm:prSet/>
      <dgm:spPr/>
      <dgm:t>
        <a:bodyPr/>
        <a:lstStyle/>
        <a:p>
          <a:endParaRPr lang="en-GB"/>
        </a:p>
      </dgm:t>
    </dgm:pt>
    <dgm:pt modelId="{E808FD08-285F-4D9B-ABE3-48C308C0BBB8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Exploring broader issues that have been raised relating to the current charging framework</a:t>
          </a:r>
          <a:endParaRPr lang="en-GB" b="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3BA3C3-CC3D-495B-B347-C3827F552D31}" type="parTrans" cxnId="{6BF0557D-B833-4954-BB3C-DC5B256BE85D}">
      <dgm:prSet/>
      <dgm:spPr/>
      <dgm:t>
        <a:bodyPr/>
        <a:lstStyle/>
        <a:p>
          <a:endParaRPr lang="en-GB"/>
        </a:p>
      </dgm:t>
    </dgm:pt>
    <dgm:pt modelId="{41825077-EDB0-4709-9D5F-BE21CD96835B}" type="sibTrans" cxnId="{6BF0557D-B833-4954-BB3C-DC5B256BE85D}">
      <dgm:prSet/>
      <dgm:spPr/>
      <dgm:t>
        <a:bodyPr/>
        <a:lstStyle/>
        <a:p>
          <a:endParaRPr lang="en-GB"/>
        </a:p>
      </dgm:t>
    </dgm:pt>
    <dgm:pt modelId="{7058C048-0D96-4A72-B946-FD3CD16AFD9B}" type="pres">
      <dgm:prSet presAssocID="{BB32F259-718E-4C96-A9DF-35ED5E0A2187}" presName="compositeShape" presStyleCnt="0">
        <dgm:presLayoutVars>
          <dgm:dir/>
          <dgm:resizeHandles/>
        </dgm:presLayoutVars>
      </dgm:prSet>
      <dgm:spPr/>
    </dgm:pt>
    <dgm:pt modelId="{37EB91CE-92F3-48FF-91D4-BBB97C43AFC7}" type="pres">
      <dgm:prSet presAssocID="{BB32F259-718E-4C96-A9DF-35ED5E0A2187}" presName="pyramid" presStyleLbl="node1" presStyleIdx="0" presStyleCnt="1" custLinFactNeighborX="-6546"/>
      <dgm:spPr>
        <a:gradFill rotWithShape="0">
          <a:gsLst>
            <a:gs pos="0">
              <a:srgbClr val="01D1AE"/>
            </a:gs>
            <a:gs pos="0">
              <a:schemeClr val="accent1">
                <a:tint val="44500"/>
                <a:satMod val="160000"/>
              </a:schemeClr>
            </a:gs>
            <a:gs pos="100000">
              <a:srgbClr val="01D1AE"/>
            </a:gs>
          </a:gsLst>
          <a:lin ang="5400000" scaled="0"/>
        </a:gradFill>
      </dgm:spPr>
    </dgm:pt>
    <dgm:pt modelId="{C200BB8A-2056-4D91-A147-1FD581E7619F}" type="pres">
      <dgm:prSet presAssocID="{BB32F259-718E-4C96-A9DF-35ED5E0A2187}" presName="theList" presStyleCnt="0"/>
      <dgm:spPr/>
    </dgm:pt>
    <dgm:pt modelId="{3930F6DB-9571-4A81-AF87-8FB2C0D3C6A9}" type="pres">
      <dgm:prSet presAssocID="{66BABE92-DD12-4D7E-868F-5A0ABAF5D3EA}" presName="aNode" presStyleLbl="fgAcc1" presStyleIdx="0" presStyleCnt="3" custScaleX="116503" custLinFactNeighborX="-3221" custLinFactNeighborY="497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3C9D3D-F243-4213-B38B-DDACB432374B}" type="pres">
      <dgm:prSet presAssocID="{66BABE92-DD12-4D7E-868F-5A0ABAF5D3EA}" presName="aSpace" presStyleCnt="0"/>
      <dgm:spPr/>
    </dgm:pt>
    <dgm:pt modelId="{30B27109-C0E3-4626-A4B4-7CD58D24E048}" type="pres">
      <dgm:prSet presAssocID="{8B3778F8-F575-4126-8268-CB29EF2E9634}" presName="aNode" presStyleLbl="fgAcc1" presStyleIdx="1" presStyleCnt="3" custScaleX="116503" custLinFactY="5874" custLinFactNeighborX="-3221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9F1A6A-7793-4C86-A6BC-A37DE3785F0E}" type="pres">
      <dgm:prSet presAssocID="{8B3778F8-F575-4126-8268-CB29EF2E9634}" presName="aSpace" presStyleCnt="0"/>
      <dgm:spPr/>
    </dgm:pt>
    <dgm:pt modelId="{2D30F0FD-093E-44BC-B4CD-33C33062707E}" type="pres">
      <dgm:prSet presAssocID="{E808FD08-285F-4D9B-ABE3-48C308C0BBB8}" presName="aNode" presStyleLbl="fgAcc1" presStyleIdx="2" presStyleCnt="3" custScaleX="116503" custLinFactY="17622" custLinFactNeighborX="-3221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CDFB93-1400-434B-B74F-005FF2595FFB}" type="pres">
      <dgm:prSet presAssocID="{E808FD08-285F-4D9B-ABE3-48C308C0BBB8}" presName="aSpace" presStyleCnt="0"/>
      <dgm:spPr/>
    </dgm:pt>
  </dgm:ptLst>
  <dgm:cxnLst>
    <dgm:cxn modelId="{C0B88B07-6988-40CE-BBEE-6900293596C2}" type="presOf" srcId="{BB32F259-718E-4C96-A9DF-35ED5E0A2187}" destId="{7058C048-0D96-4A72-B946-FD3CD16AFD9B}" srcOrd="0" destOrd="0" presId="urn:microsoft.com/office/officeart/2005/8/layout/pyramid2"/>
    <dgm:cxn modelId="{B46DFCB4-5F12-4EA9-9ED6-384F54EC00EB}" srcId="{BB32F259-718E-4C96-A9DF-35ED5E0A2187}" destId="{66BABE92-DD12-4D7E-868F-5A0ABAF5D3EA}" srcOrd="0" destOrd="0" parTransId="{0B0803B8-733A-40F5-90BA-AC7A77FD2AEA}" sibTransId="{D9B30A3B-F3E1-48D0-A99A-6BABC34E3DDD}"/>
    <dgm:cxn modelId="{5F21B338-BAF8-4ABD-B958-C06C9A3783F1}" type="presOf" srcId="{66BABE92-DD12-4D7E-868F-5A0ABAF5D3EA}" destId="{3930F6DB-9571-4A81-AF87-8FB2C0D3C6A9}" srcOrd="0" destOrd="0" presId="urn:microsoft.com/office/officeart/2005/8/layout/pyramid2"/>
    <dgm:cxn modelId="{6BF0557D-B833-4954-BB3C-DC5B256BE85D}" srcId="{BB32F259-718E-4C96-A9DF-35ED5E0A2187}" destId="{E808FD08-285F-4D9B-ABE3-48C308C0BBB8}" srcOrd="2" destOrd="0" parTransId="{023BA3C3-CC3D-495B-B347-C3827F552D31}" sibTransId="{41825077-EDB0-4709-9D5F-BE21CD96835B}"/>
    <dgm:cxn modelId="{2BFED345-9480-49E5-98BF-A34D0BCA65B6}" type="presOf" srcId="{E808FD08-285F-4D9B-ABE3-48C308C0BBB8}" destId="{2D30F0FD-093E-44BC-B4CD-33C33062707E}" srcOrd="0" destOrd="0" presId="urn:microsoft.com/office/officeart/2005/8/layout/pyramid2"/>
    <dgm:cxn modelId="{49691B6D-24ED-4D68-A178-88D194F3B470}" type="presOf" srcId="{8B3778F8-F575-4126-8268-CB29EF2E9634}" destId="{30B27109-C0E3-4626-A4B4-7CD58D24E048}" srcOrd="0" destOrd="0" presId="urn:microsoft.com/office/officeart/2005/8/layout/pyramid2"/>
    <dgm:cxn modelId="{3EDD5D0A-F369-4316-A025-B5559CA47B7A}" srcId="{BB32F259-718E-4C96-A9DF-35ED5E0A2187}" destId="{8B3778F8-F575-4126-8268-CB29EF2E9634}" srcOrd="1" destOrd="0" parTransId="{214C0166-16BD-41C6-916D-412CBB75EEFB}" sibTransId="{BABD6840-D2B4-4A9D-9FD7-6638AF8ECD29}"/>
    <dgm:cxn modelId="{7A91D045-A75D-4E9C-97C8-C95220EFCCB1}" type="presParOf" srcId="{7058C048-0D96-4A72-B946-FD3CD16AFD9B}" destId="{37EB91CE-92F3-48FF-91D4-BBB97C43AFC7}" srcOrd="0" destOrd="0" presId="urn:microsoft.com/office/officeart/2005/8/layout/pyramid2"/>
    <dgm:cxn modelId="{FBE77943-F6D1-4DB3-9AE4-9515625EF826}" type="presParOf" srcId="{7058C048-0D96-4A72-B946-FD3CD16AFD9B}" destId="{C200BB8A-2056-4D91-A147-1FD581E7619F}" srcOrd="1" destOrd="0" presId="urn:microsoft.com/office/officeart/2005/8/layout/pyramid2"/>
    <dgm:cxn modelId="{3AA11A8E-2786-42F5-8E4F-85C6DC02F91E}" type="presParOf" srcId="{C200BB8A-2056-4D91-A147-1FD581E7619F}" destId="{3930F6DB-9571-4A81-AF87-8FB2C0D3C6A9}" srcOrd="0" destOrd="0" presId="urn:microsoft.com/office/officeart/2005/8/layout/pyramid2"/>
    <dgm:cxn modelId="{162E63A3-382A-4D68-817B-6B44BE1772DA}" type="presParOf" srcId="{C200BB8A-2056-4D91-A147-1FD581E7619F}" destId="{243C9D3D-F243-4213-B38B-DDACB432374B}" srcOrd="1" destOrd="0" presId="urn:microsoft.com/office/officeart/2005/8/layout/pyramid2"/>
    <dgm:cxn modelId="{8D2CA169-B7AB-41FD-8572-6E29183A949D}" type="presParOf" srcId="{C200BB8A-2056-4D91-A147-1FD581E7619F}" destId="{30B27109-C0E3-4626-A4B4-7CD58D24E048}" srcOrd="2" destOrd="0" presId="urn:microsoft.com/office/officeart/2005/8/layout/pyramid2"/>
    <dgm:cxn modelId="{284F3ED6-6A27-4A02-9A5B-439A78070A95}" type="presParOf" srcId="{C200BB8A-2056-4D91-A147-1FD581E7619F}" destId="{819F1A6A-7793-4C86-A6BC-A37DE3785F0E}" srcOrd="3" destOrd="0" presId="urn:microsoft.com/office/officeart/2005/8/layout/pyramid2"/>
    <dgm:cxn modelId="{33FEC425-3154-465D-B014-9F75E7C02CDE}" type="presParOf" srcId="{C200BB8A-2056-4D91-A147-1FD581E7619F}" destId="{2D30F0FD-093E-44BC-B4CD-33C33062707E}" srcOrd="4" destOrd="0" presId="urn:microsoft.com/office/officeart/2005/8/layout/pyramid2"/>
    <dgm:cxn modelId="{30C7C742-67B0-45F7-AA56-10A8D56BC763}" type="presParOf" srcId="{C200BB8A-2056-4D91-A147-1FD581E7619F}" destId="{DECDFB93-1400-434B-B74F-005FF2595FF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2F259-718E-4C96-A9DF-35ED5E0A218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66BABE92-DD12-4D7E-868F-5A0ABAF5D3EA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Updating the regulations in light of UC roll out</a:t>
          </a:r>
          <a:endParaRPr lang="en-GB" b="0" dirty="0">
            <a:effectLst/>
          </a:endParaRPr>
        </a:p>
      </dgm:t>
    </dgm:pt>
    <dgm:pt modelId="{0B0803B8-733A-40F5-90BA-AC7A77FD2AEA}" type="parTrans" cxnId="{B46DFCB4-5F12-4EA9-9ED6-384F54EC00EB}">
      <dgm:prSet/>
      <dgm:spPr/>
      <dgm:t>
        <a:bodyPr/>
        <a:lstStyle/>
        <a:p>
          <a:endParaRPr lang="en-GB"/>
        </a:p>
      </dgm:t>
    </dgm:pt>
    <dgm:pt modelId="{D9B30A3B-F3E1-48D0-A99A-6BABC34E3DDD}" type="sibTrans" cxnId="{B46DFCB4-5F12-4EA9-9ED6-384F54EC00EB}">
      <dgm:prSet/>
      <dgm:spPr/>
      <dgm:t>
        <a:bodyPr/>
        <a:lstStyle/>
        <a:p>
          <a:endParaRPr lang="en-GB"/>
        </a:p>
      </dgm:t>
    </dgm:pt>
    <dgm:pt modelId="{8B3778F8-F575-4126-8268-CB29EF2E9634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Improving the regulations to increase clarity and user-friendliness</a:t>
          </a:r>
          <a:endParaRPr lang="en-GB" b="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4C0166-16BD-41C6-916D-412CBB75EEFB}" type="parTrans" cxnId="{3EDD5D0A-F369-4316-A025-B5559CA47B7A}">
      <dgm:prSet/>
      <dgm:spPr/>
      <dgm:t>
        <a:bodyPr/>
        <a:lstStyle/>
        <a:p>
          <a:endParaRPr lang="en-GB"/>
        </a:p>
      </dgm:t>
    </dgm:pt>
    <dgm:pt modelId="{BABD6840-D2B4-4A9D-9FD7-6638AF8ECD29}" type="sibTrans" cxnId="{3EDD5D0A-F369-4316-A025-B5559CA47B7A}">
      <dgm:prSet/>
      <dgm:spPr/>
      <dgm:t>
        <a:bodyPr/>
        <a:lstStyle/>
        <a:p>
          <a:endParaRPr lang="en-GB"/>
        </a:p>
      </dgm:t>
    </dgm:pt>
    <dgm:pt modelId="{E808FD08-285F-4D9B-ABE3-48C308C0BBB8}">
      <dgm:prSet phldrT="[Text]"/>
      <dgm:spPr>
        <a:solidFill>
          <a:srgbClr val="FFFFFF"/>
        </a:solidFill>
        <a:ln>
          <a:solidFill>
            <a:srgbClr val="01D1AE"/>
          </a:solidFill>
        </a:ln>
      </dgm:spPr>
      <dgm:t>
        <a:bodyPr/>
        <a:lstStyle/>
        <a:p>
          <a:pPr algn="l"/>
          <a:r>
            <a:rPr lang="en-GB" b="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Exploring broader issues that have been raised relating to the current charging framework</a:t>
          </a:r>
          <a:endParaRPr lang="en-GB" b="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3BA3C3-CC3D-495B-B347-C3827F552D31}" type="parTrans" cxnId="{6BF0557D-B833-4954-BB3C-DC5B256BE85D}">
      <dgm:prSet/>
      <dgm:spPr/>
      <dgm:t>
        <a:bodyPr/>
        <a:lstStyle/>
        <a:p>
          <a:endParaRPr lang="en-GB"/>
        </a:p>
      </dgm:t>
    </dgm:pt>
    <dgm:pt modelId="{41825077-EDB0-4709-9D5F-BE21CD96835B}" type="sibTrans" cxnId="{6BF0557D-B833-4954-BB3C-DC5B256BE85D}">
      <dgm:prSet/>
      <dgm:spPr/>
      <dgm:t>
        <a:bodyPr/>
        <a:lstStyle/>
        <a:p>
          <a:endParaRPr lang="en-GB"/>
        </a:p>
      </dgm:t>
    </dgm:pt>
    <dgm:pt modelId="{7058C048-0D96-4A72-B946-FD3CD16AFD9B}" type="pres">
      <dgm:prSet presAssocID="{BB32F259-718E-4C96-A9DF-35ED5E0A2187}" presName="compositeShape" presStyleCnt="0">
        <dgm:presLayoutVars>
          <dgm:dir/>
          <dgm:resizeHandles/>
        </dgm:presLayoutVars>
      </dgm:prSet>
      <dgm:spPr/>
    </dgm:pt>
    <dgm:pt modelId="{37EB91CE-92F3-48FF-91D4-BBB97C43AFC7}" type="pres">
      <dgm:prSet presAssocID="{BB32F259-718E-4C96-A9DF-35ED5E0A2187}" presName="pyramid" presStyleLbl="node1" presStyleIdx="0" presStyleCnt="1" custLinFactNeighborX="8160" custLinFactNeighborY="1542"/>
      <dgm:spPr>
        <a:gradFill rotWithShape="0">
          <a:gsLst>
            <a:gs pos="0">
              <a:srgbClr val="01D1AE"/>
            </a:gs>
            <a:gs pos="0">
              <a:schemeClr val="accent1">
                <a:tint val="44500"/>
                <a:satMod val="160000"/>
              </a:schemeClr>
            </a:gs>
            <a:gs pos="100000">
              <a:srgbClr val="01D1AE"/>
            </a:gs>
          </a:gsLst>
          <a:lin ang="5400000" scaled="0"/>
        </a:gradFill>
      </dgm:spPr>
    </dgm:pt>
    <dgm:pt modelId="{C200BB8A-2056-4D91-A147-1FD581E7619F}" type="pres">
      <dgm:prSet presAssocID="{BB32F259-718E-4C96-A9DF-35ED5E0A2187}" presName="theList" presStyleCnt="0"/>
      <dgm:spPr/>
    </dgm:pt>
    <dgm:pt modelId="{3930F6DB-9571-4A81-AF87-8FB2C0D3C6A9}" type="pres">
      <dgm:prSet presAssocID="{66BABE92-DD12-4D7E-868F-5A0ABAF5D3EA}" presName="aNode" presStyleLbl="fgAcc1" presStyleIdx="0" presStyleCnt="3" custScaleX="99536" custLinFactNeighborX="-91751" custLinFactNeighborY="33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3C9D3D-F243-4213-B38B-DDACB432374B}" type="pres">
      <dgm:prSet presAssocID="{66BABE92-DD12-4D7E-868F-5A0ABAF5D3EA}" presName="aSpace" presStyleCnt="0"/>
      <dgm:spPr/>
    </dgm:pt>
    <dgm:pt modelId="{30B27109-C0E3-4626-A4B4-7CD58D24E048}" type="pres">
      <dgm:prSet presAssocID="{8B3778F8-F575-4126-8268-CB29EF2E9634}" presName="aNode" presStyleLbl="fgAcc1" presStyleIdx="1" presStyleCnt="3" custScaleX="99536" custLinFactY="75" custLinFactNeighborX="-91751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9F1A6A-7793-4C86-A6BC-A37DE3785F0E}" type="pres">
      <dgm:prSet presAssocID="{8B3778F8-F575-4126-8268-CB29EF2E9634}" presName="aSpace" presStyleCnt="0"/>
      <dgm:spPr/>
    </dgm:pt>
    <dgm:pt modelId="{2D30F0FD-093E-44BC-B4CD-33C33062707E}" type="pres">
      <dgm:prSet presAssocID="{E808FD08-285F-4D9B-ABE3-48C308C0BBB8}" presName="aNode" presStyleLbl="fgAcc1" presStyleIdx="2" presStyleCnt="3" custScaleX="99536" custLinFactY="11823" custLinFactNeighborX="-91751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CDFB93-1400-434B-B74F-005FF2595FFB}" type="pres">
      <dgm:prSet presAssocID="{E808FD08-285F-4D9B-ABE3-48C308C0BBB8}" presName="aSpace" presStyleCnt="0"/>
      <dgm:spPr/>
    </dgm:pt>
  </dgm:ptLst>
  <dgm:cxnLst>
    <dgm:cxn modelId="{32FE7B6D-38BB-4EAB-A834-F8B18F9F3DB8}" type="presOf" srcId="{66BABE92-DD12-4D7E-868F-5A0ABAF5D3EA}" destId="{3930F6DB-9571-4A81-AF87-8FB2C0D3C6A9}" srcOrd="0" destOrd="0" presId="urn:microsoft.com/office/officeart/2005/8/layout/pyramid2"/>
    <dgm:cxn modelId="{6BF0557D-B833-4954-BB3C-DC5B256BE85D}" srcId="{BB32F259-718E-4C96-A9DF-35ED5E0A2187}" destId="{E808FD08-285F-4D9B-ABE3-48C308C0BBB8}" srcOrd="2" destOrd="0" parTransId="{023BA3C3-CC3D-495B-B347-C3827F552D31}" sibTransId="{41825077-EDB0-4709-9D5F-BE21CD96835B}"/>
    <dgm:cxn modelId="{56821A66-9727-4832-932F-178E49B54520}" type="presOf" srcId="{E808FD08-285F-4D9B-ABE3-48C308C0BBB8}" destId="{2D30F0FD-093E-44BC-B4CD-33C33062707E}" srcOrd="0" destOrd="0" presId="urn:microsoft.com/office/officeart/2005/8/layout/pyramid2"/>
    <dgm:cxn modelId="{7F2CCE84-E7D9-4924-BFEC-067EC475D9D6}" type="presOf" srcId="{8B3778F8-F575-4126-8268-CB29EF2E9634}" destId="{30B27109-C0E3-4626-A4B4-7CD58D24E048}" srcOrd="0" destOrd="0" presId="urn:microsoft.com/office/officeart/2005/8/layout/pyramid2"/>
    <dgm:cxn modelId="{3EDD5D0A-F369-4316-A025-B5559CA47B7A}" srcId="{BB32F259-718E-4C96-A9DF-35ED5E0A2187}" destId="{8B3778F8-F575-4126-8268-CB29EF2E9634}" srcOrd="1" destOrd="0" parTransId="{214C0166-16BD-41C6-916D-412CBB75EEFB}" sibTransId="{BABD6840-D2B4-4A9D-9FD7-6638AF8ECD29}"/>
    <dgm:cxn modelId="{E827E99A-B312-439E-852E-E277AD5201FC}" type="presOf" srcId="{BB32F259-718E-4C96-A9DF-35ED5E0A2187}" destId="{7058C048-0D96-4A72-B946-FD3CD16AFD9B}" srcOrd="0" destOrd="0" presId="urn:microsoft.com/office/officeart/2005/8/layout/pyramid2"/>
    <dgm:cxn modelId="{B46DFCB4-5F12-4EA9-9ED6-384F54EC00EB}" srcId="{BB32F259-718E-4C96-A9DF-35ED5E0A2187}" destId="{66BABE92-DD12-4D7E-868F-5A0ABAF5D3EA}" srcOrd="0" destOrd="0" parTransId="{0B0803B8-733A-40F5-90BA-AC7A77FD2AEA}" sibTransId="{D9B30A3B-F3E1-48D0-A99A-6BABC34E3DDD}"/>
    <dgm:cxn modelId="{D33FE0B4-6DE5-4C77-BEA1-F82176A460D4}" type="presParOf" srcId="{7058C048-0D96-4A72-B946-FD3CD16AFD9B}" destId="{37EB91CE-92F3-48FF-91D4-BBB97C43AFC7}" srcOrd="0" destOrd="0" presId="urn:microsoft.com/office/officeart/2005/8/layout/pyramid2"/>
    <dgm:cxn modelId="{98849AA5-6EED-4A8F-990F-9AB29857BA04}" type="presParOf" srcId="{7058C048-0D96-4A72-B946-FD3CD16AFD9B}" destId="{C200BB8A-2056-4D91-A147-1FD581E7619F}" srcOrd="1" destOrd="0" presId="urn:microsoft.com/office/officeart/2005/8/layout/pyramid2"/>
    <dgm:cxn modelId="{8B79DC86-A1EE-41DA-8A2F-B59C09A24229}" type="presParOf" srcId="{C200BB8A-2056-4D91-A147-1FD581E7619F}" destId="{3930F6DB-9571-4A81-AF87-8FB2C0D3C6A9}" srcOrd="0" destOrd="0" presId="urn:microsoft.com/office/officeart/2005/8/layout/pyramid2"/>
    <dgm:cxn modelId="{2DB02525-AC58-4271-9B79-11C2634591B6}" type="presParOf" srcId="{C200BB8A-2056-4D91-A147-1FD581E7619F}" destId="{243C9D3D-F243-4213-B38B-DDACB432374B}" srcOrd="1" destOrd="0" presId="urn:microsoft.com/office/officeart/2005/8/layout/pyramid2"/>
    <dgm:cxn modelId="{28A87530-3777-4805-A44B-059E34CFA2E2}" type="presParOf" srcId="{C200BB8A-2056-4D91-A147-1FD581E7619F}" destId="{30B27109-C0E3-4626-A4B4-7CD58D24E048}" srcOrd="2" destOrd="0" presId="urn:microsoft.com/office/officeart/2005/8/layout/pyramid2"/>
    <dgm:cxn modelId="{46A8B773-882D-4B67-9EE8-458C36FEC95F}" type="presParOf" srcId="{C200BB8A-2056-4D91-A147-1FD581E7619F}" destId="{819F1A6A-7793-4C86-A6BC-A37DE3785F0E}" srcOrd="3" destOrd="0" presId="urn:microsoft.com/office/officeart/2005/8/layout/pyramid2"/>
    <dgm:cxn modelId="{A566BEFF-F1DE-43FD-A7FA-AF5A87745DE5}" type="presParOf" srcId="{C200BB8A-2056-4D91-A147-1FD581E7619F}" destId="{2D30F0FD-093E-44BC-B4CD-33C33062707E}" srcOrd="4" destOrd="0" presId="urn:microsoft.com/office/officeart/2005/8/layout/pyramid2"/>
    <dgm:cxn modelId="{0D243B95-C9EB-4494-ACE6-F406D7EB7A96}" type="presParOf" srcId="{C200BB8A-2056-4D91-A147-1FD581E7619F}" destId="{DECDFB93-1400-434B-B74F-005FF2595FF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D7A453-517C-4DC7-B06C-8E4540807A12}" type="doc">
      <dgm:prSet loTypeId="urn:microsoft.com/office/officeart/2005/8/layout/hProcess9" loCatId="process" qsTypeId="urn:microsoft.com/office/officeart/2005/8/quickstyle/simple4" qsCatId="simple" csTypeId="urn:microsoft.com/office/officeart/2005/8/colors/accent1_2" csCatId="accent1" phldr="1"/>
      <dgm:spPr/>
    </dgm:pt>
    <dgm:pt modelId="{6D50F49D-33C7-4641-A8F2-8B1DCCB5942B}">
      <dgm:prSet phldrT="[Text]"/>
      <dgm:spPr>
        <a:solidFill>
          <a:srgbClr val="01D1AE"/>
        </a:solidFill>
      </dgm:spPr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Working groups with NAFAO members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E14183-B6FD-43FC-90E9-5458D4CE4E3C}" type="parTrans" cxnId="{51F2EA6A-FA7C-42FB-B0D3-C91DE88C2F98}">
      <dgm:prSet/>
      <dgm:spPr/>
      <dgm:t>
        <a:bodyPr/>
        <a:lstStyle/>
        <a:p>
          <a:endParaRPr lang="en-GB"/>
        </a:p>
      </dgm:t>
    </dgm:pt>
    <dgm:pt modelId="{92C908FD-3E74-48A7-AACB-CE9AA79AE8B4}" type="sibTrans" cxnId="{51F2EA6A-FA7C-42FB-B0D3-C91DE88C2F98}">
      <dgm:prSet/>
      <dgm:spPr/>
      <dgm:t>
        <a:bodyPr/>
        <a:lstStyle/>
        <a:p>
          <a:endParaRPr lang="en-GB"/>
        </a:p>
      </dgm:t>
    </dgm:pt>
    <dgm:pt modelId="{81E8DCA3-7099-4F1B-A076-1BD8026C6CF0}">
      <dgm:prSet phldrT="[Text]"/>
      <dgm:spPr>
        <a:solidFill>
          <a:srgbClr val="01D1AE"/>
        </a:solidFill>
      </dgm:spPr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Consultation on draft regulations and guidance, and policy proposals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2F7485-A9F5-4E93-B718-173C1F7D97CF}" type="parTrans" cxnId="{15EFF365-CBA3-48AF-AC36-A29FD5FA2337}">
      <dgm:prSet/>
      <dgm:spPr/>
      <dgm:t>
        <a:bodyPr/>
        <a:lstStyle/>
        <a:p>
          <a:endParaRPr lang="en-GB"/>
        </a:p>
      </dgm:t>
    </dgm:pt>
    <dgm:pt modelId="{70FFD5C4-6C88-43AF-86E4-DDADC188E6B6}" type="sibTrans" cxnId="{15EFF365-CBA3-48AF-AC36-A29FD5FA2337}">
      <dgm:prSet/>
      <dgm:spPr/>
      <dgm:t>
        <a:bodyPr/>
        <a:lstStyle/>
        <a:p>
          <a:endParaRPr lang="en-GB"/>
        </a:p>
      </dgm:t>
    </dgm:pt>
    <dgm:pt modelId="{AA6956D1-FA18-4031-A6EE-CA7A85814116}">
      <dgm:prSet phldrT="[Text]"/>
      <dgm:spPr>
        <a:solidFill>
          <a:srgbClr val="01D1AE"/>
        </a:solidFill>
      </dgm:spPr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Develop package of options and seek Ministerial decisions on any substantive changes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26BD4D-23B6-4C8D-9691-40CB3FD83514}" type="parTrans" cxnId="{5CD0913F-2B0A-44C3-B6F0-22607CEB844C}">
      <dgm:prSet/>
      <dgm:spPr/>
      <dgm:t>
        <a:bodyPr/>
        <a:lstStyle/>
        <a:p>
          <a:endParaRPr lang="en-GB"/>
        </a:p>
      </dgm:t>
    </dgm:pt>
    <dgm:pt modelId="{031AF88F-36FC-4CF5-B5CA-511312BB866E}" type="sibTrans" cxnId="{5CD0913F-2B0A-44C3-B6F0-22607CEB844C}">
      <dgm:prSet/>
      <dgm:spPr/>
      <dgm:t>
        <a:bodyPr/>
        <a:lstStyle/>
        <a:p>
          <a:endParaRPr lang="en-GB"/>
        </a:p>
      </dgm:t>
    </dgm:pt>
    <dgm:pt modelId="{DE245821-5D9B-4861-9554-B5B25C529174}">
      <dgm:prSet phldrT="[Text]"/>
      <dgm:spPr>
        <a:solidFill>
          <a:srgbClr val="01D1AE"/>
        </a:solidFill>
      </dgm:spPr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Meetings with other stakeholders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6220F9-0AB0-4940-A9E3-2ECF7C8C1E47}" type="parTrans" cxnId="{A3A2DA6B-BDBC-47AB-B00D-4DDE6D487244}">
      <dgm:prSet/>
      <dgm:spPr/>
      <dgm:t>
        <a:bodyPr/>
        <a:lstStyle/>
        <a:p>
          <a:endParaRPr lang="en-GB"/>
        </a:p>
      </dgm:t>
    </dgm:pt>
    <dgm:pt modelId="{CFC303AD-663F-4D2C-A36C-EDCF876D3AE8}" type="sibTrans" cxnId="{A3A2DA6B-BDBC-47AB-B00D-4DDE6D487244}">
      <dgm:prSet/>
      <dgm:spPr/>
      <dgm:t>
        <a:bodyPr/>
        <a:lstStyle/>
        <a:p>
          <a:endParaRPr lang="en-GB"/>
        </a:p>
      </dgm:t>
    </dgm:pt>
    <dgm:pt modelId="{17AA4456-456F-4DE9-81F1-C1328AFAD03F}" type="pres">
      <dgm:prSet presAssocID="{9AD7A453-517C-4DC7-B06C-8E4540807A12}" presName="CompostProcess" presStyleCnt="0">
        <dgm:presLayoutVars>
          <dgm:dir/>
          <dgm:resizeHandles val="exact"/>
        </dgm:presLayoutVars>
      </dgm:prSet>
      <dgm:spPr/>
    </dgm:pt>
    <dgm:pt modelId="{E0D9D2F4-CFCC-4FE6-A8B3-F2C8CCEB8862}" type="pres">
      <dgm:prSet presAssocID="{9AD7A453-517C-4DC7-B06C-8E4540807A12}" presName="arrow" presStyleLbl="bgShp" presStyleIdx="0" presStyleCnt="1"/>
      <dgm:spPr>
        <a:gradFill flip="none" rotWithShape="1">
          <a:gsLst>
            <a:gs pos="0">
              <a:srgbClr val="01D1AE"/>
            </a:gs>
            <a:gs pos="0">
              <a:schemeClr val="accent1">
                <a:lumMod val="20000"/>
                <a:lumOff val="80000"/>
              </a:schemeClr>
            </a:gs>
            <a:gs pos="100000">
              <a:srgbClr val="01D1AE"/>
            </a:gs>
          </a:gsLst>
          <a:lin ang="0" scaled="1"/>
          <a:tileRect/>
        </a:gradFill>
      </dgm:spPr>
    </dgm:pt>
    <dgm:pt modelId="{20124144-5894-48D7-832A-49DE823E99BE}" type="pres">
      <dgm:prSet presAssocID="{9AD7A453-517C-4DC7-B06C-8E4540807A12}" presName="linearProcess" presStyleCnt="0"/>
      <dgm:spPr/>
    </dgm:pt>
    <dgm:pt modelId="{C2A6C16F-6AB3-4559-ADE7-D8E5626917B0}" type="pres">
      <dgm:prSet presAssocID="{6D50F49D-33C7-4641-A8F2-8B1DCCB5942B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88EFAC-4B13-466B-9E3E-006F101F3B33}" type="pres">
      <dgm:prSet presAssocID="{92C908FD-3E74-48A7-AACB-CE9AA79AE8B4}" presName="sibTrans" presStyleCnt="0"/>
      <dgm:spPr/>
    </dgm:pt>
    <dgm:pt modelId="{C2D63C2F-75D9-44FD-9EF4-8F0FECB88517}" type="pres">
      <dgm:prSet presAssocID="{DE245821-5D9B-4861-9554-B5B25C52917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9DEB3A-A57B-4C8A-B701-AB015F05F56F}" type="pres">
      <dgm:prSet presAssocID="{CFC303AD-663F-4D2C-A36C-EDCF876D3AE8}" presName="sibTrans" presStyleCnt="0"/>
      <dgm:spPr/>
    </dgm:pt>
    <dgm:pt modelId="{3914EDD5-7394-4DAB-9AF5-F610BCE79465}" type="pres">
      <dgm:prSet presAssocID="{AA6956D1-FA18-4031-A6EE-CA7A85814116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39C89E-1EA0-41FF-9D52-ABCECD3B5935}" type="pres">
      <dgm:prSet presAssocID="{031AF88F-36FC-4CF5-B5CA-511312BB866E}" presName="sibTrans" presStyleCnt="0"/>
      <dgm:spPr/>
    </dgm:pt>
    <dgm:pt modelId="{A864360F-E082-416A-8ED9-2D306163A303}" type="pres">
      <dgm:prSet presAssocID="{81E8DCA3-7099-4F1B-A076-1BD8026C6CF0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1F2EA6A-FA7C-42FB-B0D3-C91DE88C2F98}" srcId="{9AD7A453-517C-4DC7-B06C-8E4540807A12}" destId="{6D50F49D-33C7-4641-A8F2-8B1DCCB5942B}" srcOrd="0" destOrd="0" parTransId="{CEE14183-B6FD-43FC-90E9-5458D4CE4E3C}" sibTransId="{92C908FD-3E74-48A7-AACB-CE9AA79AE8B4}"/>
    <dgm:cxn modelId="{A3A2DA6B-BDBC-47AB-B00D-4DDE6D487244}" srcId="{9AD7A453-517C-4DC7-B06C-8E4540807A12}" destId="{DE245821-5D9B-4861-9554-B5B25C529174}" srcOrd="1" destOrd="0" parTransId="{096220F9-0AB0-4940-A9E3-2ECF7C8C1E47}" sibTransId="{CFC303AD-663F-4D2C-A36C-EDCF876D3AE8}"/>
    <dgm:cxn modelId="{7F5153B1-A7D9-4B2A-BD36-2ADD7B44610D}" type="presOf" srcId="{DE245821-5D9B-4861-9554-B5B25C529174}" destId="{C2D63C2F-75D9-44FD-9EF4-8F0FECB88517}" srcOrd="0" destOrd="0" presId="urn:microsoft.com/office/officeart/2005/8/layout/hProcess9"/>
    <dgm:cxn modelId="{15EFF365-CBA3-48AF-AC36-A29FD5FA2337}" srcId="{9AD7A453-517C-4DC7-B06C-8E4540807A12}" destId="{81E8DCA3-7099-4F1B-A076-1BD8026C6CF0}" srcOrd="3" destOrd="0" parTransId="{B62F7485-A9F5-4E93-B718-173C1F7D97CF}" sibTransId="{70FFD5C4-6C88-43AF-86E4-DDADC188E6B6}"/>
    <dgm:cxn modelId="{A8B3F312-36C5-4C70-9959-AC1FDD018251}" type="presOf" srcId="{AA6956D1-FA18-4031-A6EE-CA7A85814116}" destId="{3914EDD5-7394-4DAB-9AF5-F610BCE79465}" srcOrd="0" destOrd="0" presId="urn:microsoft.com/office/officeart/2005/8/layout/hProcess9"/>
    <dgm:cxn modelId="{6E6923D1-9884-452E-BB7B-DC05157536F8}" type="presOf" srcId="{9AD7A453-517C-4DC7-B06C-8E4540807A12}" destId="{17AA4456-456F-4DE9-81F1-C1328AFAD03F}" srcOrd="0" destOrd="0" presId="urn:microsoft.com/office/officeart/2005/8/layout/hProcess9"/>
    <dgm:cxn modelId="{5CD0913F-2B0A-44C3-B6F0-22607CEB844C}" srcId="{9AD7A453-517C-4DC7-B06C-8E4540807A12}" destId="{AA6956D1-FA18-4031-A6EE-CA7A85814116}" srcOrd="2" destOrd="0" parTransId="{6E26BD4D-23B6-4C8D-9691-40CB3FD83514}" sibTransId="{031AF88F-36FC-4CF5-B5CA-511312BB866E}"/>
    <dgm:cxn modelId="{090D32A2-9D17-45A9-9A9A-3F04C4F1550B}" type="presOf" srcId="{81E8DCA3-7099-4F1B-A076-1BD8026C6CF0}" destId="{A864360F-E082-416A-8ED9-2D306163A303}" srcOrd="0" destOrd="0" presId="urn:microsoft.com/office/officeart/2005/8/layout/hProcess9"/>
    <dgm:cxn modelId="{31963E82-23B1-4542-A663-22CD0C977B4D}" type="presOf" srcId="{6D50F49D-33C7-4641-A8F2-8B1DCCB5942B}" destId="{C2A6C16F-6AB3-4559-ADE7-D8E5626917B0}" srcOrd="0" destOrd="0" presId="urn:microsoft.com/office/officeart/2005/8/layout/hProcess9"/>
    <dgm:cxn modelId="{6F60A1FE-FEBA-4BB0-A7A0-B045468E3C04}" type="presParOf" srcId="{17AA4456-456F-4DE9-81F1-C1328AFAD03F}" destId="{E0D9D2F4-CFCC-4FE6-A8B3-F2C8CCEB8862}" srcOrd="0" destOrd="0" presId="urn:microsoft.com/office/officeart/2005/8/layout/hProcess9"/>
    <dgm:cxn modelId="{FC898B2C-F088-47E7-955C-18B33E27C4AA}" type="presParOf" srcId="{17AA4456-456F-4DE9-81F1-C1328AFAD03F}" destId="{20124144-5894-48D7-832A-49DE823E99BE}" srcOrd="1" destOrd="0" presId="urn:microsoft.com/office/officeart/2005/8/layout/hProcess9"/>
    <dgm:cxn modelId="{48CAB112-338F-4DC7-9E58-119FFE592EAF}" type="presParOf" srcId="{20124144-5894-48D7-832A-49DE823E99BE}" destId="{C2A6C16F-6AB3-4559-ADE7-D8E5626917B0}" srcOrd="0" destOrd="0" presId="urn:microsoft.com/office/officeart/2005/8/layout/hProcess9"/>
    <dgm:cxn modelId="{F7F1BDC7-30DF-42FC-81A3-1E0AED823005}" type="presParOf" srcId="{20124144-5894-48D7-832A-49DE823E99BE}" destId="{BA88EFAC-4B13-466B-9E3E-006F101F3B33}" srcOrd="1" destOrd="0" presId="urn:microsoft.com/office/officeart/2005/8/layout/hProcess9"/>
    <dgm:cxn modelId="{648047F1-6C4B-4AB2-A8AE-893E4BA4231F}" type="presParOf" srcId="{20124144-5894-48D7-832A-49DE823E99BE}" destId="{C2D63C2F-75D9-44FD-9EF4-8F0FECB88517}" srcOrd="2" destOrd="0" presId="urn:microsoft.com/office/officeart/2005/8/layout/hProcess9"/>
    <dgm:cxn modelId="{25EB824C-765C-482F-AAB6-E0D52487250B}" type="presParOf" srcId="{20124144-5894-48D7-832A-49DE823E99BE}" destId="{029DEB3A-A57B-4C8A-B701-AB015F05F56F}" srcOrd="3" destOrd="0" presId="urn:microsoft.com/office/officeart/2005/8/layout/hProcess9"/>
    <dgm:cxn modelId="{0FBA2B6E-76FC-4415-B4ED-20936BC1FE4A}" type="presParOf" srcId="{20124144-5894-48D7-832A-49DE823E99BE}" destId="{3914EDD5-7394-4DAB-9AF5-F610BCE79465}" srcOrd="4" destOrd="0" presId="urn:microsoft.com/office/officeart/2005/8/layout/hProcess9"/>
    <dgm:cxn modelId="{9E1DF47A-B294-4F43-BA6B-50C5BBD80DCF}" type="presParOf" srcId="{20124144-5894-48D7-832A-49DE823E99BE}" destId="{3839C89E-1EA0-41FF-9D52-ABCECD3B5935}" srcOrd="5" destOrd="0" presId="urn:microsoft.com/office/officeart/2005/8/layout/hProcess9"/>
    <dgm:cxn modelId="{60A7BE62-1FC1-454E-A317-A793A1527A3F}" type="presParOf" srcId="{20124144-5894-48D7-832A-49DE823E99BE}" destId="{A864360F-E082-416A-8ED9-2D306163A30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2AD3AD-7303-4AC5-9327-73EFAF7D06C2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CDEEE6-B20D-48B1-B2C9-0C76ACA4763B}">
      <dgm:prSet phldrT="[Text]" custT="1"/>
      <dgm:spPr/>
      <dgm:t>
        <a:bodyPr/>
        <a:lstStyle/>
        <a:p>
          <a:r>
            <a:rPr lang="en-GB" sz="1400" b="1" dirty="0" smtClean="0">
              <a:latin typeface="Calibri" panose="020F0502020204030204" pitchFamily="34" charset="0"/>
              <a:cs typeface="Calibri" panose="020F0502020204030204" pitchFamily="34" charset="0"/>
            </a:rPr>
            <a:t>Working groups with NAFAO members</a:t>
          </a:r>
          <a:endParaRPr lang="en-GB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E7C5B-0C44-4FBA-86AC-FB388963B1AA}" type="parTrans" cxnId="{EBA48BE5-5CCE-4A2A-A7C1-2E4C431A2450}">
      <dgm:prSet/>
      <dgm:spPr/>
      <dgm:t>
        <a:bodyPr/>
        <a:lstStyle/>
        <a:p>
          <a:endParaRPr lang="en-GB"/>
        </a:p>
      </dgm:t>
    </dgm:pt>
    <dgm:pt modelId="{EFDB2339-ADA7-4130-B7AD-076575C6694F}" type="sibTrans" cxnId="{EBA48BE5-5CCE-4A2A-A7C1-2E4C431A2450}">
      <dgm:prSet/>
      <dgm:spPr/>
      <dgm:t>
        <a:bodyPr/>
        <a:lstStyle/>
        <a:p>
          <a:endParaRPr lang="en-GB"/>
        </a:p>
      </dgm:t>
    </dgm:pt>
    <dgm:pt modelId="{32BE4430-3DFA-49F9-8FB3-F48ECAC44297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Building on outputs from today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AF3EE9-EC23-495E-BC24-71CFBBFE5FD7}" type="parTrans" cxnId="{A773052E-EE7D-48AB-B382-29CE140404B7}">
      <dgm:prSet/>
      <dgm:spPr/>
      <dgm:t>
        <a:bodyPr/>
        <a:lstStyle/>
        <a:p>
          <a:endParaRPr lang="en-GB"/>
        </a:p>
      </dgm:t>
    </dgm:pt>
    <dgm:pt modelId="{CB27F469-C53D-40C5-B4BB-B4FAC0FD4EA6}" type="sibTrans" cxnId="{A773052E-EE7D-48AB-B382-29CE140404B7}">
      <dgm:prSet/>
      <dgm:spPr/>
      <dgm:t>
        <a:bodyPr/>
        <a:lstStyle/>
        <a:p>
          <a:endParaRPr lang="en-GB"/>
        </a:p>
      </dgm:t>
    </dgm:pt>
    <dgm:pt modelId="{E2A6CBFE-DB13-4FDC-952E-8ADCCF8B3969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If you are interested in participating let us know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29751C-BBB6-4E04-9905-2D578E904E27}" type="parTrans" cxnId="{CB5386BE-4A5D-48BF-9ED8-33017DE4C391}">
      <dgm:prSet/>
      <dgm:spPr/>
      <dgm:t>
        <a:bodyPr/>
        <a:lstStyle/>
        <a:p>
          <a:endParaRPr lang="en-GB"/>
        </a:p>
      </dgm:t>
    </dgm:pt>
    <dgm:pt modelId="{7ED5859D-8C73-430C-A1D9-8B5063CE29C6}" type="sibTrans" cxnId="{CB5386BE-4A5D-48BF-9ED8-33017DE4C391}">
      <dgm:prSet/>
      <dgm:spPr/>
      <dgm:t>
        <a:bodyPr/>
        <a:lstStyle/>
        <a:p>
          <a:endParaRPr lang="en-GB"/>
        </a:p>
      </dgm:t>
    </dgm:pt>
    <dgm:pt modelId="{865B5153-2AC5-4B57-B30B-6E79BD083F0C}">
      <dgm:prSet phldrT="[Text]" custT="1"/>
      <dgm:spPr/>
      <dgm:t>
        <a:bodyPr/>
        <a:lstStyle/>
        <a:p>
          <a:r>
            <a:rPr lang="en-GB" sz="1400" b="1" dirty="0" smtClean="0">
              <a:latin typeface="Calibri" panose="020F0502020204030204" pitchFamily="34" charset="0"/>
              <a:cs typeface="Calibri" panose="020F0502020204030204" pitchFamily="34" charset="0"/>
            </a:rPr>
            <a:t>Meetings with other stakeholders</a:t>
          </a:r>
          <a:endParaRPr lang="en-GB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04E9818-0930-4BA1-9358-3F847ACE0236}" type="parTrans" cxnId="{2CBB76D0-410B-454F-98DF-9465D71003BF}">
      <dgm:prSet/>
      <dgm:spPr/>
      <dgm:t>
        <a:bodyPr/>
        <a:lstStyle/>
        <a:p>
          <a:endParaRPr lang="en-GB"/>
        </a:p>
      </dgm:t>
    </dgm:pt>
    <dgm:pt modelId="{696EED93-E008-49A7-B5F5-AE692C08E019}" type="sibTrans" cxnId="{2CBB76D0-410B-454F-98DF-9465D71003BF}">
      <dgm:prSet/>
      <dgm:spPr/>
      <dgm:t>
        <a:bodyPr/>
        <a:lstStyle/>
        <a:p>
          <a:endParaRPr lang="en-GB"/>
        </a:p>
      </dgm:t>
    </dgm:pt>
    <dgm:pt modelId="{3C3B11B0-9159-471C-B39F-FCBE07C6B2A4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If you are involved in other groups that would be interested in this work we would like to hear from you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37E431-C3A3-4C36-88A7-D9F62548A4F4}" type="parTrans" cxnId="{A73F68A3-00A2-4CB2-B6AB-89331320C0BF}">
      <dgm:prSet/>
      <dgm:spPr/>
      <dgm:t>
        <a:bodyPr/>
        <a:lstStyle/>
        <a:p>
          <a:endParaRPr lang="en-GB"/>
        </a:p>
      </dgm:t>
    </dgm:pt>
    <dgm:pt modelId="{7AEAC4B9-0BD9-47CC-92E5-6916CB9E5661}" type="sibTrans" cxnId="{A73F68A3-00A2-4CB2-B6AB-89331320C0BF}">
      <dgm:prSet/>
      <dgm:spPr/>
      <dgm:t>
        <a:bodyPr/>
        <a:lstStyle/>
        <a:p>
          <a:endParaRPr lang="en-GB"/>
        </a:p>
      </dgm:t>
    </dgm:pt>
    <dgm:pt modelId="{06D0DCA8-0C90-4285-A037-4FE6BCE7D003}">
      <dgm:prSet phldrT="[Text]" custT="1"/>
      <dgm:spPr/>
      <dgm:t>
        <a:bodyPr/>
        <a:lstStyle/>
        <a:p>
          <a:r>
            <a:rPr lang="en-GB" sz="1400" b="1" dirty="0" smtClean="0">
              <a:latin typeface="Calibri" panose="020F0502020204030204" pitchFamily="34" charset="0"/>
              <a:cs typeface="Calibri" panose="020F0502020204030204" pitchFamily="34" charset="0"/>
            </a:rPr>
            <a:t>Consultation</a:t>
          </a:r>
          <a:endParaRPr lang="en-GB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09D378-8643-4BF3-ACBB-16365679CEDC}" type="parTrans" cxnId="{AAB3DBAF-F21B-40C8-907E-DFD59717B6E0}">
      <dgm:prSet/>
      <dgm:spPr/>
      <dgm:t>
        <a:bodyPr/>
        <a:lstStyle/>
        <a:p>
          <a:endParaRPr lang="en-GB"/>
        </a:p>
      </dgm:t>
    </dgm:pt>
    <dgm:pt modelId="{52FDD7BA-8DD2-4F87-9DD1-40376F8F5941}" type="sibTrans" cxnId="{AAB3DBAF-F21B-40C8-907E-DFD59717B6E0}">
      <dgm:prSet/>
      <dgm:spPr/>
      <dgm:t>
        <a:bodyPr/>
        <a:lstStyle/>
        <a:p>
          <a:endParaRPr lang="en-GB"/>
        </a:p>
      </dgm:t>
    </dgm:pt>
    <dgm:pt modelId="{4B210529-16A7-49BC-AFF5-2F1E1AC76A36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Starting with debt recovery and deliberate deprivation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D5C081-D0CE-47AA-81E4-9829B35AFDFA}" type="parTrans" cxnId="{FFB70AE7-1C56-4F1A-ACD6-939CECE46BFA}">
      <dgm:prSet/>
      <dgm:spPr/>
      <dgm:t>
        <a:bodyPr/>
        <a:lstStyle/>
        <a:p>
          <a:endParaRPr lang="en-GB"/>
        </a:p>
      </dgm:t>
    </dgm:pt>
    <dgm:pt modelId="{743A5C66-1927-4A5F-A0E6-01F85FB85418}" type="sibTrans" cxnId="{FFB70AE7-1C56-4F1A-ACD6-939CECE46BFA}">
      <dgm:prSet/>
      <dgm:spPr/>
      <dgm:t>
        <a:bodyPr/>
        <a:lstStyle/>
        <a:p>
          <a:endParaRPr lang="en-GB"/>
        </a:p>
      </dgm:t>
    </dgm:pt>
    <dgm:pt modelId="{AEF549BC-4E48-4BE6-988E-2512EFC56414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Please do share any relevant materials (e.g. debt strategies)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1795E7-B21E-492E-A678-62449E3C74AE}" type="parTrans" cxnId="{F45A1CF1-1E85-4110-9631-88F0B08EC6A0}">
      <dgm:prSet/>
      <dgm:spPr/>
      <dgm:t>
        <a:bodyPr/>
        <a:lstStyle/>
        <a:p>
          <a:endParaRPr lang="en-GB"/>
        </a:p>
      </dgm:t>
    </dgm:pt>
    <dgm:pt modelId="{3581496C-48D6-4222-B936-B261CEF50DD6}" type="sibTrans" cxnId="{F45A1CF1-1E85-4110-9631-88F0B08EC6A0}">
      <dgm:prSet/>
      <dgm:spPr/>
      <dgm:t>
        <a:bodyPr/>
        <a:lstStyle/>
        <a:p>
          <a:endParaRPr lang="en-GB"/>
        </a:p>
      </dgm:t>
    </dgm:pt>
    <dgm:pt modelId="{AA4E0CD6-F5C5-4483-8E26-AEACEBD582C6}">
      <dgm:prSet phldrT="[Text]"/>
      <dgm:spPr/>
      <dgm:t>
        <a:bodyPr/>
        <a:lstStyle/>
        <a:p>
          <a:r>
            <a:rPr lang="en-GB" dirty="0" smtClean="0">
              <a:latin typeface="Calibri" panose="020F0502020204030204" pitchFamily="34" charset="0"/>
              <a:cs typeface="Calibri" panose="020F0502020204030204" pitchFamily="34" charset="0"/>
            </a:rPr>
            <a:t>Aiming to publish consultation by the end of the year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FB80DFF-6BE6-4D9B-B9C7-9BB1F65348C7}" type="parTrans" cxnId="{2C3619B3-BE9A-42DA-B640-1A27C4D41A8E}">
      <dgm:prSet/>
      <dgm:spPr/>
      <dgm:t>
        <a:bodyPr/>
        <a:lstStyle/>
        <a:p>
          <a:endParaRPr lang="en-GB"/>
        </a:p>
      </dgm:t>
    </dgm:pt>
    <dgm:pt modelId="{71A6D57D-7EDC-4507-B2FA-8A8865C3E7D5}" type="sibTrans" cxnId="{2C3619B3-BE9A-42DA-B640-1A27C4D41A8E}">
      <dgm:prSet/>
      <dgm:spPr/>
      <dgm:t>
        <a:bodyPr/>
        <a:lstStyle/>
        <a:p>
          <a:endParaRPr lang="en-GB"/>
        </a:p>
      </dgm:t>
    </dgm:pt>
    <dgm:pt modelId="{8A4C13AA-53D9-4D34-B78B-D82EE704A2B1}" type="pres">
      <dgm:prSet presAssocID="{412AD3AD-7303-4AC5-9327-73EFAF7D06C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5E3FDD7-FF68-4C6F-A5C4-4851516272B3}" type="pres">
      <dgm:prSet presAssocID="{C6CDEEE6-B20D-48B1-B2C9-0C76ACA4763B}" presName="composite" presStyleCnt="0"/>
      <dgm:spPr/>
    </dgm:pt>
    <dgm:pt modelId="{04247306-76B2-4C9E-9F09-76DEE358A432}" type="pres">
      <dgm:prSet presAssocID="{C6CDEEE6-B20D-48B1-B2C9-0C76ACA4763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3D89A9-22CC-4A89-97B4-352149759816}" type="pres">
      <dgm:prSet presAssocID="{C6CDEEE6-B20D-48B1-B2C9-0C76ACA4763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0E08E7E-D23C-4363-8AC2-230AA6A0EB2A}" type="pres">
      <dgm:prSet presAssocID="{EFDB2339-ADA7-4130-B7AD-076575C6694F}" presName="sp" presStyleCnt="0"/>
      <dgm:spPr/>
    </dgm:pt>
    <dgm:pt modelId="{42391E6A-5579-46EA-B4BF-F1FDAB0312F6}" type="pres">
      <dgm:prSet presAssocID="{865B5153-2AC5-4B57-B30B-6E79BD083F0C}" presName="composite" presStyleCnt="0"/>
      <dgm:spPr/>
    </dgm:pt>
    <dgm:pt modelId="{1FE3BD4E-AED0-4828-8775-F8A12A997FA8}" type="pres">
      <dgm:prSet presAssocID="{865B5153-2AC5-4B57-B30B-6E79BD083F0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815C1C-5C01-4DAB-AE39-B64BFAA2B56D}" type="pres">
      <dgm:prSet presAssocID="{865B5153-2AC5-4B57-B30B-6E79BD083F0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F1E4281-D662-4B29-9C32-519559AF67D4}" type="pres">
      <dgm:prSet presAssocID="{696EED93-E008-49A7-B5F5-AE692C08E019}" presName="sp" presStyleCnt="0"/>
      <dgm:spPr/>
    </dgm:pt>
    <dgm:pt modelId="{57DC3A62-6754-4D4D-9C61-7C0B6BE80085}" type="pres">
      <dgm:prSet presAssocID="{06D0DCA8-0C90-4285-A037-4FE6BCE7D003}" presName="composite" presStyleCnt="0"/>
      <dgm:spPr/>
    </dgm:pt>
    <dgm:pt modelId="{24B6E425-7303-4A64-B63D-3864A64A428B}" type="pres">
      <dgm:prSet presAssocID="{06D0DCA8-0C90-4285-A037-4FE6BCE7D00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AC2DAE-4F8C-4814-A78F-53D07000AA5A}" type="pres">
      <dgm:prSet presAssocID="{06D0DCA8-0C90-4285-A037-4FE6BCE7D00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BA48BE5-5CCE-4A2A-A7C1-2E4C431A2450}" srcId="{412AD3AD-7303-4AC5-9327-73EFAF7D06C2}" destId="{C6CDEEE6-B20D-48B1-B2C9-0C76ACA4763B}" srcOrd="0" destOrd="0" parTransId="{48FE7C5B-0C44-4FBA-86AC-FB388963B1AA}" sibTransId="{EFDB2339-ADA7-4130-B7AD-076575C6694F}"/>
    <dgm:cxn modelId="{55DB0898-A8F2-4B35-BCB1-C48CB5F9A140}" type="presOf" srcId="{AA4E0CD6-F5C5-4483-8E26-AEACEBD582C6}" destId="{97AC2DAE-4F8C-4814-A78F-53D07000AA5A}" srcOrd="0" destOrd="0" presId="urn:microsoft.com/office/officeart/2005/8/layout/chevron2"/>
    <dgm:cxn modelId="{F45A1CF1-1E85-4110-9631-88F0B08EC6A0}" srcId="{C6CDEEE6-B20D-48B1-B2C9-0C76ACA4763B}" destId="{AEF549BC-4E48-4BE6-988E-2512EFC56414}" srcOrd="3" destOrd="0" parTransId="{DC1795E7-B21E-492E-A678-62449E3C74AE}" sibTransId="{3581496C-48D6-4222-B936-B261CEF50DD6}"/>
    <dgm:cxn modelId="{EA054FF5-16F6-41C6-97B2-F8DF77C804D0}" type="presOf" srcId="{06D0DCA8-0C90-4285-A037-4FE6BCE7D003}" destId="{24B6E425-7303-4A64-B63D-3864A64A428B}" srcOrd="0" destOrd="0" presId="urn:microsoft.com/office/officeart/2005/8/layout/chevron2"/>
    <dgm:cxn modelId="{543F0543-C8B9-4497-969C-0FE115303B31}" type="presOf" srcId="{C6CDEEE6-B20D-48B1-B2C9-0C76ACA4763B}" destId="{04247306-76B2-4C9E-9F09-76DEE358A432}" srcOrd="0" destOrd="0" presId="urn:microsoft.com/office/officeart/2005/8/layout/chevron2"/>
    <dgm:cxn modelId="{AAB3DBAF-F21B-40C8-907E-DFD59717B6E0}" srcId="{412AD3AD-7303-4AC5-9327-73EFAF7D06C2}" destId="{06D0DCA8-0C90-4285-A037-4FE6BCE7D003}" srcOrd="2" destOrd="0" parTransId="{AD09D378-8643-4BF3-ACBB-16365679CEDC}" sibTransId="{52FDD7BA-8DD2-4F87-9DD1-40376F8F5941}"/>
    <dgm:cxn modelId="{66B17528-E2EF-49F0-9F0D-0E110204BE2D}" type="presOf" srcId="{412AD3AD-7303-4AC5-9327-73EFAF7D06C2}" destId="{8A4C13AA-53D9-4D34-B78B-D82EE704A2B1}" srcOrd="0" destOrd="0" presId="urn:microsoft.com/office/officeart/2005/8/layout/chevron2"/>
    <dgm:cxn modelId="{2C3619B3-BE9A-42DA-B640-1A27C4D41A8E}" srcId="{06D0DCA8-0C90-4285-A037-4FE6BCE7D003}" destId="{AA4E0CD6-F5C5-4483-8E26-AEACEBD582C6}" srcOrd="0" destOrd="0" parTransId="{1FB80DFF-6BE6-4D9B-B9C7-9BB1F65348C7}" sibTransId="{71A6D57D-7EDC-4507-B2FA-8A8865C3E7D5}"/>
    <dgm:cxn modelId="{CB5386BE-4A5D-48BF-9ED8-33017DE4C391}" srcId="{C6CDEEE6-B20D-48B1-B2C9-0C76ACA4763B}" destId="{E2A6CBFE-DB13-4FDC-952E-8ADCCF8B3969}" srcOrd="2" destOrd="0" parTransId="{8129751C-BBB6-4E04-9905-2D578E904E27}" sibTransId="{7ED5859D-8C73-430C-A1D9-8B5063CE29C6}"/>
    <dgm:cxn modelId="{2CBB76D0-410B-454F-98DF-9465D71003BF}" srcId="{412AD3AD-7303-4AC5-9327-73EFAF7D06C2}" destId="{865B5153-2AC5-4B57-B30B-6E79BD083F0C}" srcOrd="1" destOrd="0" parTransId="{804E9818-0930-4BA1-9358-3F847ACE0236}" sibTransId="{696EED93-E008-49A7-B5F5-AE692C08E019}"/>
    <dgm:cxn modelId="{F18B5B14-4C60-4DCD-B784-9C36D62EF97E}" type="presOf" srcId="{3C3B11B0-9159-471C-B39F-FCBE07C6B2A4}" destId="{68815C1C-5C01-4DAB-AE39-B64BFAA2B56D}" srcOrd="0" destOrd="0" presId="urn:microsoft.com/office/officeart/2005/8/layout/chevron2"/>
    <dgm:cxn modelId="{9B45A960-02BB-4A56-AC63-3D1C8EC40ABE}" type="presOf" srcId="{AEF549BC-4E48-4BE6-988E-2512EFC56414}" destId="{8E3D89A9-22CC-4A89-97B4-352149759816}" srcOrd="0" destOrd="3" presId="urn:microsoft.com/office/officeart/2005/8/layout/chevron2"/>
    <dgm:cxn modelId="{A6589064-C2BA-4E1A-9122-95A850638AC9}" type="presOf" srcId="{32BE4430-3DFA-49F9-8FB3-F48ECAC44297}" destId="{8E3D89A9-22CC-4A89-97B4-352149759816}" srcOrd="0" destOrd="0" presId="urn:microsoft.com/office/officeart/2005/8/layout/chevron2"/>
    <dgm:cxn modelId="{A73F68A3-00A2-4CB2-B6AB-89331320C0BF}" srcId="{865B5153-2AC5-4B57-B30B-6E79BD083F0C}" destId="{3C3B11B0-9159-471C-B39F-FCBE07C6B2A4}" srcOrd="0" destOrd="0" parTransId="{F837E431-C3A3-4C36-88A7-D9F62548A4F4}" sibTransId="{7AEAC4B9-0BD9-47CC-92E5-6916CB9E5661}"/>
    <dgm:cxn modelId="{921736CF-1E3F-4D7E-AEF4-1F61EA0474F9}" type="presOf" srcId="{865B5153-2AC5-4B57-B30B-6E79BD083F0C}" destId="{1FE3BD4E-AED0-4828-8775-F8A12A997FA8}" srcOrd="0" destOrd="0" presId="urn:microsoft.com/office/officeart/2005/8/layout/chevron2"/>
    <dgm:cxn modelId="{A773052E-EE7D-48AB-B382-29CE140404B7}" srcId="{C6CDEEE6-B20D-48B1-B2C9-0C76ACA4763B}" destId="{32BE4430-3DFA-49F9-8FB3-F48ECAC44297}" srcOrd="0" destOrd="0" parTransId="{6AAF3EE9-EC23-495E-BC24-71CFBBFE5FD7}" sibTransId="{CB27F469-C53D-40C5-B4BB-B4FAC0FD4EA6}"/>
    <dgm:cxn modelId="{F10FCC82-D109-45B5-A486-927FB96F410D}" type="presOf" srcId="{4B210529-16A7-49BC-AFF5-2F1E1AC76A36}" destId="{8E3D89A9-22CC-4A89-97B4-352149759816}" srcOrd="0" destOrd="1" presId="urn:microsoft.com/office/officeart/2005/8/layout/chevron2"/>
    <dgm:cxn modelId="{D1D05434-C89C-42AF-8BF6-DC88B0D08B2D}" type="presOf" srcId="{E2A6CBFE-DB13-4FDC-952E-8ADCCF8B3969}" destId="{8E3D89A9-22CC-4A89-97B4-352149759816}" srcOrd="0" destOrd="2" presId="urn:microsoft.com/office/officeart/2005/8/layout/chevron2"/>
    <dgm:cxn modelId="{FFB70AE7-1C56-4F1A-ACD6-939CECE46BFA}" srcId="{C6CDEEE6-B20D-48B1-B2C9-0C76ACA4763B}" destId="{4B210529-16A7-49BC-AFF5-2F1E1AC76A36}" srcOrd="1" destOrd="0" parTransId="{65D5C081-D0CE-47AA-81E4-9829B35AFDFA}" sibTransId="{743A5C66-1927-4A5F-A0E6-01F85FB85418}"/>
    <dgm:cxn modelId="{175F18FF-D307-44B5-8AF4-8117CD357F22}" type="presParOf" srcId="{8A4C13AA-53D9-4D34-B78B-D82EE704A2B1}" destId="{A5E3FDD7-FF68-4C6F-A5C4-4851516272B3}" srcOrd="0" destOrd="0" presId="urn:microsoft.com/office/officeart/2005/8/layout/chevron2"/>
    <dgm:cxn modelId="{49ED50E7-89E4-49E7-A9F3-5CB4D2A0711B}" type="presParOf" srcId="{A5E3FDD7-FF68-4C6F-A5C4-4851516272B3}" destId="{04247306-76B2-4C9E-9F09-76DEE358A432}" srcOrd="0" destOrd="0" presId="urn:microsoft.com/office/officeart/2005/8/layout/chevron2"/>
    <dgm:cxn modelId="{043F9E55-1E56-41C5-9611-8C6A8BC0C07D}" type="presParOf" srcId="{A5E3FDD7-FF68-4C6F-A5C4-4851516272B3}" destId="{8E3D89A9-22CC-4A89-97B4-352149759816}" srcOrd="1" destOrd="0" presId="urn:microsoft.com/office/officeart/2005/8/layout/chevron2"/>
    <dgm:cxn modelId="{34FCF4E4-0F8B-431B-A0A2-3B7FB6061817}" type="presParOf" srcId="{8A4C13AA-53D9-4D34-B78B-D82EE704A2B1}" destId="{00E08E7E-D23C-4363-8AC2-230AA6A0EB2A}" srcOrd="1" destOrd="0" presId="urn:microsoft.com/office/officeart/2005/8/layout/chevron2"/>
    <dgm:cxn modelId="{C39058C9-3570-4671-A674-624F7A714684}" type="presParOf" srcId="{8A4C13AA-53D9-4D34-B78B-D82EE704A2B1}" destId="{42391E6A-5579-46EA-B4BF-F1FDAB0312F6}" srcOrd="2" destOrd="0" presId="urn:microsoft.com/office/officeart/2005/8/layout/chevron2"/>
    <dgm:cxn modelId="{3B601327-E297-469C-B18D-379AF9E21D9E}" type="presParOf" srcId="{42391E6A-5579-46EA-B4BF-F1FDAB0312F6}" destId="{1FE3BD4E-AED0-4828-8775-F8A12A997FA8}" srcOrd="0" destOrd="0" presId="urn:microsoft.com/office/officeart/2005/8/layout/chevron2"/>
    <dgm:cxn modelId="{A80D249F-59FA-4604-A9F1-F6E1C0CCD242}" type="presParOf" srcId="{42391E6A-5579-46EA-B4BF-F1FDAB0312F6}" destId="{68815C1C-5C01-4DAB-AE39-B64BFAA2B56D}" srcOrd="1" destOrd="0" presId="urn:microsoft.com/office/officeart/2005/8/layout/chevron2"/>
    <dgm:cxn modelId="{9C592143-32E6-40B3-8B4C-531FD72CB7FE}" type="presParOf" srcId="{8A4C13AA-53D9-4D34-B78B-D82EE704A2B1}" destId="{8F1E4281-D662-4B29-9C32-519559AF67D4}" srcOrd="3" destOrd="0" presId="urn:microsoft.com/office/officeart/2005/8/layout/chevron2"/>
    <dgm:cxn modelId="{812F7056-7A16-4F39-A46E-3F7BAD05AE03}" type="presParOf" srcId="{8A4C13AA-53D9-4D34-B78B-D82EE704A2B1}" destId="{57DC3A62-6754-4D4D-9C61-7C0B6BE80085}" srcOrd="4" destOrd="0" presId="urn:microsoft.com/office/officeart/2005/8/layout/chevron2"/>
    <dgm:cxn modelId="{AD8ABA27-A423-4A6B-8993-2746C4CA3D2E}" type="presParOf" srcId="{57DC3A62-6754-4D4D-9C61-7C0B6BE80085}" destId="{24B6E425-7303-4A64-B63D-3864A64A428B}" srcOrd="0" destOrd="0" presId="urn:microsoft.com/office/officeart/2005/8/layout/chevron2"/>
    <dgm:cxn modelId="{76736AD0-BC57-4983-9151-F323000F95A6}" type="presParOf" srcId="{57DC3A62-6754-4D4D-9C61-7C0B6BE80085}" destId="{97AC2DAE-4F8C-4814-A78F-53D07000AA5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B91CE-92F3-48FF-91D4-BBB97C43AFC7}">
      <dsp:nvSpPr>
        <dsp:cNvPr id="0" name=""/>
        <dsp:cNvSpPr/>
      </dsp:nvSpPr>
      <dsp:spPr>
        <a:xfrm>
          <a:off x="1017122" y="0"/>
          <a:ext cx="4896544" cy="4896544"/>
        </a:xfrm>
        <a:prstGeom prst="triangle">
          <a:avLst/>
        </a:prstGeom>
        <a:gradFill rotWithShape="0">
          <a:gsLst>
            <a:gs pos="0">
              <a:srgbClr val="01D1AE"/>
            </a:gs>
            <a:gs pos="0">
              <a:schemeClr val="accent1">
                <a:tint val="44500"/>
                <a:satMod val="160000"/>
              </a:schemeClr>
            </a:gs>
            <a:gs pos="100000">
              <a:srgbClr val="01D1AE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0F6DB-9571-4A81-AF87-8FB2C0D3C6A9}">
      <dsp:nvSpPr>
        <dsp:cNvPr id="0" name=""/>
        <dsp:cNvSpPr/>
      </dsp:nvSpPr>
      <dsp:spPr>
        <a:xfrm>
          <a:off x="3420781" y="564295"/>
          <a:ext cx="3708003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Updating the regulations in light of UC roll out</a:t>
          </a:r>
          <a:endParaRPr lang="en-GB" sz="2000" b="0" kern="120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77364" y="620878"/>
        <a:ext cx="3594837" cy="1045937"/>
      </dsp:txXfrm>
    </dsp:sp>
    <dsp:sp modelId="{30B27109-C0E3-4626-A4B4-7CD58D24E048}">
      <dsp:nvSpPr>
        <dsp:cNvPr id="0" name=""/>
        <dsp:cNvSpPr/>
      </dsp:nvSpPr>
      <dsp:spPr>
        <a:xfrm>
          <a:off x="3420781" y="2009249"/>
          <a:ext cx="3708003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Improving the regulations to increase clarity and user-friendliness</a:t>
          </a:r>
          <a:endParaRPr lang="en-GB" sz="2000" b="0" kern="120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77364" y="2065832"/>
        <a:ext cx="3594837" cy="1045937"/>
      </dsp:txXfrm>
    </dsp:sp>
    <dsp:sp modelId="{2D30F0FD-093E-44BC-B4CD-33C33062707E}">
      <dsp:nvSpPr>
        <dsp:cNvPr id="0" name=""/>
        <dsp:cNvSpPr/>
      </dsp:nvSpPr>
      <dsp:spPr>
        <a:xfrm>
          <a:off x="3420781" y="3449413"/>
          <a:ext cx="3708003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Exploring broader issues that have been raised relating to the current charging framework</a:t>
          </a:r>
          <a:endParaRPr lang="en-GB" sz="2000" b="0" kern="120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77364" y="3505996"/>
        <a:ext cx="3594837" cy="1045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B91CE-92F3-48FF-91D4-BBB97C43AFC7}">
      <dsp:nvSpPr>
        <dsp:cNvPr id="0" name=""/>
        <dsp:cNvSpPr/>
      </dsp:nvSpPr>
      <dsp:spPr>
        <a:xfrm>
          <a:off x="1872213" y="0"/>
          <a:ext cx="4896544" cy="4896544"/>
        </a:xfrm>
        <a:prstGeom prst="triangle">
          <a:avLst/>
        </a:prstGeom>
        <a:gradFill rotWithShape="0">
          <a:gsLst>
            <a:gs pos="0">
              <a:srgbClr val="01D1AE"/>
            </a:gs>
            <a:gs pos="0">
              <a:schemeClr val="accent1">
                <a:tint val="44500"/>
                <a:satMod val="160000"/>
              </a:schemeClr>
            </a:gs>
            <a:gs pos="100000">
              <a:srgbClr val="01D1AE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0F6DB-9571-4A81-AF87-8FB2C0D3C6A9}">
      <dsp:nvSpPr>
        <dsp:cNvPr id="0" name=""/>
        <dsp:cNvSpPr/>
      </dsp:nvSpPr>
      <dsp:spPr>
        <a:xfrm>
          <a:off x="1008102" y="497081"/>
          <a:ext cx="3167985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Updating the regulations in light of UC roll out</a:t>
          </a:r>
          <a:endParaRPr lang="en-GB" sz="1700" b="0" kern="1200" dirty="0">
            <a:effectLst/>
          </a:endParaRPr>
        </a:p>
      </dsp:txBody>
      <dsp:txXfrm>
        <a:off x="1064685" y="553664"/>
        <a:ext cx="3054819" cy="1045937"/>
      </dsp:txXfrm>
    </dsp:sp>
    <dsp:sp modelId="{30B27109-C0E3-4626-A4B4-7CD58D24E048}">
      <dsp:nvSpPr>
        <dsp:cNvPr id="0" name=""/>
        <dsp:cNvSpPr/>
      </dsp:nvSpPr>
      <dsp:spPr>
        <a:xfrm>
          <a:off x="1008102" y="1942033"/>
          <a:ext cx="3167985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Improving the regulations to increase clarity and user-friendliness</a:t>
          </a:r>
          <a:endParaRPr lang="en-GB" sz="1700" b="0" kern="120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64685" y="1998616"/>
        <a:ext cx="3054819" cy="1045937"/>
      </dsp:txXfrm>
    </dsp:sp>
    <dsp:sp modelId="{2D30F0FD-093E-44BC-B4CD-33C33062707E}">
      <dsp:nvSpPr>
        <dsp:cNvPr id="0" name=""/>
        <dsp:cNvSpPr/>
      </dsp:nvSpPr>
      <dsp:spPr>
        <a:xfrm>
          <a:off x="1008102" y="3382196"/>
          <a:ext cx="3167985" cy="1159103"/>
        </a:xfrm>
        <a:prstGeom prst="roundRect">
          <a:avLst/>
        </a:prstGeom>
        <a:solidFill>
          <a:srgbClr val="FFFFFF"/>
        </a:solidFill>
        <a:ln w="25400" cap="flat" cmpd="sng" algn="ctr">
          <a:solidFill>
            <a:srgbClr val="01D1A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0" kern="1200" dirty="0" smtClean="0">
              <a:effectLst/>
              <a:latin typeface="Calibri" panose="020F0502020204030204" pitchFamily="34" charset="0"/>
              <a:cs typeface="Calibri" panose="020F0502020204030204" pitchFamily="34" charset="0"/>
            </a:rPr>
            <a:t>Exploring broader issues that have been raised relating to the current charging framework</a:t>
          </a:r>
          <a:endParaRPr lang="en-GB" sz="1700" b="0" kern="1200" dirty="0">
            <a:effectLst/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64685" y="3438779"/>
        <a:ext cx="3054819" cy="1045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9D2F4-CFCC-4FE6-A8B3-F2C8CCEB8862}">
      <dsp:nvSpPr>
        <dsp:cNvPr id="0" name=""/>
        <dsp:cNvSpPr/>
      </dsp:nvSpPr>
      <dsp:spPr>
        <a:xfrm>
          <a:off x="591145" y="0"/>
          <a:ext cx="6699647" cy="5112568"/>
        </a:xfrm>
        <a:prstGeom prst="rightArrow">
          <a:avLst/>
        </a:prstGeom>
        <a:gradFill flip="none" rotWithShape="1">
          <a:gsLst>
            <a:gs pos="0">
              <a:srgbClr val="01D1AE"/>
            </a:gs>
            <a:gs pos="0">
              <a:schemeClr val="accent1">
                <a:lumMod val="20000"/>
                <a:lumOff val="80000"/>
              </a:schemeClr>
            </a:gs>
            <a:gs pos="100000">
              <a:srgbClr val="01D1AE"/>
            </a:gs>
          </a:gsLst>
          <a:lin ang="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A6C16F-6AB3-4559-ADE7-D8E5626917B0}">
      <dsp:nvSpPr>
        <dsp:cNvPr id="0" name=""/>
        <dsp:cNvSpPr/>
      </dsp:nvSpPr>
      <dsp:spPr>
        <a:xfrm>
          <a:off x="3944" y="1533770"/>
          <a:ext cx="1897361" cy="2045027"/>
        </a:xfrm>
        <a:prstGeom prst="roundRect">
          <a:avLst/>
        </a:prstGeom>
        <a:solidFill>
          <a:srgbClr val="01D1A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Working groups with NAFAO members</a:t>
          </a:r>
          <a:endParaRPr lang="en-GB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6566" y="1626392"/>
        <a:ext cx="1712117" cy="1859783"/>
      </dsp:txXfrm>
    </dsp:sp>
    <dsp:sp modelId="{C2D63C2F-75D9-44FD-9EF4-8F0FECB88517}">
      <dsp:nvSpPr>
        <dsp:cNvPr id="0" name=""/>
        <dsp:cNvSpPr/>
      </dsp:nvSpPr>
      <dsp:spPr>
        <a:xfrm>
          <a:off x="1996173" y="1533770"/>
          <a:ext cx="1897361" cy="2045027"/>
        </a:xfrm>
        <a:prstGeom prst="roundRect">
          <a:avLst/>
        </a:prstGeom>
        <a:solidFill>
          <a:srgbClr val="01D1A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Meetings with other stakeholders</a:t>
          </a:r>
          <a:endParaRPr lang="en-GB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88795" y="1626392"/>
        <a:ext cx="1712117" cy="1859783"/>
      </dsp:txXfrm>
    </dsp:sp>
    <dsp:sp modelId="{3914EDD5-7394-4DAB-9AF5-F610BCE79465}">
      <dsp:nvSpPr>
        <dsp:cNvPr id="0" name=""/>
        <dsp:cNvSpPr/>
      </dsp:nvSpPr>
      <dsp:spPr>
        <a:xfrm>
          <a:off x="3988403" y="1533770"/>
          <a:ext cx="1897361" cy="2045027"/>
        </a:xfrm>
        <a:prstGeom prst="roundRect">
          <a:avLst/>
        </a:prstGeom>
        <a:solidFill>
          <a:srgbClr val="01D1A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Develop package of options and seek Ministerial decisions on any substantive changes</a:t>
          </a:r>
          <a:endParaRPr lang="en-GB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81025" y="1626392"/>
        <a:ext cx="1712117" cy="1859783"/>
      </dsp:txXfrm>
    </dsp:sp>
    <dsp:sp modelId="{A864360F-E082-416A-8ED9-2D306163A303}">
      <dsp:nvSpPr>
        <dsp:cNvPr id="0" name=""/>
        <dsp:cNvSpPr/>
      </dsp:nvSpPr>
      <dsp:spPr>
        <a:xfrm>
          <a:off x="5980632" y="1533770"/>
          <a:ext cx="1897361" cy="2045027"/>
        </a:xfrm>
        <a:prstGeom prst="roundRect">
          <a:avLst/>
        </a:prstGeom>
        <a:solidFill>
          <a:srgbClr val="01D1A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Consultation on draft regulations and guidance, and policy proposals</a:t>
          </a:r>
          <a:endParaRPr lang="en-GB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73254" y="1626392"/>
        <a:ext cx="1712117" cy="18597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247306-76B2-4C9E-9F09-76DEE358A432}">
      <dsp:nvSpPr>
        <dsp:cNvPr id="0" name=""/>
        <dsp:cNvSpPr/>
      </dsp:nvSpPr>
      <dsp:spPr>
        <a:xfrm rot="5400000">
          <a:off x="-288869" y="291523"/>
          <a:ext cx="1925799" cy="13480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Working groups with NAFAO members</a:t>
          </a:r>
          <a:endParaRPr lang="en-GB" sz="1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2" y="676683"/>
        <a:ext cx="1348059" cy="577740"/>
      </dsp:txXfrm>
    </dsp:sp>
    <dsp:sp modelId="{8E3D89A9-22CC-4A89-97B4-352149759816}">
      <dsp:nvSpPr>
        <dsp:cNvPr id="0" name=""/>
        <dsp:cNvSpPr/>
      </dsp:nvSpPr>
      <dsp:spPr>
        <a:xfrm rot="5400000">
          <a:off x="4332478" y="-2981765"/>
          <a:ext cx="1252428" cy="72212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Building on outputs from today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Starting with debt recovery and deliberate deprivation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If you are interested in participating let us know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Please do share any relevant materials (e.g. debt strategies)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348060" y="63791"/>
        <a:ext cx="7160127" cy="1130152"/>
      </dsp:txXfrm>
    </dsp:sp>
    <dsp:sp modelId="{1FE3BD4E-AED0-4828-8775-F8A12A997FA8}">
      <dsp:nvSpPr>
        <dsp:cNvPr id="0" name=""/>
        <dsp:cNvSpPr/>
      </dsp:nvSpPr>
      <dsp:spPr>
        <a:xfrm rot="5400000">
          <a:off x="-288869" y="2026307"/>
          <a:ext cx="1925799" cy="13480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Meetings with other stakeholders</a:t>
          </a:r>
          <a:endParaRPr lang="en-GB" sz="1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2" y="2411467"/>
        <a:ext cx="1348059" cy="577740"/>
      </dsp:txXfrm>
    </dsp:sp>
    <dsp:sp modelId="{68815C1C-5C01-4DAB-AE39-B64BFAA2B56D}">
      <dsp:nvSpPr>
        <dsp:cNvPr id="0" name=""/>
        <dsp:cNvSpPr/>
      </dsp:nvSpPr>
      <dsp:spPr>
        <a:xfrm rot="5400000">
          <a:off x="4332807" y="-1247310"/>
          <a:ext cx="1251769" cy="72212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If you are involved in other groups that would be interested in this work we would like to hear from you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348059" y="1798544"/>
        <a:ext cx="7160159" cy="1129557"/>
      </dsp:txXfrm>
    </dsp:sp>
    <dsp:sp modelId="{24B6E425-7303-4A64-B63D-3864A64A428B}">
      <dsp:nvSpPr>
        <dsp:cNvPr id="0" name=""/>
        <dsp:cNvSpPr/>
      </dsp:nvSpPr>
      <dsp:spPr>
        <a:xfrm rot="5400000">
          <a:off x="-288869" y="3761091"/>
          <a:ext cx="1925799" cy="13480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Consultation</a:t>
          </a:r>
          <a:endParaRPr lang="en-GB" sz="1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2" y="4146251"/>
        <a:ext cx="1348059" cy="577740"/>
      </dsp:txXfrm>
    </dsp:sp>
    <dsp:sp modelId="{97AC2DAE-4F8C-4814-A78F-53D07000AA5A}">
      <dsp:nvSpPr>
        <dsp:cNvPr id="0" name=""/>
        <dsp:cNvSpPr/>
      </dsp:nvSpPr>
      <dsp:spPr>
        <a:xfrm rot="5400000">
          <a:off x="4332807" y="487474"/>
          <a:ext cx="1251769" cy="72212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Aiming to publish consultation by the end of the year</a:t>
          </a:r>
          <a:endParaRPr lang="en-GB" sz="17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348059" y="3533328"/>
        <a:ext cx="7160159" cy="1129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6C62FF9E-8C1E-490C-BA39-3399AD2111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865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A2C009F4-9830-4A03-94E8-81FF1E928B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188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2A2978-783F-4880-B860-84DF51BCF8D5}" type="slidenum">
              <a:rPr lang="en-GB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•"/>
            </a:pPr>
            <a:endParaRPr lang="en-US" altLang="en-US" smtClean="0">
              <a:latin typeface="Arial" pitchFamily="34" charset="0"/>
            </a:endParaRPr>
          </a:p>
          <a:p>
            <a:pPr marL="171450" indent="-171450">
              <a:buFontTx/>
              <a:buChar char="•"/>
            </a:pPr>
            <a:endParaRPr lang="en-US" altLang="en-US" smtClean="0">
              <a:latin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68F8C74-B258-44D1-BDFB-A2052EC99FBC}" type="slidenum">
              <a:rPr lang="en-GB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•"/>
            </a:pPr>
            <a:endParaRPr lang="en-US" altLang="en-US" smtClean="0">
              <a:latin typeface="Arial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8E7C78-FD2A-4AA9-815A-E6575F789E7D}" type="slidenum">
              <a:rPr lang="en-GB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FDD465-1E3C-473F-B015-23913034D65A}" type="slidenum">
              <a:rPr lang="en-GB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5674E0-C61F-4851-A2E8-44C938571DB4}" type="slidenum">
              <a:rPr lang="en-GB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000" smtClean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548D1FAD-856B-450C-9B01-57B8962DA5DF}" type="slidenum">
              <a:rPr lang="en-GB" altLang="en-US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GB" altLang="en-US" smtClean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906588"/>
            <a:ext cx="9144000" cy="4951412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7" name="Picture 28" descr="DH_3268_AW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8002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263" y="2266950"/>
            <a:ext cx="8240712" cy="2159000"/>
          </a:xfrm>
        </p:spPr>
        <p:txBody>
          <a:bodyPr/>
          <a:lstStyle>
            <a:lvl1pPr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5443538"/>
            <a:ext cx="8240712" cy="900112"/>
          </a:xfrm>
        </p:spPr>
        <p:txBody>
          <a:bodyPr wrap="none" anchor="b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285961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8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0500" y="358775"/>
            <a:ext cx="1970088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58775"/>
            <a:ext cx="5759450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17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78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28650" y="1619250"/>
            <a:ext cx="7881938" cy="43180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GB" noProof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2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6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6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0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6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6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619250"/>
            <a:ext cx="7881938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58775"/>
            <a:ext cx="788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000" smtClean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4E18832C-A0A1-43AD-8BF7-0B2BDE4888C9}" type="slidenum">
              <a:rPr lang="en-GB" altLang="en-US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GB" altLang="en-US" smtClean="0">
              <a:solidFill>
                <a:schemeClr val="bg1"/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8650" y="6308725"/>
            <a:ext cx="7881938" cy="5492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Updating the Care and Support Charging Framework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7188" algn="l" rtl="0" eaLnBrk="0" fontAlgn="base" hangingPunct="0">
        <a:spcBef>
          <a:spcPct val="20000"/>
        </a:spcBef>
        <a:spcAft>
          <a:spcPct val="0"/>
        </a:spcAft>
        <a:buAutoNum type="arabicPeriod"/>
        <a:defRPr sz="2800">
          <a:solidFill>
            <a:schemeClr val="tx1"/>
          </a:solidFill>
          <a:latin typeface="+mn-lt"/>
        </a:defRPr>
      </a:lvl2pPr>
      <a:lvl3pPr marL="620713" indent="-2603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>
          <a:solidFill>
            <a:schemeClr val="tx1"/>
          </a:solidFill>
          <a:latin typeface="+mn-lt"/>
        </a:defRPr>
      </a:lvl3pPr>
      <a:lvl4pPr marL="881063" indent="-2587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1120775" indent="-2381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15779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0351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4923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29495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Updating the Care and Support </a:t>
            </a:r>
            <a:b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Charging Framework</a:t>
            </a:r>
            <a:b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alt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alt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Natalie Reynolds – Social Care Charging Team, DH</a:t>
            </a:r>
            <a:endParaRPr lang="en-US" altLang="en-US" sz="40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en-US" altLang="en-US" smtClean="0"/>
          </a:p>
          <a:p>
            <a:pPr marL="0" indent="0" eaLnBrk="1" hangingPunct="1">
              <a:buFontTx/>
              <a:buNone/>
            </a:pPr>
            <a:r>
              <a:rPr lang="en-US" altLang="en-US" smtClean="0"/>
              <a:t>NAFAO Conference					       19.05.2016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What happens next?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23850" y="692150"/>
          <a:ext cx="8569325" cy="540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en-US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Thank you for your participation</a:t>
            </a:r>
            <a:br>
              <a:rPr lang="en-GB" alt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GB" alt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GB" alt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en-GB" altLang="en-US" sz="3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308725"/>
            <a:ext cx="7881938" cy="549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en-US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Approach to the Work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56895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00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The current regulations are often opaque…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  <p:pic>
        <p:nvPicPr>
          <p:cNvPr id="5124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10188" y="1412875"/>
            <a:ext cx="3222625" cy="4318000"/>
          </a:xfrm>
          <a:noFill/>
          <a:ln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125" name="Content Placeholder 3"/>
          <p:cNvSpPr>
            <a:spLocks noGrp="1"/>
          </p:cNvSpPr>
          <p:nvPr>
            <p:ph sz="half" idx="1"/>
          </p:nvPr>
        </p:nvSpPr>
        <p:spPr>
          <a:xfrm>
            <a:off x="539750" y="1412875"/>
            <a:ext cx="4679950" cy="4318000"/>
          </a:xfrm>
        </p:spPr>
        <p:txBody>
          <a:bodyPr/>
          <a:lstStyle/>
          <a:p>
            <a:pPr>
              <a:buFontTx/>
              <a:buAutoNum type="arabicPeriod" startAt="17"/>
            </a:pPr>
            <a:r>
              <a:rPr lang="en-GB" altLang="en-US" sz="2000" smtClean="0">
                <a:latin typeface="Times New Roman" pitchFamily="18" charset="0"/>
                <a:cs typeface="Times New Roman" pitchFamily="18" charset="0"/>
              </a:rPr>
              <a:t>Any amount which would be disregarded under paragraph 16 of Schedule 9 to the Income Support Regulations (specified pensions) save for paragraph 16(cc), but as if the reference in paragraph 16 of that Schedule to paragraphs 36 and 37 of Schedule 9 to the Income Support Regulations were a reference to paragraph 46 of this Schedule and as if the reference in paragraph 16(a) of Schedule 9 to the Income Support Regulations to paragraph 8 or 9 of Schedule 9 to the Income Support Regulations were a reference to paragraph 10 or 11 of this Schedule.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51520" y="764704"/>
            <a:ext cx="8406480" cy="5472608"/>
          </a:xfrm>
          <a:extLst/>
        </p:spPr>
        <p:txBody>
          <a:bodyPr numCol="2"/>
          <a:lstStyle/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Adoption and Children (Scotland) Act 2007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Adoption and Children Act 2002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Age-Related Payments Act 2004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Care Standards Act 2000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Child Benefit Act 2005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Children Act 1989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Children and Families Act 2014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Civil Partnership Act 2004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Coal Industry Act 1994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Courts and Legal Services Act 1990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Family Law Reform Act 1987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Health Act 1999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Health and Social Care Act 2008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Health and Social Care Act 2012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Health Authorities Act 1995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Health Services and Public Health Act 1968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Human Fertilisation and Embryology Act 2008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Income Tax (Earnings and Pensions) Act 2003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Local Government Finance Act 1992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National Health Service Reform and Health Care Professions Act 2002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National Insurance Contributions Act 2014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Order by his Majesty of 14th January 1922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Order in Council of 19th December 1881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Royal warrant of 27th October 1884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Social Security Contributions and Benefits Act 1992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State Pension Credit Act 2002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Tax Credits Act 2002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Age-Related Payments Regulations 2005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Armed Forces and Reserve Forces (Compensation Scheme) Order 2011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Housing Benefit (General) Regulations 1987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Housing Benefit (Persons who have attained the qualifying age for state pension credit) Regulations 2006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Housing Benefit Regulations 2006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Income Support (General) Regulations 1987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Local Authorities (Charges for Specified Welfare Services) (England) Regulations 2003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Naval, Military and Air Forces Etc. (Disablement and Death) Service Pensions Order 2006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Personal Injuries (Civilians) Scheme 1983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The State Pension Credit Regulations 2002 </a:t>
            </a:r>
          </a:p>
          <a:p>
            <a:pPr marL="355600" indent="-355600">
              <a:spcBef>
                <a:spcPts val="400"/>
              </a:spcBef>
              <a:buFont typeface="+mj-lt"/>
              <a:buAutoNum type="arabicPeriod"/>
              <a:defRPr/>
            </a:pPr>
            <a:r>
              <a:rPr lang="en-GB" sz="1300" dirty="0" smtClean="0"/>
              <a:t>Welfare Reform Act 2012</a:t>
            </a:r>
            <a:endParaRPr lang="en-GB" sz="1300" dirty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6148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785225" cy="719137"/>
          </a:xfrm>
        </p:spPr>
        <p:txBody>
          <a:bodyPr wrap="square"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… and it’s not just cross-references to Income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What progress have we made since November?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56895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2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  <p:grpSp>
        <p:nvGrpSpPr>
          <p:cNvPr id="7173" name="Group 4"/>
          <p:cNvGrpSpPr>
            <a:grpSpLocks/>
          </p:cNvGrpSpPr>
          <p:nvPr/>
        </p:nvGrpSpPr>
        <p:grpSpPr bwMode="auto">
          <a:xfrm>
            <a:off x="4716463" y="1693863"/>
            <a:ext cx="3167062" cy="1158875"/>
            <a:chOff x="2376273" y="492284"/>
            <a:chExt cx="3167985" cy="1159103"/>
          </a:xfrm>
        </p:grpSpPr>
        <p:sp>
          <p:nvSpPr>
            <p:cNvPr id="6" name="Rounded Rectangle 5"/>
            <p:cNvSpPr/>
            <p:nvPr/>
          </p:nvSpPr>
          <p:spPr>
            <a:xfrm>
              <a:off x="2376273" y="492284"/>
              <a:ext cx="3167985" cy="1159103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01D1A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433440" y="549445"/>
              <a:ext cx="3053652" cy="1044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6200" tIns="76200" rIns="76200" bIns="762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Work with lawyers is underway to unpick cross-references to Income Support Legislation</a:t>
              </a:r>
            </a:p>
          </p:txBody>
        </p:sp>
      </p:grp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4716463" y="3141663"/>
            <a:ext cx="3167062" cy="1158875"/>
            <a:chOff x="2376273" y="492284"/>
            <a:chExt cx="3167985" cy="1159103"/>
          </a:xfrm>
        </p:grpSpPr>
        <p:sp>
          <p:nvSpPr>
            <p:cNvPr id="9" name="Rounded Rectangle 8"/>
            <p:cNvSpPr/>
            <p:nvPr/>
          </p:nvSpPr>
          <p:spPr>
            <a:xfrm>
              <a:off x="2376273" y="492284"/>
              <a:ext cx="3167985" cy="1159103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01D1A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433440" y="549445"/>
              <a:ext cx="3053652" cy="1044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6200" tIns="76200" rIns="76200" bIns="762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DH policy team have gone through the regulations and identified areas that can be improved. </a:t>
              </a:r>
            </a:p>
          </p:txBody>
        </p:sp>
      </p:grpSp>
      <p:grpSp>
        <p:nvGrpSpPr>
          <p:cNvPr id="7175" name="Group 10"/>
          <p:cNvGrpSpPr>
            <a:grpSpLocks/>
          </p:cNvGrpSpPr>
          <p:nvPr/>
        </p:nvGrpSpPr>
        <p:grpSpPr bwMode="auto">
          <a:xfrm>
            <a:off x="4716463" y="4581525"/>
            <a:ext cx="3168650" cy="1158875"/>
            <a:chOff x="2376273" y="492284"/>
            <a:chExt cx="3167985" cy="1159103"/>
          </a:xfrm>
        </p:grpSpPr>
        <p:sp>
          <p:nvSpPr>
            <p:cNvPr id="12" name="Rounded Rectangle 11"/>
            <p:cNvSpPr/>
            <p:nvPr/>
          </p:nvSpPr>
          <p:spPr>
            <a:xfrm>
              <a:off x="2376273" y="492284"/>
              <a:ext cx="3167985" cy="1159103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01D1A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>
                <a:defRPr/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DH policy team have explored issues such as deliberate deprivation and debt recovery with other Government departments with relevant expertise</a:t>
              </a:r>
            </a:p>
          </p:txBody>
        </p:sp>
        <p:sp>
          <p:nvSpPr>
            <p:cNvPr id="13" name="Rounded Rectangle 4"/>
            <p:cNvSpPr/>
            <p:nvPr/>
          </p:nvSpPr>
          <p:spPr>
            <a:xfrm>
              <a:off x="2433411" y="549445"/>
              <a:ext cx="3053709" cy="1044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6200" tIns="76200" rIns="76200" bIns="762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Next Steps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8650" y="1052737"/>
          <a:ext cx="788193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196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Today we want to pick your brains on a few specific areas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11188" y="836613"/>
            <a:ext cx="7881937" cy="4668837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Two rounds of table discussions: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25 minutes:	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Debt recovery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		Deliberate deprivation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 minutes:	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 injury compensation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	Financial products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	Disability-related expenditure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 smtClean="0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10243" name="Rectangle 9"/>
          <p:cNvSpPr>
            <a:spLocks noGrp="1" noChangeArrowheads="1"/>
          </p:cNvSpPr>
          <p:nvPr>
            <p:ph type="title"/>
          </p:nvPr>
        </p:nvSpPr>
        <p:spPr>
          <a:xfrm>
            <a:off x="249238" y="188913"/>
            <a:ext cx="7881937" cy="693737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First round table discussions: 25 minutes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0825" y="836613"/>
          <a:ext cx="8642350" cy="529757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321175"/>
                <a:gridCol w="4321175"/>
              </a:tblGrid>
              <a:tr h="503927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Debt recovery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Deliberate deprivation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</a:tr>
              <a:tr h="9143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approaches are you using to recover unpaid charges? How successful have you found them?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methods/tools are you currently using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help identify cases of deprivation of assets? 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</a:tr>
              <a:tr h="9143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you pursued debts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through the County Court? What has been your experience?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most commonly disputed assets? What issues relating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deliberate deprivation are the most difficult to resolve?</a:t>
                      </a:r>
                      <a:endParaRPr lang="en-GB" sz="1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</a:tr>
              <a:tr h="1136138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you faced any challenges in recovering debts under the Care Act framework? Were these covered by the statutory guidance?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Where you have decided to treat something as deliberate deprivation, how do you defend that decision?</a:t>
                      </a:r>
                    </a:p>
                  </a:txBody>
                  <a:tcPr marL="91455" marR="91455" marT="45709" marB="45709"/>
                </a:tc>
              </a:tr>
              <a:tr h="914355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you made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use of the DH/NAFAO Debt implementation toolkit? 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 you aware of any approaches or systems used elsewhere that you would find helpful?</a:t>
                      </a:r>
                      <a:endParaRPr lang="en-GB" sz="1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</a:tr>
              <a:tr h="914355">
                <a:tc>
                  <a:txBody>
                    <a:bodyPr/>
                    <a:lstStyle/>
                    <a:p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has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been your experience of pursuing third party liabilities?</a:t>
                      </a:r>
                      <a:endParaRPr lang="en-GB" sz="1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5" marR="91455" marT="45709" marB="4570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81938" cy="719137"/>
          </a:xfrm>
        </p:spPr>
        <p:txBody>
          <a:bodyPr/>
          <a:lstStyle/>
          <a:p>
            <a:r>
              <a:rPr lang="en-GB" altLang="en-US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Second round table discussions: 20 minutes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AutoNum type="arabicPeriod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chemeClr val="bg1"/>
                </a:solidFill>
              </a:rPr>
              <a:t>Updating the Care and Support Charging Framework</a:t>
            </a:r>
            <a:endParaRPr lang="en-US" altLang="en-US" sz="1200" smtClean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7950" y="836613"/>
          <a:ext cx="8928099" cy="521657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976033"/>
                <a:gridCol w="2976033"/>
                <a:gridCol w="2976033"/>
              </a:tblGrid>
              <a:tr h="64005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Personal injury compensation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Financial products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Disability-Related Expenditure</a:t>
                      </a:r>
                    </a:p>
                  </a:txBody>
                  <a:tcPr marL="91446" marR="91446" marT="45711" marB="45711" anchor="ctr"/>
                </a:tc>
              </a:tr>
              <a:tr h="137615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 often do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people who have successfully claimed personal injury compensation seek LA support?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you seen any impact from the new pensions flexibilities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how you are able to charge people?</a:t>
                      </a: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one thing would you most like to see included in the list of disability related expenditure in guidance? </a:t>
                      </a:r>
                      <a:endParaRPr lang="en-GB" sz="1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</a:tr>
              <a:tr h="146300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you receive sufficient information to determine whether or not the compensation envisaged care costs?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than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premium investment bonds, what other products cause difficulties when applying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 charging rules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addition to the statutory guidance d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you employ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any overarching principles in deciding what constitutes DRE? </a:t>
                      </a:r>
                      <a:endParaRPr lang="en-GB" sz="1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</a:tr>
              <a:tr h="1737317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we were to amend the disregards how would you propose to change the regulations?</a:t>
                      </a:r>
                      <a:endParaRPr lang="en-GB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Where a financial product is specifically designed to pay for care, how do you think the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product or its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proceeds</a:t>
                      </a:r>
                      <a:r>
                        <a:rPr lang="en-GB" sz="1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should be treated in the charging framework?</a:t>
                      </a:r>
                    </a:p>
                  </a:txBody>
                  <a:tcPr marL="91446" marR="91446"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800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46" marR="91446" marT="45711" marB="4571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B9C9D0"/>
      </a:lt2>
      <a:accent1>
        <a:srgbClr val="34B233"/>
      </a:accent1>
      <a:accent2>
        <a:srgbClr val="CD202C"/>
      </a:accent2>
      <a:accent3>
        <a:srgbClr val="FFFFFF"/>
      </a:accent3>
      <a:accent4>
        <a:srgbClr val="000000"/>
      </a:accent4>
      <a:accent5>
        <a:srgbClr val="AED5AD"/>
      </a:accent5>
      <a:accent6>
        <a:srgbClr val="BA1C27"/>
      </a:accent6>
      <a:hlink>
        <a:srgbClr val="FF5800"/>
      </a:hlink>
      <a:folHlink>
        <a:srgbClr val="FED1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B9C9D0"/>
        </a:lt2>
        <a:accent1>
          <a:srgbClr val="34B233"/>
        </a:accent1>
        <a:accent2>
          <a:srgbClr val="CD202C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A1C27"/>
        </a:accent6>
        <a:hlink>
          <a:srgbClr val="FF5800"/>
        </a:hlink>
        <a:folHlink>
          <a:srgbClr val="FED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1562</TotalTime>
  <Words>1035</Words>
  <Application>Microsoft Office PowerPoint</Application>
  <PresentationFormat>On-screen Show (4:3)</PresentationFormat>
  <Paragraphs>117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+mj-lt</vt:lpstr>
      <vt:lpstr>PowerPoint template</vt:lpstr>
      <vt:lpstr>Updating the Care and Support  Charging Framework  Natalie Reynolds – Social Care Charging Team, DH</vt:lpstr>
      <vt:lpstr>Approach to the Work</vt:lpstr>
      <vt:lpstr>The current regulations are often opaque…</vt:lpstr>
      <vt:lpstr>… and it’s not just cross-references to Income Support</vt:lpstr>
      <vt:lpstr>What progress have we made since November?</vt:lpstr>
      <vt:lpstr>Next Steps</vt:lpstr>
      <vt:lpstr>Today we want to pick your brains on a few specific areas</vt:lpstr>
      <vt:lpstr>First round table discussions: 25 minutes</vt:lpstr>
      <vt:lpstr>Second round table discussions: 20 minutes</vt:lpstr>
      <vt:lpstr>What happens next?</vt:lpstr>
      <vt:lpstr>Thank you for your participation  </vt:lpstr>
    </vt:vector>
  </TitlesOfParts>
  <Manager>[department's name]</Manager>
  <Company>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PowerPoint presentation</dc:subject>
  <dc:creator>Maria Mansfeld</dc:creator>
  <cp:lastModifiedBy>Rainbird, Robbie</cp:lastModifiedBy>
  <cp:revision>45</cp:revision>
  <cp:lastPrinted>2016-05-17T15:35:05Z</cp:lastPrinted>
  <dcterms:created xsi:type="dcterms:W3CDTF">2013-04-22T09:00:25Z</dcterms:created>
  <dcterms:modified xsi:type="dcterms:W3CDTF">2016-05-17T15:36:44Z</dcterms:modified>
  <cp:category>[department's name], PowerPoint, [key words]</cp:category>
</cp:coreProperties>
</file>