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6" r:id="rId1"/>
  </p:sldMasterIdLst>
  <p:notesMasterIdLst>
    <p:notesMasterId r:id="rId12"/>
  </p:notesMasterIdLst>
  <p:sldIdLst>
    <p:sldId id="256" r:id="rId2"/>
    <p:sldId id="294" r:id="rId3"/>
    <p:sldId id="293" r:id="rId4"/>
    <p:sldId id="295" r:id="rId5"/>
    <p:sldId id="296" r:id="rId6"/>
    <p:sldId id="297" r:id="rId7"/>
    <p:sldId id="298" r:id="rId8"/>
    <p:sldId id="299" r:id="rId9"/>
    <p:sldId id="300" r:id="rId10"/>
    <p:sldId id="301" r:id="rId11"/>
  </p:sldIdLst>
  <p:sldSz cx="9144000" cy="6858000" type="screen4x3"/>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ravenstede, Sarah" initials="SG" lastIdx="2" clrIdx="0"/>
  <p:cmAuthor id="1" name="Baig, Huda" initials="BH"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36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6737" y="0"/>
            <a:ext cx="2950475" cy="497046"/>
          </a:xfrm>
          <a:prstGeom prst="rect">
            <a:avLst/>
          </a:prstGeom>
        </p:spPr>
        <p:txBody>
          <a:bodyPr vert="horz" lIns="91440" tIns="45720" rIns="91440" bIns="45720" rtlCol="0"/>
          <a:lstStyle>
            <a:lvl1pPr algn="r">
              <a:defRPr sz="1200"/>
            </a:lvl1pPr>
          </a:lstStyle>
          <a:p>
            <a:fld id="{B0B76650-17B7-491D-AAA3-6A950B3AA6F8}" type="datetimeFigureOut">
              <a:rPr lang="en-GB" smtClean="0"/>
              <a:t>16/10/2017</a:t>
            </a:fld>
            <a:endParaRPr lang="en-GB"/>
          </a:p>
        </p:txBody>
      </p:sp>
      <p:sp>
        <p:nvSpPr>
          <p:cNvPr id="4" name="Slide Image Placeholder 3"/>
          <p:cNvSpPr>
            <a:spLocks noGrp="1" noRot="1" noChangeAspect="1"/>
          </p:cNvSpPr>
          <p:nvPr>
            <p:ph type="sldImg" idx="2"/>
          </p:nvPr>
        </p:nvSpPr>
        <p:spPr>
          <a:xfrm>
            <a:off x="920750" y="746125"/>
            <a:ext cx="4967288" cy="37274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879" y="4721940"/>
            <a:ext cx="5447030" cy="4473416"/>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42154"/>
            <a:ext cx="2950475" cy="497046"/>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6737" y="9442154"/>
            <a:ext cx="2950475" cy="497046"/>
          </a:xfrm>
          <a:prstGeom prst="rect">
            <a:avLst/>
          </a:prstGeom>
        </p:spPr>
        <p:txBody>
          <a:bodyPr vert="horz" lIns="91440" tIns="45720" rIns="91440" bIns="45720" rtlCol="0" anchor="b"/>
          <a:lstStyle>
            <a:lvl1pPr algn="r">
              <a:defRPr sz="1200"/>
            </a:lvl1pPr>
          </a:lstStyle>
          <a:p>
            <a:fld id="{3EB04A56-8599-47D4-8F45-ECABD620C3CC}" type="slidenum">
              <a:rPr lang="en-GB" smtClean="0"/>
              <a:t>‹#›</a:t>
            </a:fld>
            <a:endParaRPr lang="en-GB"/>
          </a:p>
        </p:txBody>
      </p:sp>
    </p:spTree>
    <p:extLst>
      <p:ext uri="{BB962C8B-B14F-4D97-AF65-F5344CB8AC3E}">
        <p14:creationId xmlns:p14="http://schemas.microsoft.com/office/powerpoint/2010/main" val="4012372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EB04A56-8599-47D4-8F45-ECABD620C3CC}" type="slidenum">
              <a:rPr lang="en-GB" smtClean="0"/>
              <a:t>9</a:t>
            </a:fld>
            <a:endParaRPr lang="en-GB"/>
          </a:p>
        </p:txBody>
      </p:sp>
    </p:spTree>
    <p:extLst>
      <p:ext uri="{BB962C8B-B14F-4D97-AF65-F5344CB8AC3E}">
        <p14:creationId xmlns:p14="http://schemas.microsoft.com/office/powerpoint/2010/main" val="41189866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1" y="2130429"/>
            <a:ext cx="7772400" cy="1470025"/>
          </a:xfrm>
          <a:prstGeom prst="rect">
            <a:avLst/>
          </a:prstGeo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1"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a:xfrm>
            <a:off x="457201" y="6356354"/>
            <a:ext cx="2133600" cy="365125"/>
          </a:xfrm>
          <a:prstGeom prst="rect">
            <a:avLst/>
          </a:prstGeom>
        </p:spPr>
        <p:txBody>
          <a:bodyPr/>
          <a:lstStyle/>
          <a:p>
            <a:fld id="{FBC49D87-BBF9-4A77-AEB3-834C3AEC470B}" type="datetimeFigureOut">
              <a:rPr lang="en-GB" smtClean="0">
                <a:solidFill>
                  <a:prstClr val="black"/>
                </a:solidFill>
              </a:rPr>
              <a:pPr/>
              <a:t>16/10/2017</a:t>
            </a:fld>
            <a:endParaRPr lang="en-GB">
              <a:solidFill>
                <a:prstClr val="black"/>
              </a:solidFill>
            </a:endParaRPr>
          </a:p>
        </p:txBody>
      </p:sp>
      <p:sp>
        <p:nvSpPr>
          <p:cNvPr id="5" name="Footer Placeholder 4"/>
          <p:cNvSpPr>
            <a:spLocks noGrp="1"/>
          </p:cNvSpPr>
          <p:nvPr>
            <p:ph type="ftr" sz="quarter" idx="11"/>
          </p:nvPr>
        </p:nvSpPr>
        <p:spPr>
          <a:xfrm>
            <a:off x="3124201" y="6356354"/>
            <a:ext cx="2895600" cy="365125"/>
          </a:xfrm>
          <a:prstGeom prst="rect">
            <a:avLst/>
          </a:prstGeom>
        </p:spPr>
        <p:txBody>
          <a:bodyPr/>
          <a:lstStyle/>
          <a:p>
            <a:endParaRPr lang="en-GB">
              <a:solidFill>
                <a:prstClr val="black"/>
              </a:solidFill>
            </a:endParaRPr>
          </a:p>
        </p:txBody>
      </p:sp>
      <p:sp>
        <p:nvSpPr>
          <p:cNvPr id="6" name="Slide Number Placeholder 5"/>
          <p:cNvSpPr>
            <a:spLocks noGrp="1"/>
          </p:cNvSpPr>
          <p:nvPr>
            <p:ph type="sldNum" sz="quarter" idx="12"/>
          </p:nvPr>
        </p:nvSpPr>
        <p:spPr>
          <a:xfrm>
            <a:off x="6553200" y="6356354"/>
            <a:ext cx="2133600" cy="365125"/>
          </a:xfrm>
          <a:prstGeom prst="rect">
            <a:avLst/>
          </a:prstGeom>
        </p:spPr>
        <p:txBody>
          <a:bodyPr/>
          <a:lstStyle/>
          <a:p>
            <a:fld id="{3781B048-F963-40F2-ABA5-4CD257B87AA1}" type="slidenum">
              <a:rPr lang="en-GB" smtClean="0">
                <a:solidFill>
                  <a:prstClr val="black"/>
                </a:solidFill>
              </a:rPr>
              <a:pPr/>
              <a:t>‹#›</a:t>
            </a:fld>
            <a:endParaRPr lang="en-GB">
              <a:solidFill>
                <a:prstClr val="black"/>
              </a:solidFill>
            </a:endParaRPr>
          </a:p>
        </p:txBody>
      </p:sp>
      <p:sp>
        <p:nvSpPr>
          <p:cNvPr id="7" name="Rectangle 6"/>
          <p:cNvSpPr>
            <a:spLocks noChangeArrowheads="1"/>
          </p:cNvSpPr>
          <p:nvPr userDrawn="1"/>
        </p:nvSpPr>
        <p:spPr bwMode="auto">
          <a:xfrm>
            <a:off x="0" y="1906588"/>
            <a:ext cx="9157281" cy="4951412"/>
          </a:xfrm>
          <a:prstGeom prst="rect">
            <a:avLst/>
          </a:prstGeom>
          <a:solidFill>
            <a:srgbClr val="00B496"/>
          </a:solidFill>
          <a:ln>
            <a:noFill/>
          </a:ln>
          <a:extLst/>
        </p:spPr>
        <p:txBody>
          <a:bodyPr anchor="ctr"/>
          <a:lstStyle/>
          <a:p>
            <a:pPr algn="ctr">
              <a:spcBef>
                <a:spcPct val="0"/>
              </a:spcBef>
            </a:pPr>
            <a:endParaRPr lang="en-US">
              <a:solidFill>
                <a:srgbClr val="FFFFFF"/>
              </a:solidFill>
              <a:cs typeface="Calibri" pitchFamily="34" charset="0"/>
            </a:endParaRPr>
          </a:p>
        </p:txBody>
      </p:sp>
      <p:pic>
        <p:nvPicPr>
          <p:cNvPr id="9" name="Picture 3" descr="C:\Users\IWSCON101\APPDATA\LOCAL\TEMP\wz0e11\DH logo folder\DH_detailed_logo_in_colour.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84458" y="260648"/>
            <a:ext cx="1794661" cy="1252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260533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nd 1 graph">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9169" y="274535"/>
            <a:ext cx="8723312" cy="778098"/>
          </a:xfrm>
          <a:prstGeom prst="rect">
            <a:avLst/>
          </a:prstGeom>
        </p:spPr>
        <p:txBody>
          <a:bodyPr lIns="36000" rIns="36000"/>
          <a:lstStyle>
            <a:lvl1pPr marL="0" algn="l" defTabSz="914400" rtl="0" eaLnBrk="0" fontAlgn="base" latinLnBrk="0" hangingPunct="0">
              <a:spcBef>
                <a:spcPct val="0"/>
              </a:spcBef>
              <a:spcAft>
                <a:spcPct val="0"/>
              </a:spcAft>
              <a:defRPr lang="en-GB" sz="2000" b="1" kern="1200" baseline="0" dirty="0">
                <a:solidFill>
                  <a:srgbClr val="00B496"/>
                </a:solidFill>
                <a:latin typeface="+mj-lt"/>
                <a:ea typeface="+mj-ea"/>
                <a:cs typeface="Calibri" pitchFamily="34" charset="0"/>
              </a:defRPr>
            </a:lvl1pPr>
          </a:lstStyle>
          <a:p>
            <a:r>
              <a:rPr lang="en-US" dirty="0"/>
              <a:t>Narrative title style (no more than two lines long)</a:t>
            </a:r>
            <a:endParaRPr lang="en-GB" dirty="0"/>
          </a:p>
        </p:txBody>
      </p:sp>
      <p:sp>
        <p:nvSpPr>
          <p:cNvPr id="16" name="Rectangle 15"/>
          <p:cNvSpPr/>
          <p:nvPr userDrawn="1"/>
        </p:nvSpPr>
        <p:spPr bwMode="auto">
          <a:xfrm>
            <a:off x="539554" y="6597357"/>
            <a:ext cx="8604448" cy="260647"/>
          </a:xfrm>
          <a:prstGeom prst="rect">
            <a:avLst/>
          </a:prstGeom>
          <a:solidFill>
            <a:srgbClr val="00B496"/>
          </a:solidFill>
          <a:ln>
            <a:solidFill>
              <a:srgbClr val="00B496"/>
            </a:solidFill>
          </a:ln>
          <a:effectLst/>
          <a:extLst/>
        </p:spPr>
        <p:txBody>
          <a:bodyPr vert="horz" wrap="square" lIns="91440" tIns="45720" rIns="91440" bIns="45720" numCol="1" rtlCol="0" anchor="ctr" anchorCtr="0" compatLnSpc="1">
            <a:prstTxWarp prst="textNoShape">
              <a:avLst/>
            </a:prstTxWarp>
            <a:noAutofit/>
          </a:bodyPr>
          <a:lstStyle/>
          <a:p>
            <a:r>
              <a:rPr lang="en-GB" sz="1200" b="1" dirty="0">
                <a:solidFill>
                  <a:srgbClr val="FFFFFF"/>
                </a:solidFill>
                <a:cs typeface="Calibri" panose="020F0502020204030204" pitchFamily="34" charset="0"/>
              </a:rPr>
              <a:t>DH –</a:t>
            </a:r>
            <a:r>
              <a:rPr lang="en-GB" sz="1200" dirty="0">
                <a:solidFill>
                  <a:srgbClr val="FFFFFF"/>
                </a:solidFill>
                <a:cs typeface="Calibri" panose="020F0502020204030204" pitchFamily="34" charset="0"/>
              </a:rPr>
              <a:t> Leading the nation’s health and care</a:t>
            </a:r>
          </a:p>
        </p:txBody>
      </p:sp>
      <p:sp>
        <p:nvSpPr>
          <p:cNvPr id="14" name="Text Placeholder 20"/>
          <p:cNvSpPr>
            <a:spLocks noGrp="1"/>
          </p:cNvSpPr>
          <p:nvPr>
            <p:ph type="body" sz="quarter" idx="11" hasCustomPrompt="1"/>
          </p:nvPr>
        </p:nvSpPr>
        <p:spPr>
          <a:xfrm>
            <a:off x="169169" y="6165304"/>
            <a:ext cx="8723312" cy="360040"/>
          </a:xfrm>
          <a:prstGeom prst="rect">
            <a:avLst/>
          </a:prstGeom>
        </p:spPr>
        <p:txBody>
          <a:bodyPr/>
          <a:lstStyle>
            <a:lvl1pPr marL="0" indent="0">
              <a:buFont typeface="Arial" panose="020B0604020202020204" pitchFamily="34" charset="0"/>
              <a:buNone/>
              <a:defRPr sz="900" b="0"/>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Notes: (delete if not required)</a:t>
            </a:r>
          </a:p>
        </p:txBody>
      </p:sp>
      <p:sp>
        <p:nvSpPr>
          <p:cNvPr id="20" name="Text Placeholder 20"/>
          <p:cNvSpPr>
            <a:spLocks noGrp="1"/>
          </p:cNvSpPr>
          <p:nvPr>
            <p:ph type="body" sz="quarter" idx="10" hasCustomPrompt="1"/>
          </p:nvPr>
        </p:nvSpPr>
        <p:spPr>
          <a:xfrm>
            <a:off x="169169" y="1578393"/>
            <a:ext cx="4176464" cy="4514800"/>
          </a:xfrm>
          <a:prstGeom prst="rect">
            <a:avLst/>
          </a:prstGeom>
        </p:spPr>
        <p:txBody>
          <a:bodyPr/>
          <a:lstStyle>
            <a:lvl1pPr marL="0" indent="0">
              <a:buFont typeface="Arial" panose="020B0604020202020204" pitchFamily="34" charset="0"/>
              <a:buNone/>
              <a:defRPr sz="1400" b="1"/>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Text box (click to edit text) </a:t>
            </a:r>
          </a:p>
          <a:p>
            <a:pPr lvl="1"/>
            <a:r>
              <a:rPr lang="en-US" dirty="0"/>
              <a:t>First level bullet</a:t>
            </a:r>
          </a:p>
          <a:p>
            <a:pPr lvl="2"/>
            <a:r>
              <a:rPr lang="en-US" dirty="0"/>
              <a:t>Second level bullet</a:t>
            </a:r>
          </a:p>
        </p:txBody>
      </p:sp>
      <p:sp>
        <p:nvSpPr>
          <p:cNvPr id="23" name="Text Placeholder 2"/>
          <p:cNvSpPr>
            <a:spLocks noGrp="1"/>
          </p:cNvSpPr>
          <p:nvPr>
            <p:ph type="body" idx="1" hasCustomPrompt="1"/>
          </p:nvPr>
        </p:nvSpPr>
        <p:spPr>
          <a:xfrm>
            <a:off x="169169" y="1010837"/>
            <a:ext cx="4176464" cy="545852"/>
          </a:xfrm>
          <a:prstGeom prst="rect">
            <a:avLst/>
          </a:prstGeom>
        </p:spPr>
        <p:txBody>
          <a:bodyPr anchor="b"/>
          <a:lstStyle>
            <a:lvl1pPr marL="0" indent="0" algn="ctr">
              <a:spcBef>
                <a:spcPts val="0"/>
              </a:spcBef>
              <a:buNone/>
              <a:defRPr sz="1600" b="1" i="0" u="sng">
                <a:solidFill>
                  <a:srgbClr val="00B496"/>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subtitle</a:t>
            </a:r>
          </a:p>
          <a:p>
            <a:pPr lvl="0"/>
            <a:r>
              <a:rPr lang="en-US" dirty="0"/>
              <a:t> (max two lines)</a:t>
            </a:r>
          </a:p>
        </p:txBody>
      </p:sp>
      <p:sp>
        <p:nvSpPr>
          <p:cNvPr id="24" name="Text Placeholder 2"/>
          <p:cNvSpPr>
            <a:spLocks noGrp="1"/>
          </p:cNvSpPr>
          <p:nvPr>
            <p:ph type="body" idx="13" hasCustomPrompt="1"/>
          </p:nvPr>
        </p:nvSpPr>
        <p:spPr>
          <a:xfrm>
            <a:off x="4716017" y="1010837"/>
            <a:ext cx="4176464" cy="545852"/>
          </a:xfrm>
          <a:prstGeom prst="rect">
            <a:avLst/>
          </a:prstGeom>
        </p:spPr>
        <p:txBody>
          <a:bodyPr anchor="b"/>
          <a:lstStyle>
            <a:lvl1pPr marL="0" indent="0" algn="ctr">
              <a:spcBef>
                <a:spcPts val="0"/>
              </a:spcBef>
              <a:buNone/>
              <a:defRPr sz="1600" b="1" i="0" u="sng" baseline="0">
                <a:solidFill>
                  <a:srgbClr val="00B496"/>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title for chart/graphic below</a:t>
            </a:r>
          </a:p>
          <a:p>
            <a:pPr lvl="0"/>
            <a:r>
              <a:rPr lang="en-US" dirty="0"/>
              <a:t> (max two lines)</a:t>
            </a:r>
          </a:p>
        </p:txBody>
      </p:sp>
      <p:sp>
        <p:nvSpPr>
          <p:cNvPr id="6" name="Content Placeholder 5"/>
          <p:cNvSpPr>
            <a:spLocks noGrp="1"/>
          </p:cNvSpPr>
          <p:nvPr>
            <p:ph sz="quarter" idx="14" hasCustomPrompt="1"/>
          </p:nvPr>
        </p:nvSpPr>
        <p:spPr>
          <a:xfrm>
            <a:off x="4716463" y="1556222"/>
            <a:ext cx="4176017" cy="4537075"/>
          </a:xfrm>
          <a:prstGeom prst="rect">
            <a:avLst/>
          </a:prstGeom>
        </p:spPr>
        <p:txBody>
          <a:bodyPr/>
          <a:lstStyle>
            <a:lvl1pPr>
              <a:defRPr sz="1400" b="1" baseline="0"/>
            </a:lvl1pPr>
          </a:lstStyle>
          <a:p>
            <a:pPr lvl="0"/>
            <a:r>
              <a:rPr lang="en-US" dirty="0"/>
              <a:t>Click on the icons below to add a table, chart, smart art, picture or other media</a:t>
            </a:r>
            <a:endParaRPr lang="en-GB" dirty="0"/>
          </a:p>
        </p:txBody>
      </p:sp>
      <p:sp>
        <p:nvSpPr>
          <p:cNvPr id="10" name="Text Placeholder 3"/>
          <p:cNvSpPr>
            <a:spLocks noGrp="1"/>
          </p:cNvSpPr>
          <p:nvPr>
            <p:ph type="body" sz="quarter" idx="20" hasCustomPrompt="1"/>
          </p:nvPr>
        </p:nvSpPr>
        <p:spPr>
          <a:xfrm>
            <a:off x="769" y="2"/>
            <a:ext cx="9144000" cy="260647"/>
          </a:xfrm>
          <a:prstGeom prst="rect">
            <a:avLst/>
          </a:prstGeom>
          <a:solidFill>
            <a:srgbClr val="00B496"/>
          </a:solidFill>
          <a:ln>
            <a:noFill/>
          </a:ln>
          <a:effectLst/>
        </p:spPr>
        <p:txBody>
          <a:bodyPr vert="horz" wrap="square" lIns="91440" tIns="45720" rIns="91440" bIns="45720" numCol="1" rtlCol="0" anchor="ctr" anchorCtr="0" compatLnSpc="1">
            <a:prstTxWarp prst="textNoShape">
              <a:avLst/>
            </a:prstTxWarp>
            <a:noAutofit/>
          </a:bodyPr>
          <a:lstStyle>
            <a:lvl1pPr marL="0" indent="0">
              <a:buNone/>
              <a:defRPr lang="en-GB" sz="1200" b="0" dirty="0">
                <a:solidFill>
                  <a:srgbClr val="FFFFFF"/>
                </a:solidFill>
                <a:latin typeface="Calibri" panose="020F0502020204030204" pitchFamily="34" charset="0"/>
                <a:cs typeface="Calibri" panose="020F0502020204030204" pitchFamily="34" charset="0"/>
              </a:defRPr>
            </a:lvl1pPr>
          </a:lstStyle>
          <a:p>
            <a:pPr marL="0" lvl="0"/>
            <a:r>
              <a:rPr lang="en-GB" dirty="0"/>
              <a:t>Navigator bar: click to edit or delete</a:t>
            </a:r>
          </a:p>
        </p:txBody>
      </p:sp>
    </p:spTree>
    <p:extLst>
      <p:ext uri="{BB962C8B-B14F-4D97-AF65-F5344CB8AC3E}">
        <p14:creationId xmlns:p14="http://schemas.microsoft.com/office/powerpoint/2010/main" val="2368315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nd 2 graph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9169" y="274638"/>
            <a:ext cx="8723312" cy="778098"/>
          </a:xfrm>
          <a:prstGeom prst="rect">
            <a:avLst/>
          </a:prstGeom>
        </p:spPr>
        <p:txBody>
          <a:bodyPr lIns="36000" rIns="36000"/>
          <a:lstStyle>
            <a:lvl1pPr marL="0" algn="l" defTabSz="914400" rtl="0" eaLnBrk="0" fontAlgn="base" latinLnBrk="0" hangingPunct="0">
              <a:spcBef>
                <a:spcPct val="0"/>
              </a:spcBef>
              <a:spcAft>
                <a:spcPct val="0"/>
              </a:spcAft>
              <a:defRPr lang="en-GB" sz="2000" b="1" kern="1200" baseline="0" dirty="0">
                <a:solidFill>
                  <a:srgbClr val="00B496"/>
                </a:solidFill>
                <a:latin typeface="+mj-lt"/>
                <a:ea typeface="+mj-ea"/>
                <a:cs typeface="Calibri" pitchFamily="34" charset="0"/>
              </a:defRPr>
            </a:lvl1pPr>
          </a:lstStyle>
          <a:p>
            <a:r>
              <a:rPr lang="en-US" dirty="0"/>
              <a:t>Narrative title style (no more than two lines long)</a:t>
            </a:r>
            <a:endParaRPr lang="en-GB" dirty="0"/>
          </a:p>
        </p:txBody>
      </p:sp>
      <p:sp>
        <p:nvSpPr>
          <p:cNvPr id="16" name="Rectangle 15"/>
          <p:cNvSpPr/>
          <p:nvPr userDrawn="1"/>
        </p:nvSpPr>
        <p:spPr bwMode="auto">
          <a:xfrm>
            <a:off x="539554" y="6597357"/>
            <a:ext cx="8604448" cy="260647"/>
          </a:xfrm>
          <a:prstGeom prst="rect">
            <a:avLst/>
          </a:prstGeom>
          <a:solidFill>
            <a:srgbClr val="00B496"/>
          </a:solidFill>
          <a:ln>
            <a:solidFill>
              <a:srgbClr val="00B496"/>
            </a:solidFill>
          </a:ln>
          <a:effectLst/>
          <a:extLst/>
        </p:spPr>
        <p:txBody>
          <a:bodyPr vert="horz" wrap="square" lIns="91440" tIns="45720" rIns="91440" bIns="45720" numCol="1" rtlCol="0" anchor="ctr" anchorCtr="0" compatLnSpc="1">
            <a:prstTxWarp prst="textNoShape">
              <a:avLst/>
            </a:prstTxWarp>
            <a:noAutofit/>
          </a:bodyPr>
          <a:lstStyle/>
          <a:p>
            <a:r>
              <a:rPr lang="en-GB" sz="1200" b="1" dirty="0">
                <a:solidFill>
                  <a:srgbClr val="FFFFFF"/>
                </a:solidFill>
                <a:cs typeface="Calibri" panose="020F0502020204030204" pitchFamily="34" charset="0"/>
              </a:rPr>
              <a:t>DH –</a:t>
            </a:r>
            <a:r>
              <a:rPr lang="en-GB" sz="1200" dirty="0">
                <a:solidFill>
                  <a:srgbClr val="FFFFFF"/>
                </a:solidFill>
                <a:cs typeface="Calibri" panose="020F0502020204030204" pitchFamily="34" charset="0"/>
              </a:rPr>
              <a:t> Leading the nation’s health and care</a:t>
            </a:r>
          </a:p>
        </p:txBody>
      </p:sp>
      <p:sp>
        <p:nvSpPr>
          <p:cNvPr id="14" name="Text Placeholder 20"/>
          <p:cNvSpPr>
            <a:spLocks noGrp="1"/>
          </p:cNvSpPr>
          <p:nvPr>
            <p:ph type="body" sz="quarter" idx="11" hasCustomPrompt="1"/>
          </p:nvPr>
        </p:nvSpPr>
        <p:spPr>
          <a:xfrm>
            <a:off x="169169" y="6165304"/>
            <a:ext cx="8723312" cy="360040"/>
          </a:xfrm>
          <a:prstGeom prst="rect">
            <a:avLst/>
          </a:prstGeom>
        </p:spPr>
        <p:txBody>
          <a:bodyPr/>
          <a:lstStyle>
            <a:lvl1pPr marL="0" indent="0">
              <a:buFont typeface="Arial" panose="020B0604020202020204" pitchFamily="34" charset="0"/>
              <a:buNone/>
              <a:defRPr sz="900" b="0"/>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Notes: (delete if not required)</a:t>
            </a:r>
          </a:p>
        </p:txBody>
      </p:sp>
      <p:sp>
        <p:nvSpPr>
          <p:cNvPr id="20" name="Text Placeholder 20"/>
          <p:cNvSpPr>
            <a:spLocks noGrp="1"/>
          </p:cNvSpPr>
          <p:nvPr>
            <p:ph type="body" sz="quarter" idx="10" hasCustomPrompt="1"/>
          </p:nvPr>
        </p:nvSpPr>
        <p:spPr>
          <a:xfrm>
            <a:off x="169169" y="1578496"/>
            <a:ext cx="4176464" cy="4514800"/>
          </a:xfrm>
          <a:prstGeom prst="rect">
            <a:avLst/>
          </a:prstGeom>
        </p:spPr>
        <p:txBody>
          <a:bodyPr/>
          <a:lstStyle>
            <a:lvl1pPr marL="0" indent="0">
              <a:buFont typeface="Arial" panose="020B0604020202020204" pitchFamily="34" charset="0"/>
              <a:buNone/>
              <a:defRPr sz="1400" b="1"/>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Text box (click to edit text) </a:t>
            </a:r>
          </a:p>
          <a:p>
            <a:pPr lvl="1"/>
            <a:r>
              <a:rPr lang="en-US" dirty="0"/>
              <a:t>First level bullet</a:t>
            </a:r>
          </a:p>
          <a:p>
            <a:pPr lvl="2"/>
            <a:r>
              <a:rPr lang="en-US" dirty="0"/>
              <a:t>Second level bullet</a:t>
            </a:r>
          </a:p>
        </p:txBody>
      </p:sp>
      <p:sp>
        <p:nvSpPr>
          <p:cNvPr id="23" name="Text Placeholder 2"/>
          <p:cNvSpPr>
            <a:spLocks noGrp="1"/>
          </p:cNvSpPr>
          <p:nvPr>
            <p:ph type="body" idx="1" hasCustomPrompt="1"/>
          </p:nvPr>
        </p:nvSpPr>
        <p:spPr>
          <a:xfrm>
            <a:off x="169169" y="1010940"/>
            <a:ext cx="4176464" cy="545852"/>
          </a:xfrm>
          <a:prstGeom prst="rect">
            <a:avLst/>
          </a:prstGeom>
        </p:spPr>
        <p:txBody>
          <a:bodyPr anchor="b"/>
          <a:lstStyle>
            <a:lvl1pPr marL="0" indent="0" algn="ctr">
              <a:spcBef>
                <a:spcPts val="0"/>
              </a:spcBef>
              <a:buNone/>
              <a:defRPr sz="1600" b="1" i="0" u="sng">
                <a:solidFill>
                  <a:srgbClr val="00B496"/>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subtitle</a:t>
            </a:r>
          </a:p>
          <a:p>
            <a:pPr lvl="0"/>
            <a:r>
              <a:rPr lang="en-US" dirty="0"/>
              <a:t> (max two lines)</a:t>
            </a:r>
          </a:p>
        </p:txBody>
      </p:sp>
      <p:sp>
        <p:nvSpPr>
          <p:cNvPr id="24" name="Text Placeholder 2"/>
          <p:cNvSpPr>
            <a:spLocks noGrp="1"/>
          </p:cNvSpPr>
          <p:nvPr>
            <p:ph type="body" idx="13" hasCustomPrompt="1"/>
          </p:nvPr>
        </p:nvSpPr>
        <p:spPr>
          <a:xfrm>
            <a:off x="4716017" y="1010940"/>
            <a:ext cx="4176464" cy="545852"/>
          </a:xfrm>
          <a:prstGeom prst="rect">
            <a:avLst/>
          </a:prstGeom>
        </p:spPr>
        <p:txBody>
          <a:bodyPr anchor="b"/>
          <a:lstStyle>
            <a:lvl1pPr marL="0" indent="0" algn="ctr">
              <a:spcBef>
                <a:spcPts val="0"/>
              </a:spcBef>
              <a:buNone/>
              <a:defRPr sz="1600" b="1" i="0" u="sng" baseline="0">
                <a:solidFill>
                  <a:srgbClr val="00B496"/>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title for chart/graphic below</a:t>
            </a:r>
          </a:p>
          <a:p>
            <a:pPr lvl="0"/>
            <a:r>
              <a:rPr lang="en-US" dirty="0"/>
              <a:t> (max two lines)</a:t>
            </a:r>
          </a:p>
        </p:txBody>
      </p:sp>
      <p:sp>
        <p:nvSpPr>
          <p:cNvPr id="6" name="Content Placeholder 5"/>
          <p:cNvSpPr>
            <a:spLocks noGrp="1"/>
          </p:cNvSpPr>
          <p:nvPr>
            <p:ph sz="quarter" idx="14" hasCustomPrompt="1"/>
          </p:nvPr>
        </p:nvSpPr>
        <p:spPr>
          <a:xfrm>
            <a:off x="4716463" y="1556325"/>
            <a:ext cx="4176017" cy="1944687"/>
          </a:xfrm>
          <a:prstGeom prst="rect">
            <a:avLst/>
          </a:prstGeom>
        </p:spPr>
        <p:txBody>
          <a:bodyPr/>
          <a:lstStyle>
            <a:lvl1pPr>
              <a:defRPr sz="1400" b="1" baseline="0"/>
            </a:lvl1pPr>
          </a:lstStyle>
          <a:p>
            <a:pPr lvl="0"/>
            <a:r>
              <a:rPr lang="en-US" dirty="0"/>
              <a:t>Click on the icons below to add a table, chart, smart art, picture or other media</a:t>
            </a:r>
            <a:endParaRPr lang="en-GB" dirty="0"/>
          </a:p>
        </p:txBody>
      </p:sp>
      <p:sp>
        <p:nvSpPr>
          <p:cNvPr id="11" name="Text Placeholder 2"/>
          <p:cNvSpPr>
            <a:spLocks noGrp="1"/>
          </p:cNvSpPr>
          <p:nvPr>
            <p:ph type="body" idx="15" hasCustomPrompt="1"/>
          </p:nvPr>
        </p:nvSpPr>
        <p:spPr>
          <a:xfrm>
            <a:off x="4716017" y="3573016"/>
            <a:ext cx="4176464" cy="545852"/>
          </a:xfrm>
          <a:prstGeom prst="rect">
            <a:avLst/>
          </a:prstGeom>
        </p:spPr>
        <p:txBody>
          <a:bodyPr anchor="b"/>
          <a:lstStyle>
            <a:lvl1pPr marL="0" indent="0" algn="ctr">
              <a:spcBef>
                <a:spcPts val="0"/>
              </a:spcBef>
              <a:buNone/>
              <a:defRPr sz="1600" b="1" i="0" u="sng" baseline="0">
                <a:solidFill>
                  <a:srgbClr val="00B496"/>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title for chart/graphic below</a:t>
            </a:r>
          </a:p>
          <a:p>
            <a:pPr lvl="0"/>
            <a:r>
              <a:rPr lang="en-US" dirty="0"/>
              <a:t> (max two lines)</a:t>
            </a:r>
          </a:p>
        </p:txBody>
      </p:sp>
      <p:sp>
        <p:nvSpPr>
          <p:cNvPr id="12" name="Content Placeholder 5"/>
          <p:cNvSpPr>
            <a:spLocks noGrp="1"/>
          </p:cNvSpPr>
          <p:nvPr>
            <p:ph sz="quarter" idx="16" hasCustomPrompt="1"/>
          </p:nvPr>
        </p:nvSpPr>
        <p:spPr>
          <a:xfrm>
            <a:off x="4716463" y="4118401"/>
            <a:ext cx="4176017" cy="1944687"/>
          </a:xfrm>
          <a:prstGeom prst="rect">
            <a:avLst/>
          </a:prstGeom>
        </p:spPr>
        <p:txBody>
          <a:bodyPr/>
          <a:lstStyle>
            <a:lvl1pPr>
              <a:defRPr sz="1400" b="1" baseline="0"/>
            </a:lvl1pPr>
          </a:lstStyle>
          <a:p>
            <a:pPr lvl="0"/>
            <a:r>
              <a:rPr lang="en-US" dirty="0"/>
              <a:t>Click on the icons below to add a table, chart, smart art, picture or other media</a:t>
            </a:r>
            <a:endParaRPr lang="en-GB" dirty="0"/>
          </a:p>
        </p:txBody>
      </p:sp>
      <p:sp>
        <p:nvSpPr>
          <p:cNvPr id="15" name="Text Placeholder 3"/>
          <p:cNvSpPr>
            <a:spLocks noGrp="1"/>
          </p:cNvSpPr>
          <p:nvPr>
            <p:ph type="body" sz="quarter" idx="20" hasCustomPrompt="1"/>
          </p:nvPr>
        </p:nvSpPr>
        <p:spPr>
          <a:xfrm>
            <a:off x="769" y="2"/>
            <a:ext cx="9144000" cy="260647"/>
          </a:xfrm>
          <a:prstGeom prst="rect">
            <a:avLst/>
          </a:prstGeom>
          <a:solidFill>
            <a:srgbClr val="00B496"/>
          </a:solidFill>
          <a:ln>
            <a:noFill/>
          </a:ln>
          <a:effectLst/>
        </p:spPr>
        <p:txBody>
          <a:bodyPr vert="horz" wrap="square" lIns="91440" tIns="45720" rIns="91440" bIns="45720" numCol="1" rtlCol="0" anchor="ctr" anchorCtr="0" compatLnSpc="1">
            <a:prstTxWarp prst="textNoShape">
              <a:avLst/>
            </a:prstTxWarp>
            <a:noAutofit/>
          </a:bodyPr>
          <a:lstStyle>
            <a:lvl1pPr marL="0" indent="0">
              <a:buNone/>
              <a:defRPr lang="en-GB" sz="1200" b="0" dirty="0">
                <a:solidFill>
                  <a:srgbClr val="FFFFFF"/>
                </a:solidFill>
                <a:latin typeface="Calibri" panose="020F0502020204030204" pitchFamily="34" charset="0"/>
                <a:cs typeface="Calibri" panose="020F0502020204030204" pitchFamily="34" charset="0"/>
              </a:defRPr>
            </a:lvl1pPr>
          </a:lstStyle>
          <a:p>
            <a:pPr marL="0" lvl="0"/>
            <a:r>
              <a:rPr lang="en-GB" dirty="0"/>
              <a:t>Navigator bar: click to edit or delete</a:t>
            </a:r>
          </a:p>
        </p:txBody>
      </p:sp>
    </p:spTree>
    <p:extLst>
      <p:ext uri="{BB962C8B-B14F-4D97-AF65-F5344CB8AC3E}">
        <p14:creationId xmlns:p14="http://schemas.microsoft.com/office/powerpoint/2010/main" val="2395882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genda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9169" y="274638"/>
            <a:ext cx="8723312" cy="778098"/>
          </a:xfrm>
          <a:prstGeom prst="rect">
            <a:avLst/>
          </a:prstGeom>
        </p:spPr>
        <p:txBody>
          <a:bodyPr lIns="36000" rIns="36000"/>
          <a:lstStyle>
            <a:lvl1pPr marL="0" algn="l" defTabSz="914400" rtl="0" eaLnBrk="0" fontAlgn="base" latinLnBrk="0" hangingPunct="0">
              <a:spcBef>
                <a:spcPct val="0"/>
              </a:spcBef>
              <a:spcAft>
                <a:spcPct val="0"/>
              </a:spcAft>
              <a:defRPr lang="en-GB" sz="2000" b="1" kern="1200" baseline="0" dirty="0">
                <a:solidFill>
                  <a:srgbClr val="00B496"/>
                </a:solidFill>
                <a:latin typeface="+mj-lt"/>
                <a:ea typeface="+mj-ea"/>
                <a:cs typeface="Calibri" pitchFamily="34" charset="0"/>
              </a:defRPr>
            </a:lvl1pPr>
          </a:lstStyle>
          <a:p>
            <a:r>
              <a:rPr lang="en-US" dirty="0"/>
              <a:t>Annex (click title to amend)</a:t>
            </a:r>
            <a:endParaRPr lang="en-GB" dirty="0"/>
          </a:p>
        </p:txBody>
      </p:sp>
      <p:sp>
        <p:nvSpPr>
          <p:cNvPr id="16" name="Rectangle 15"/>
          <p:cNvSpPr/>
          <p:nvPr userDrawn="1"/>
        </p:nvSpPr>
        <p:spPr bwMode="auto">
          <a:xfrm>
            <a:off x="539554" y="6597357"/>
            <a:ext cx="8604448" cy="260647"/>
          </a:xfrm>
          <a:prstGeom prst="rect">
            <a:avLst/>
          </a:prstGeom>
          <a:solidFill>
            <a:srgbClr val="00B496"/>
          </a:solidFill>
          <a:ln>
            <a:solidFill>
              <a:srgbClr val="00B496"/>
            </a:solidFill>
          </a:ln>
          <a:effectLst/>
          <a:extLst/>
        </p:spPr>
        <p:txBody>
          <a:bodyPr vert="horz" wrap="square" lIns="91440" tIns="45720" rIns="91440" bIns="45720" numCol="1" rtlCol="0" anchor="ctr" anchorCtr="0" compatLnSpc="1">
            <a:prstTxWarp prst="textNoShape">
              <a:avLst/>
            </a:prstTxWarp>
            <a:noAutofit/>
          </a:bodyPr>
          <a:lstStyle/>
          <a:p>
            <a:r>
              <a:rPr lang="en-GB" sz="1200" b="1" dirty="0">
                <a:solidFill>
                  <a:srgbClr val="FFFFFF"/>
                </a:solidFill>
                <a:cs typeface="Calibri" panose="020F0502020204030204" pitchFamily="34" charset="0"/>
              </a:rPr>
              <a:t>DH –</a:t>
            </a:r>
            <a:r>
              <a:rPr lang="en-GB" sz="1200" dirty="0">
                <a:solidFill>
                  <a:srgbClr val="FFFFFF"/>
                </a:solidFill>
                <a:cs typeface="Calibri" panose="020F0502020204030204" pitchFamily="34" charset="0"/>
              </a:rPr>
              <a:t> Leading the nation’s health and care</a:t>
            </a:r>
          </a:p>
        </p:txBody>
      </p:sp>
      <p:sp>
        <p:nvSpPr>
          <p:cNvPr id="14" name="Text Placeholder 20"/>
          <p:cNvSpPr>
            <a:spLocks noGrp="1"/>
          </p:cNvSpPr>
          <p:nvPr>
            <p:ph type="body" sz="quarter" idx="11" hasCustomPrompt="1"/>
          </p:nvPr>
        </p:nvSpPr>
        <p:spPr>
          <a:xfrm>
            <a:off x="169169" y="6165304"/>
            <a:ext cx="8723312" cy="360040"/>
          </a:xfrm>
          <a:prstGeom prst="rect">
            <a:avLst/>
          </a:prstGeom>
        </p:spPr>
        <p:txBody>
          <a:bodyPr/>
          <a:lstStyle>
            <a:lvl1pPr marL="0" indent="0">
              <a:buFont typeface="Arial" panose="020B0604020202020204" pitchFamily="34" charset="0"/>
              <a:buNone/>
              <a:defRPr sz="900" b="0"/>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Notes: (delete if not required)</a:t>
            </a:r>
          </a:p>
        </p:txBody>
      </p:sp>
      <p:sp>
        <p:nvSpPr>
          <p:cNvPr id="11" name="Text Placeholder 2"/>
          <p:cNvSpPr>
            <a:spLocks noGrp="1"/>
          </p:cNvSpPr>
          <p:nvPr>
            <p:ph type="body" idx="15" hasCustomPrompt="1"/>
          </p:nvPr>
        </p:nvSpPr>
        <p:spPr>
          <a:xfrm>
            <a:off x="169169" y="1628800"/>
            <a:ext cx="7643191" cy="360040"/>
          </a:xfrm>
          <a:prstGeom prst="rect">
            <a:avLst/>
          </a:prstGeom>
          <a:solidFill>
            <a:srgbClr val="00B496"/>
          </a:solidFill>
          <a:ln>
            <a:noFill/>
          </a:ln>
          <a:effectLst/>
        </p:spPr>
        <p:txBody>
          <a:bodyPr vert="horz" wrap="square" lIns="91440" tIns="45720" rIns="91440" bIns="45720" numCol="1" rtlCol="0" anchor="ctr" anchorCtr="0" compatLnSpc="1">
            <a:prstTxWarp prst="textNoShape">
              <a:avLst/>
            </a:prstTxWarp>
            <a:noAutofit/>
          </a:bodyPr>
          <a:lstStyle>
            <a:lvl1pPr>
              <a:defRPr lang="en-US" sz="1600" b="1" dirty="0" smtClean="0">
                <a:solidFill>
                  <a:srgbClr val="FFFFFF"/>
                </a:solidFill>
                <a:latin typeface="+mn-lt"/>
                <a:cs typeface="Calibri" panose="020F0502020204030204" pitchFamily="34" charset="0"/>
              </a:defRPr>
            </a:lvl1pPr>
          </a:lstStyle>
          <a:p>
            <a:pPr marL="0" lvl="0" indent="0">
              <a:buNone/>
            </a:pPr>
            <a:r>
              <a:rPr lang="en-US" dirty="0"/>
              <a:t>1. First item (click to edit)</a:t>
            </a:r>
          </a:p>
        </p:txBody>
      </p:sp>
      <p:sp>
        <p:nvSpPr>
          <p:cNvPr id="12" name="Text Placeholder 2"/>
          <p:cNvSpPr>
            <a:spLocks noGrp="1"/>
          </p:cNvSpPr>
          <p:nvPr>
            <p:ph type="body" idx="16" hasCustomPrompt="1"/>
          </p:nvPr>
        </p:nvSpPr>
        <p:spPr>
          <a:xfrm>
            <a:off x="169169" y="2305675"/>
            <a:ext cx="7643191" cy="360040"/>
          </a:xfrm>
          <a:prstGeom prst="rect">
            <a:avLst/>
          </a:prstGeom>
          <a:noFill/>
        </p:spPr>
        <p:txBody>
          <a:bodyPr anchor="ctr"/>
          <a:lstStyle>
            <a:lvl1pPr marL="0" indent="0" algn="l">
              <a:spcBef>
                <a:spcPts val="0"/>
              </a:spcBef>
              <a:buNone/>
              <a:defRPr sz="1600" b="1" u="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2. Second item (click to edit)</a:t>
            </a:r>
          </a:p>
        </p:txBody>
      </p:sp>
      <p:sp>
        <p:nvSpPr>
          <p:cNvPr id="13" name="Text Placeholder 2"/>
          <p:cNvSpPr>
            <a:spLocks noGrp="1"/>
          </p:cNvSpPr>
          <p:nvPr>
            <p:ph type="body" idx="17" hasCustomPrompt="1"/>
          </p:nvPr>
        </p:nvSpPr>
        <p:spPr>
          <a:xfrm>
            <a:off x="169169" y="2982550"/>
            <a:ext cx="7643191" cy="360040"/>
          </a:xfrm>
          <a:prstGeom prst="rect">
            <a:avLst/>
          </a:prstGeom>
          <a:noFill/>
        </p:spPr>
        <p:txBody>
          <a:bodyPr anchor="ctr"/>
          <a:lstStyle>
            <a:lvl1pPr marL="0" indent="0" algn="l">
              <a:spcBef>
                <a:spcPts val="0"/>
              </a:spcBef>
              <a:buNone/>
              <a:defRPr sz="1600" b="1" u="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3. Third item (click to edit)</a:t>
            </a:r>
          </a:p>
        </p:txBody>
      </p:sp>
      <p:sp>
        <p:nvSpPr>
          <p:cNvPr id="15" name="Text Placeholder 2"/>
          <p:cNvSpPr>
            <a:spLocks noGrp="1"/>
          </p:cNvSpPr>
          <p:nvPr>
            <p:ph type="body" idx="18" hasCustomPrompt="1"/>
          </p:nvPr>
        </p:nvSpPr>
        <p:spPr>
          <a:xfrm>
            <a:off x="169169" y="3659425"/>
            <a:ext cx="7643191" cy="360040"/>
          </a:xfrm>
          <a:prstGeom prst="rect">
            <a:avLst/>
          </a:prstGeom>
          <a:noFill/>
        </p:spPr>
        <p:txBody>
          <a:bodyPr anchor="ctr"/>
          <a:lstStyle>
            <a:lvl1pPr marL="0" indent="0" algn="l">
              <a:spcBef>
                <a:spcPts val="0"/>
              </a:spcBef>
              <a:buNone/>
              <a:defRPr sz="1600" b="1" u="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4. Fourth item (click to edit)</a:t>
            </a:r>
          </a:p>
        </p:txBody>
      </p:sp>
      <p:sp>
        <p:nvSpPr>
          <p:cNvPr id="17" name="Text Placeholder 2"/>
          <p:cNvSpPr>
            <a:spLocks noGrp="1"/>
          </p:cNvSpPr>
          <p:nvPr>
            <p:ph type="body" idx="19" hasCustomPrompt="1"/>
          </p:nvPr>
        </p:nvSpPr>
        <p:spPr>
          <a:xfrm>
            <a:off x="169169" y="4336300"/>
            <a:ext cx="7643191" cy="360040"/>
          </a:xfrm>
          <a:prstGeom prst="rect">
            <a:avLst/>
          </a:prstGeom>
          <a:noFill/>
        </p:spPr>
        <p:txBody>
          <a:bodyPr anchor="ctr"/>
          <a:lstStyle>
            <a:lvl1pPr marL="0" indent="0" algn="l">
              <a:spcBef>
                <a:spcPts val="0"/>
              </a:spcBef>
              <a:buNone/>
              <a:defRPr sz="1600" b="1" u="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5. Fifth item (click to edit)</a:t>
            </a:r>
          </a:p>
        </p:txBody>
      </p:sp>
      <p:sp>
        <p:nvSpPr>
          <p:cNvPr id="18" name="Text Placeholder 2"/>
          <p:cNvSpPr>
            <a:spLocks noGrp="1"/>
          </p:cNvSpPr>
          <p:nvPr>
            <p:ph type="body" idx="20" hasCustomPrompt="1"/>
          </p:nvPr>
        </p:nvSpPr>
        <p:spPr>
          <a:xfrm>
            <a:off x="169169" y="5013176"/>
            <a:ext cx="7643191" cy="360040"/>
          </a:xfrm>
          <a:prstGeom prst="rect">
            <a:avLst/>
          </a:prstGeom>
          <a:noFill/>
        </p:spPr>
        <p:txBody>
          <a:bodyPr anchor="ctr"/>
          <a:lstStyle>
            <a:lvl1pPr marL="0" indent="0" algn="l">
              <a:spcBef>
                <a:spcPts val="0"/>
              </a:spcBef>
              <a:buNone/>
              <a:defRPr sz="1600" b="1" u="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6. Sixth item (click to edit)</a:t>
            </a:r>
          </a:p>
        </p:txBody>
      </p:sp>
      <p:sp>
        <p:nvSpPr>
          <p:cNvPr id="19" name="Text Placeholder 2"/>
          <p:cNvSpPr>
            <a:spLocks noGrp="1"/>
          </p:cNvSpPr>
          <p:nvPr>
            <p:ph type="body" idx="21" hasCustomPrompt="1"/>
          </p:nvPr>
        </p:nvSpPr>
        <p:spPr>
          <a:xfrm>
            <a:off x="7740353" y="1628800"/>
            <a:ext cx="1152128" cy="360040"/>
          </a:xfrm>
          <a:prstGeom prst="rect">
            <a:avLst/>
          </a:prstGeom>
          <a:solidFill>
            <a:srgbClr val="00B496"/>
          </a:solidFill>
          <a:ln>
            <a:noFill/>
          </a:ln>
          <a:effectLst/>
        </p:spPr>
        <p:txBody>
          <a:bodyPr vert="horz" wrap="square" lIns="91440" tIns="45720" rIns="91440" bIns="45720" numCol="1" rtlCol="0" anchor="ctr" anchorCtr="0" compatLnSpc="1">
            <a:prstTxWarp prst="textNoShape">
              <a:avLst/>
            </a:prstTxWarp>
            <a:noAutofit/>
          </a:bodyPr>
          <a:lstStyle>
            <a:lvl1pPr algn="r">
              <a:defRPr lang="en-US" sz="1600" b="1" dirty="0" smtClean="0">
                <a:solidFill>
                  <a:srgbClr val="FFFFFF"/>
                </a:solidFill>
                <a:latin typeface="+mn-lt"/>
                <a:cs typeface="Calibri" panose="020F0502020204030204" pitchFamily="34" charset="0"/>
              </a:defRPr>
            </a:lvl1pPr>
          </a:lstStyle>
          <a:p>
            <a:pPr marL="0" lvl="0" indent="0">
              <a:buNone/>
            </a:pPr>
            <a:r>
              <a:rPr lang="en-US" dirty="0"/>
              <a:t>Xx - xx</a:t>
            </a:r>
          </a:p>
        </p:txBody>
      </p:sp>
      <p:sp>
        <p:nvSpPr>
          <p:cNvPr id="21" name="Text Placeholder 2"/>
          <p:cNvSpPr>
            <a:spLocks noGrp="1"/>
          </p:cNvSpPr>
          <p:nvPr>
            <p:ph type="body" idx="22" hasCustomPrompt="1"/>
          </p:nvPr>
        </p:nvSpPr>
        <p:spPr>
          <a:xfrm>
            <a:off x="7740353" y="2305675"/>
            <a:ext cx="1152128" cy="360040"/>
          </a:xfrm>
          <a:prstGeom prst="rect">
            <a:avLst/>
          </a:prstGeom>
          <a:noFill/>
        </p:spPr>
        <p:txBody>
          <a:bodyPr anchor="ctr"/>
          <a:lstStyle>
            <a:lvl1pPr marL="0" indent="0" algn="r">
              <a:spcBef>
                <a:spcPts val="0"/>
              </a:spcBef>
              <a:buNone/>
              <a:defRPr sz="1600" b="1" u="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Xx - xx</a:t>
            </a:r>
          </a:p>
        </p:txBody>
      </p:sp>
      <p:sp>
        <p:nvSpPr>
          <p:cNvPr id="22" name="Text Placeholder 2"/>
          <p:cNvSpPr>
            <a:spLocks noGrp="1"/>
          </p:cNvSpPr>
          <p:nvPr>
            <p:ph type="body" idx="23" hasCustomPrompt="1"/>
          </p:nvPr>
        </p:nvSpPr>
        <p:spPr>
          <a:xfrm>
            <a:off x="7740353" y="2982550"/>
            <a:ext cx="1152128" cy="360040"/>
          </a:xfrm>
          <a:prstGeom prst="rect">
            <a:avLst/>
          </a:prstGeom>
          <a:noFill/>
        </p:spPr>
        <p:txBody>
          <a:bodyPr anchor="ctr"/>
          <a:lstStyle>
            <a:lvl1pPr marL="0" indent="0" algn="r">
              <a:spcBef>
                <a:spcPts val="0"/>
              </a:spcBef>
              <a:buNone/>
              <a:defRPr sz="1600" b="1" u="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Xx - xx</a:t>
            </a:r>
          </a:p>
        </p:txBody>
      </p:sp>
      <p:sp>
        <p:nvSpPr>
          <p:cNvPr id="25" name="Text Placeholder 2"/>
          <p:cNvSpPr>
            <a:spLocks noGrp="1"/>
          </p:cNvSpPr>
          <p:nvPr>
            <p:ph type="body" idx="24" hasCustomPrompt="1"/>
          </p:nvPr>
        </p:nvSpPr>
        <p:spPr>
          <a:xfrm>
            <a:off x="7740353" y="3659425"/>
            <a:ext cx="1152128" cy="360040"/>
          </a:xfrm>
          <a:prstGeom prst="rect">
            <a:avLst/>
          </a:prstGeom>
          <a:noFill/>
        </p:spPr>
        <p:txBody>
          <a:bodyPr anchor="ctr"/>
          <a:lstStyle>
            <a:lvl1pPr marL="0" indent="0" algn="r">
              <a:spcBef>
                <a:spcPts val="0"/>
              </a:spcBef>
              <a:buNone/>
              <a:defRPr sz="1600" b="1" u="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Xx - xx</a:t>
            </a:r>
          </a:p>
        </p:txBody>
      </p:sp>
      <p:sp>
        <p:nvSpPr>
          <p:cNvPr id="26" name="Text Placeholder 2"/>
          <p:cNvSpPr>
            <a:spLocks noGrp="1"/>
          </p:cNvSpPr>
          <p:nvPr>
            <p:ph type="body" idx="25" hasCustomPrompt="1"/>
          </p:nvPr>
        </p:nvSpPr>
        <p:spPr>
          <a:xfrm>
            <a:off x="7740353" y="4336300"/>
            <a:ext cx="1152128" cy="360040"/>
          </a:xfrm>
          <a:prstGeom prst="rect">
            <a:avLst/>
          </a:prstGeom>
          <a:noFill/>
        </p:spPr>
        <p:txBody>
          <a:bodyPr anchor="ctr"/>
          <a:lstStyle>
            <a:lvl1pPr marL="0" indent="0" algn="r">
              <a:spcBef>
                <a:spcPts val="0"/>
              </a:spcBef>
              <a:buNone/>
              <a:defRPr sz="1600" b="1" u="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Xx - xx</a:t>
            </a:r>
          </a:p>
        </p:txBody>
      </p:sp>
      <p:sp>
        <p:nvSpPr>
          <p:cNvPr id="27" name="Text Placeholder 2"/>
          <p:cNvSpPr>
            <a:spLocks noGrp="1"/>
          </p:cNvSpPr>
          <p:nvPr>
            <p:ph type="body" idx="26" hasCustomPrompt="1"/>
          </p:nvPr>
        </p:nvSpPr>
        <p:spPr>
          <a:xfrm>
            <a:off x="7740353" y="5013176"/>
            <a:ext cx="1152128" cy="360040"/>
          </a:xfrm>
          <a:prstGeom prst="rect">
            <a:avLst/>
          </a:prstGeom>
          <a:noFill/>
        </p:spPr>
        <p:txBody>
          <a:bodyPr anchor="ctr"/>
          <a:lstStyle>
            <a:lvl1pPr marL="0" indent="0" algn="r">
              <a:spcBef>
                <a:spcPts val="0"/>
              </a:spcBef>
              <a:buNone/>
              <a:defRPr sz="1600" b="1" u="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Xx - xx</a:t>
            </a:r>
          </a:p>
        </p:txBody>
      </p:sp>
      <p:sp>
        <p:nvSpPr>
          <p:cNvPr id="28" name="Text Placeholder 2"/>
          <p:cNvSpPr>
            <a:spLocks noGrp="1"/>
          </p:cNvSpPr>
          <p:nvPr>
            <p:ph type="body" idx="27" hasCustomPrompt="1"/>
          </p:nvPr>
        </p:nvSpPr>
        <p:spPr>
          <a:xfrm>
            <a:off x="7740353" y="1124744"/>
            <a:ext cx="1152128" cy="360040"/>
          </a:xfrm>
          <a:prstGeom prst="rect">
            <a:avLst/>
          </a:prstGeom>
          <a:noFill/>
        </p:spPr>
        <p:txBody>
          <a:bodyPr anchor="ctr"/>
          <a:lstStyle>
            <a:lvl1pPr marL="0" indent="0" algn="r">
              <a:spcBef>
                <a:spcPts val="0"/>
              </a:spcBef>
              <a:buNone/>
              <a:defRPr sz="1600" b="1" u="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Page No.</a:t>
            </a:r>
          </a:p>
        </p:txBody>
      </p:sp>
      <p:sp>
        <p:nvSpPr>
          <p:cNvPr id="23" name="Text Placeholder 3"/>
          <p:cNvSpPr>
            <a:spLocks noGrp="1"/>
          </p:cNvSpPr>
          <p:nvPr>
            <p:ph type="body" sz="quarter" idx="28" hasCustomPrompt="1"/>
          </p:nvPr>
        </p:nvSpPr>
        <p:spPr>
          <a:xfrm>
            <a:off x="769" y="2"/>
            <a:ext cx="9144000" cy="260647"/>
          </a:xfrm>
          <a:prstGeom prst="rect">
            <a:avLst/>
          </a:prstGeom>
          <a:solidFill>
            <a:srgbClr val="00B496"/>
          </a:solidFill>
          <a:ln>
            <a:noFill/>
          </a:ln>
          <a:effectLst/>
        </p:spPr>
        <p:txBody>
          <a:bodyPr vert="horz" wrap="square" lIns="91440" tIns="45720" rIns="91440" bIns="45720" numCol="1" rtlCol="0" anchor="ctr" anchorCtr="0" compatLnSpc="1">
            <a:prstTxWarp prst="textNoShape">
              <a:avLst/>
            </a:prstTxWarp>
            <a:noAutofit/>
          </a:bodyPr>
          <a:lstStyle>
            <a:lvl1pPr marL="0" indent="0">
              <a:buNone/>
              <a:defRPr lang="en-GB" sz="1200" b="0" dirty="0">
                <a:solidFill>
                  <a:srgbClr val="FFFFFF"/>
                </a:solidFill>
                <a:latin typeface="Calibri" panose="020F0502020204030204" pitchFamily="34" charset="0"/>
                <a:cs typeface="Calibri" panose="020F0502020204030204" pitchFamily="34" charset="0"/>
              </a:defRPr>
            </a:lvl1pPr>
          </a:lstStyle>
          <a:p>
            <a:pPr marL="0" lvl="0"/>
            <a:r>
              <a:rPr lang="en-GB" dirty="0"/>
              <a:t>Navigator bar: click to edit or delete</a:t>
            </a:r>
          </a:p>
        </p:txBody>
      </p:sp>
    </p:spTree>
    <p:extLst>
      <p:ext uri="{BB962C8B-B14F-4D97-AF65-F5344CB8AC3E}">
        <p14:creationId xmlns:p14="http://schemas.microsoft.com/office/powerpoint/2010/main" val="27271644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Summary word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9169" y="274638"/>
            <a:ext cx="8723312" cy="778098"/>
          </a:xfrm>
          <a:prstGeom prst="rect">
            <a:avLst/>
          </a:prstGeom>
        </p:spPr>
        <p:txBody>
          <a:bodyPr lIns="36000" rIns="36000"/>
          <a:lstStyle>
            <a:lvl1pPr marL="0" algn="l" defTabSz="914400" rtl="0" eaLnBrk="0" fontAlgn="base" latinLnBrk="0" hangingPunct="0">
              <a:spcBef>
                <a:spcPct val="0"/>
              </a:spcBef>
              <a:spcAft>
                <a:spcPct val="0"/>
              </a:spcAft>
              <a:defRPr lang="en-GB" sz="2000" b="1" kern="1200" baseline="0" dirty="0">
                <a:solidFill>
                  <a:srgbClr val="00B496"/>
                </a:solidFill>
                <a:latin typeface="+mj-lt"/>
                <a:ea typeface="+mj-ea"/>
                <a:cs typeface="Calibri" pitchFamily="34" charset="0"/>
              </a:defRPr>
            </a:lvl1pPr>
          </a:lstStyle>
          <a:p>
            <a:r>
              <a:rPr lang="en-US" dirty="0"/>
              <a:t>Narrative title style (no more than two lines long)</a:t>
            </a:r>
            <a:endParaRPr lang="en-GB" dirty="0"/>
          </a:p>
        </p:txBody>
      </p:sp>
      <p:sp>
        <p:nvSpPr>
          <p:cNvPr id="16" name="Rectangle 15"/>
          <p:cNvSpPr/>
          <p:nvPr userDrawn="1"/>
        </p:nvSpPr>
        <p:spPr bwMode="auto">
          <a:xfrm>
            <a:off x="539554" y="6597356"/>
            <a:ext cx="8604448" cy="260647"/>
          </a:xfrm>
          <a:prstGeom prst="rect">
            <a:avLst/>
          </a:prstGeom>
          <a:solidFill>
            <a:srgbClr val="00B496"/>
          </a:solidFill>
          <a:ln>
            <a:solidFill>
              <a:srgbClr val="00B496"/>
            </a:solidFill>
          </a:ln>
          <a:effectLst/>
          <a:extLst/>
        </p:spPr>
        <p:txBody>
          <a:bodyPr vert="horz" wrap="square" lIns="91440" tIns="45720" rIns="91440" bIns="45720" numCol="1" rtlCol="0" anchor="ctr" anchorCtr="0" compatLnSpc="1">
            <a:prstTxWarp prst="textNoShape">
              <a:avLst/>
            </a:prstTxWarp>
            <a:noAutofit/>
          </a:bodyPr>
          <a:lstStyle/>
          <a:p>
            <a:r>
              <a:rPr lang="en-GB" sz="1200" b="1" dirty="0">
                <a:solidFill>
                  <a:srgbClr val="FFFFFF"/>
                </a:solidFill>
                <a:cs typeface="Calibri" panose="020F0502020204030204" pitchFamily="34" charset="0"/>
              </a:rPr>
              <a:t>DH –</a:t>
            </a:r>
            <a:r>
              <a:rPr lang="en-GB" sz="1200" dirty="0">
                <a:solidFill>
                  <a:srgbClr val="FFFFFF"/>
                </a:solidFill>
                <a:cs typeface="Calibri" panose="020F0502020204030204" pitchFamily="34" charset="0"/>
              </a:rPr>
              <a:t> Leading the nation’s health and care</a:t>
            </a:r>
          </a:p>
        </p:txBody>
      </p:sp>
      <p:sp>
        <p:nvSpPr>
          <p:cNvPr id="21" name="Text Placeholder 20"/>
          <p:cNvSpPr>
            <a:spLocks noGrp="1"/>
          </p:cNvSpPr>
          <p:nvPr>
            <p:ph type="body" sz="quarter" idx="10" hasCustomPrompt="1"/>
          </p:nvPr>
        </p:nvSpPr>
        <p:spPr>
          <a:xfrm>
            <a:off x="169168" y="1196752"/>
            <a:ext cx="8689660" cy="914400"/>
          </a:xfrm>
          <a:prstGeom prst="rect">
            <a:avLst/>
          </a:prstGeom>
        </p:spPr>
        <p:txBody>
          <a:bodyPr/>
          <a:lstStyle>
            <a:lvl1pPr marL="0" indent="0">
              <a:buFont typeface="Arial" panose="020B0604020202020204" pitchFamily="34" charset="0"/>
              <a:buNone/>
              <a:defRPr sz="1400" b="1"/>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Text box (used for Exec summary slides </a:t>
            </a:r>
            <a:r>
              <a:rPr lang="en-US" dirty="0" err="1"/>
              <a:t>etc</a:t>
            </a:r>
            <a:r>
              <a:rPr lang="en-US" dirty="0"/>
              <a:t>)</a:t>
            </a:r>
          </a:p>
          <a:p>
            <a:pPr lvl="1"/>
            <a:r>
              <a:rPr lang="en-US" dirty="0"/>
              <a:t>First level bullet</a:t>
            </a:r>
          </a:p>
          <a:p>
            <a:pPr lvl="2"/>
            <a:r>
              <a:rPr lang="en-US" dirty="0"/>
              <a:t>Second level bullet</a:t>
            </a:r>
          </a:p>
        </p:txBody>
      </p:sp>
      <p:sp>
        <p:nvSpPr>
          <p:cNvPr id="14" name="Text Placeholder 20"/>
          <p:cNvSpPr>
            <a:spLocks noGrp="1"/>
          </p:cNvSpPr>
          <p:nvPr>
            <p:ph type="body" sz="quarter" idx="11" hasCustomPrompt="1"/>
          </p:nvPr>
        </p:nvSpPr>
        <p:spPr>
          <a:xfrm>
            <a:off x="169169" y="6165304"/>
            <a:ext cx="8723312" cy="360040"/>
          </a:xfrm>
          <a:prstGeom prst="rect">
            <a:avLst/>
          </a:prstGeom>
        </p:spPr>
        <p:txBody>
          <a:bodyPr/>
          <a:lstStyle>
            <a:lvl1pPr marL="0" indent="0">
              <a:buFont typeface="Arial" panose="020B0604020202020204" pitchFamily="34" charset="0"/>
              <a:buNone/>
              <a:defRPr sz="900" b="0"/>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Notes: (delete if not required)</a:t>
            </a:r>
          </a:p>
        </p:txBody>
      </p:sp>
      <p:sp>
        <p:nvSpPr>
          <p:cNvPr id="6" name="Text Placeholder 3"/>
          <p:cNvSpPr>
            <a:spLocks noGrp="1"/>
          </p:cNvSpPr>
          <p:nvPr>
            <p:ph type="body" sz="quarter" idx="20" hasCustomPrompt="1"/>
          </p:nvPr>
        </p:nvSpPr>
        <p:spPr>
          <a:xfrm>
            <a:off x="769" y="2"/>
            <a:ext cx="9144000" cy="260647"/>
          </a:xfrm>
          <a:prstGeom prst="rect">
            <a:avLst/>
          </a:prstGeom>
          <a:solidFill>
            <a:srgbClr val="00B496"/>
          </a:solidFill>
          <a:ln>
            <a:noFill/>
          </a:ln>
          <a:effectLst/>
        </p:spPr>
        <p:txBody>
          <a:bodyPr vert="horz" wrap="square" lIns="91440" tIns="45720" rIns="91440" bIns="45720" numCol="1" rtlCol="0" anchor="ctr" anchorCtr="0" compatLnSpc="1">
            <a:prstTxWarp prst="textNoShape">
              <a:avLst/>
            </a:prstTxWarp>
            <a:noAutofit/>
          </a:bodyPr>
          <a:lstStyle>
            <a:lvl1pPr marL="0" indent="0" algn="ctr">
              <a:buNone/>
              <a:defRPr lang="en-GB" sz="1200" b="0" dirty="0">
                <a:solidFill>
                  <a:srgbClr val="FFFFFF"/>
                </a:solidFill>
                <a:latin typeface="Calibri" panose="020F0502020204030204" pitchFamily="34" charset="0"/>
                <a:cs typeface="Calibri" panose="020F0502020204030204" pitchFamily="34" charset="0"/>
              </a:defRPr>
            </a:lvl1pPr>
          </a:lstStyle>
          <a:p>
            <a:pPr marL="0" lvl="0"/>
            <a:r>
              <a:rPr lang="en-GB" dirty="0" smtClean="0"/>
              <a:t>OFFICIAL: SENSITIVE</a:t>
            </a:r>
            <a:endParaRPr lang="en-GB" dirty="0"/>
          </a:p>
        </p:txBody>
      </p:sp>
    </p:spTree>
    <p:extLst>
      <p:ext uri="{BB962C8B-B14F-4D97-AF65-F5344CB8AC3E}">
        <p14:creationId xmlns:p14="http://schemas.microsoft.com/office/powerpoint/2010/main" val="284783745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7" name="Rectangle 6"/>
          <p:cNvSpPr>
            <a:spLocks noChangeArrowheads="1"/>
          </p:cNvSpPr>
          <p:nvPr userDrawn="1"/>
        </p:nvSpPr>
        <p:spPr bwMode="auto">
          <a:xfrm>
            <a:off x="0" y="1906588"/>
            <a:ext cx="9157281" cy="4951412"/>
          </a:xfrm>
          <a:prstGeom prst="rect">
            <a:avLst/>
          </a:prstGeom>
          <a:solidFill>
            <a:srgbClr val="01B395"/>
          </a:solidFill>
          <a:ln>
            <a:noFill/>
          </a:ln>
          <a:extLst/>
        </p:spPr>
        <p:txBody>
          <a:bodyPr anchor="ctr"/>
          <a:lstStyle/>
          <a:p>
            <a:pPr algn="ctr">
              <a:spcBef>
                <a:spcPct val="0"/>
              </a:spcBef>
            </a:pPr>
            <a:endParaRPr lang="en-US">
              <a:solidFill>
                <a:srgbClr val="FFFFFF"/>
              </a:solidFill>
              <a:cs typeface="Calibri" pitchFamily="34" charset="0"/>
            </a:endParaRPr>
          </a:p>
        </p:txBody>
      </p:sp>
      <p:sp>
        <p:nvSpPr>
          <p:cNvPr id="6" name="Title 1"/>
          <p:cNvSpPr>
            <a:spLocks noGrp="1"/>
          </p:cNvSpPr>
          <p:nvPr>
            <p:ph type="title" hasCustomPrompt="1"/>
          </p:nvPr>
        </p:nvSpPr>
        <p:spPr>
          <a:xfrm>
            <a:off x="420689" y="2492896"/>
            <a:ext cx="7967735" cy="778098"/>
          </a:xfrm>
          <a:prstGeom prst="rect">
            <a:avLst/>
          </a:prstGeom>
        </p:spPr>
        <p:txBody>
          <a:bodyPr lIns="36000" rIns="36000"/>
          <a:lstStyle>
            <a:lvl1pPr marL="0" algn="l" defTabSz="914400" rtl="0" eaLnBrk="0" fontAlgn="base" latinLnBrk="0" hangingPunct="0">
              <a:spcBef>
                <a:spcPct val="0"/>
              </a:spcBef>
              <a:spcAft>
                <a:spcPct val="0"/>
              </a:spcAft>
              <a:defRPr lang="en-GB" sz="4400" b="0" kern="1200" baseline="0" dirty="0">
                <a:solidFill>
                  <a:schemeClr val="bg1"/>
                </a:solidFill>
                <a:latin typeface="+mj-lt"/>
                <a:ea typeface="+mj-ea"/>
                <a:cs typeface="Calibri" pitchFamily="34" charset="0"/>
              </a:defRPr>
            </a:lvl1pPr>
          </a:lstStyle>
          <a:p>
            <a:r>
              <a:rPr lang="en-US" dirty="0"/>
              <a:t>Document title (size 44)</a:t>
            </a:r>
            <a:endParaRPr lang="en-GB" dirty="0"/>
          </a:p>
        </p:txBody>
      </p:sp>
      <p:sp>
        <p:nvSpPr>
          <p:cNvPr id="11" name="Text Placeholder 20"/>
          <p:cNvSpPr>
            <a:spLocks noGrp="1"/>
          </p:cNvSpPr>
          <p:nvPr>
            <p:ph type="body" sz="quarter" idx="10" hasCustomPrompt="1"/>
          </p:nvPr>
        </p:nvSpPr>
        <p:spPr>
          <a:xfrm>
            <a:off x="420689" y="6219874"/>
            <a:ext cx="2375546" cy="521494"/>
          </a:xfrm>
          <a:prstGeom prst="rect">
            <a:avLst/>
          </a:prstGeom>
        </p:spPr>
        <p:txBody>
          <a:bodyPr/>
          <a:lstStyle>
            <a:lvl1pPr marL="0" indent="0">
              <a:buFont typeface="Arial" panose="020B0604020202020204" pitchFamily="34" charset="0"/>
              <a:buNone/>
              <a:defRPr sz="2000">
                <a:solidFill>
                  <a:schemeClr val="bg1"/>
                </a:solidFill>
              </a:defRPr>
            </a:lvl1pPr>
            <a:lvl2pPr marL="457200" indent="0">
              <a:buNone/>
              <a:defRPr/>
            </a:lvl2pPr>
          </a:lstStyle>
          <a:p>
            <a:pPr lvl="0"/>
            <a:r>
              <a:rPr lang="en-GB" dirty="0"/>
              <a:t>Date of document</a:t>
            </a:r>
          </a:p>
        </p:txBody>
      </p:sp>
      <p:pic>
        <p:nvPicPr>
          <p:cNvPr id="8" name="Picture 3" descr="C:\Users\IWSCON101\APPDATA\LOCAL\TEMP\wz0e11\DH logo folder\DH_detailed_logo_in_colour.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17989" y="260648"/>
            <a:ext cx="1794661" cy="1252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684978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mmary word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9169" y="274638"/>
            <a:ext cx="8723312" cy="778098"/>
          </a:xfrm>
          <a:prstGeom prst="rect">
            <a:avLst/>
          </a:prstGeom>
        </p:spPr>
        <p:txBody>
          <a:bodyPr lIns="36000" rIns="36000"/>
          <a:lstStyle>
            <a:lvl1pPr marL="0" algn="l" defTabSz="914400" rtl="0" eaLnBrk="0" fontAlgn="base" latinLnBrk="0" hangingPunct="0">
              <a:spcBef>
                <a:spcPct val="0"/>
              </a:spcBef>
              <a:spcAft>
                <a:spcPct val="0"/>
              </a:spcAft>
              <a:defRPr lang="en-GB" sz="2000" b="1" kern="1200" baseline="0" dirty="0">
                <a:solidFill>
                  <a:srgbClr val="00B496"/>
                </a:solidFill>
                <a:latin typeface="+mj-lt"/>
                <a:ea typeface="+mj-ea"/>
                <a:cs typeface="Calibri" pitchFamily="34" charset="0"/>
              </a:defRPr>
            </a:lvl1pPr>
          </a:lstStyle>
          <a:p>
            <a:r>
              <a:rPr lang="en-US" dirty="0"/>
              <a:t>Narrative title style (no more than two lines long)</a:t>
            </a:r>
            <a:endParaRPr lang="en-GB" dirty="0"/>
          </a:p>
        </p:txBody>
      </p:sp>
      <p:sp>
        <p:nvSpPr>
          <p:cNvPr id="16" name="Rectangle 15"/>
          <p:cNvSpPr/>
          <p:nvPr userDrawn="1"/>
        </p:nvSpPr>
        <p:spPr bwMode="auto">
          <a:xfrm>
            <a:off x="539554" y="6597356"/>
            <a:ext cx="8604448" cy="260647"/>
          </a:xfrm>
          <a:prstGeom prst="rect">
            <a:avLst/>
          </a:prstGeom>
          <a:solidFill>
            <a:srgbClr val="00B496"/>
          </a:solidFill>
          <a:ln>
            <a:solidFill>
              <a:srgbClr val="00B496"/>
            </a:solidFill>
          </a:ln>
          <a:effectLst/>
          <a:extLst/>
        </p:spPr>
        <p:txBody>
          <a:bodyPr vert="horz" wrap="square" lIns="91440" tIns="45720" rIns="91440" bIns="45720" numCol="1" rtlCol="0" anchor="ctr" anchorCtr="0" compatLnSpc="1">
            <a:prstTxWarp prst="textNoShape">
              <a:avLst/>
            </a:prstTxWarp>
            <a:noAutofit/>
          </a:bodyPr>
          <a:lstStyle/>
          <a:p>
            <a:r>
              <a:rPr lang="en-GB" sz="1200" b="1" dirty="0">
                <a:solidFill>
                  <a:srgbClr val="FFFFFF"/>
                </a:solidFill>
                <a:cs typeface="Calibri" panose="020F0502020204030204" pitchFamily="34" charset="0"/>
              </a:rPr>
              <a:t>DH –</a:t>
            </a:r>
            <a:r>
              <a:rPr lang="en-GB" sz="1200" dirty="0">
                <a:solidFill>
                  <a:srgbClr val="FFFFFF"/>
                </a:solidFill>
                <a:cs typeface="Calibri" panose="020F0502020204030204" pitchFamily="34" charset="0"/>
              </a:rPr>
              <a:t> Leading the nation’s health and care</a:t>
            </a:r>
          </a:p>
        </p:txBody>
      </p:sp>
      <p:sp>
        <p:nvSpPr>
          <p:cNvPr id="21" name="Text Placeholder 20"/>
          <p:cNvSpPr>
            <a:spLocks noGrp="1"/>
          </p:cNvSpPr>
          <p:nvPr>
            <p:ph type="body" sz="quarter" idx="10" hasCustomPrompt="1"/>
          </p:nvPr>
        </p:nvSpPr>
        <p:spPr>
          <a:xfrm>
            <a:off x="169168" y="1196752"/>
            <a:ext cx="8689660" cy="914400"/>
          </a:xfrm>
          <a:prstGeom prst="rect">
            <a:avLst/>
          </a:prstGeom>
        </p:spPr>
        <p:txBody>
          <a:bodyPr/>
          <a:lstStyle>
            <a:lvl1pPr marL="0" indent="0">
              <a:buFont typeface="Arial" panose="020B0604020202020204" pitchFamily="34" charset="0"/>
              <a:buNone/>
              <a:defRPr sz="1400" b="1"/>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Text box (used for Exec summary slides </a:t>
            </a:r>
            <a:r>
              <a:rPr lang="en-US" dirty="0" err="1"/>
              <a:t>etc</a:t>
            </a:r>
            <a:r>
              <a:rPr lang="en-US" dirty="0"/>
              <a:t>)</a:t>
            </a:r>
          </a:p>
          <a:p>
            <a:pPr lvl="1"/>
            <a:r>
              <a:rPr lang="en-US" dirty="0"/>
              <a:t>First level bullet</a:t>
            </a:r>
          </a:p>
          <a:p>
            <a:pPr lvl="2"/>
            <a:r>
              <a:rPr lang="en-US" dirty="0"/>
              <a:t>Second level bullet</a:t>
            </a:r>
          </a:p>
        </p:txBody>
      </p:sp>
      <p:sp>
        <p:nvSpPr>
          <p:cNvPr id="14" name="Text Placeholder 20"/>
          <p:cNvSpPr>
            <a:spLocks noGrp="1"/>
          </p:cNvSpPr>
          <p:nvPr>
            <p:ph type="body" sz="quarter" idx="11" hasCustomPrompt="1"/>
          </p:nvPr>
        </p:nvSpPr>
        <p:spPr>
          <a:xfrm>
            <a:off x="169169" y="6165304"/>
            <a:ext cx="8723312" cy="360040"/>
          </a:xfrm>
          <a:prstGeom prst="rect">
            <a:avLst/>
          </a:prstGeom>
        </p:spPr>
        <p:txBody>
          <a:bodyPr/>
          <a:lstStyle>
            <a:lvl1pPr marL="0" indent="0">
              <a:buFont typeface="Arial" panose="020B0604020202020204" pitchFamily="34" charset="0"/>
              <a:buNone/>
              <a:defRPr sz="900" b="0"/>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Notes: (delete if not required)</a:t>
            </a:r>
          </a:p>
        </p:txBody>
      </p:sp>
      <p:sp>
        <p:nvSpPr>
          <p:cNvPr id="6" name="Text Placeholder 3"/>
          <p:cNvSpPr>
            <a:spLocks noGrp="1"/>
          </p:cNvSpPr>
          <p:nvPr>
            <p:ph type="body" sz="quarter" idx="20" hasCustomPrompt="1"/>
          </p:nvPr>
        </p:nvSpPr>
        <p:spPr>
          <a:xfrm>
            <a:off x="769" y="2"/>
            <a:ext cx="9144000" cy="260647"/>
          </a:xfrm>
          <a:prstGeom prst="rect">
            <a:avLst/>
          </a:prstGeom>
          <a:solidFill>
            <a:srgbClr val="00B496"/>
          </a:solidFill>
          <a:ln>
            <a:noFill/>
          </a:ln>
          <a:effectLst/>
        </p:spPr>
        <p:txBody>
          <a:bodyPr vert="horz" wrap="square" lIns="91440" tIns="45720" rIns="91440" bIns="45720" numCol="1" rtlCol="0" anchor="ctr" anchorCtr="0" compatLnSpc="1">
            <a:prstTxWarp prst="textNoShape">
              <a:avLst/>
            </a:prstTxWarp>
            <a:noAutofit/>
          </a:bodyPr>
          <a:lstStyle>
            <a:lvl1pPr marL="0" indent="0" algn="ctr">
              <a:buNone/>
              <a:defRPr lang="en-GB" sz="1200" b="0" dirty="0">
                <a:solidFill>
                  <a:srgbClr val="FFFFFF"/>
                </a:solidFill>
                <a:latin typeface="Calibri" panose="020F0502020204030204" pitchFamily="34" charset="0"/>
                <a:cs typeface="Calibri" panose="020F0502020204030204" pitchFamily="34" charset="0"/>
              </a:defRPr>
            </a:lvl1pPr>
          </a:lstStyle>
          <a:p>
            <a:pPr marL="0" lvl="0"/>
            <a:r>
              <a:rPr lang="en-GB" dirty="0" smtClean="0"/>
              <a:t>OFFICIAL: SENSITIVE</a:t>
            </a:r>
            <a:endParaRPr lang="en-GB" dirty="0"/>
          </a:p>
        </p:txBody>
      </p:sp>
    </p:spTree>
    <p:extLst>
      <p:ext uri="{BB962C8B-B14F-4D97-AF65-F5344CB8AC3E}">
        <p14:creationId xmlns:p14="http://schemas.microsoft.com/office/powerpoint/2010/main" val="228991015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lumns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9169" y="274638"/>
            <a:ext cx="8723312" cy="778098"/>
          </a:xfrm>
          <a:prstGeom prst="rect">
            <a:avLst/>
          </a:prstGeom>
        </p:spPr>
        <p:txBody>
          <a:bodyPr lIns="36000" rIns="36000"/>
          <a:lstStyle>
            <a:lvl1pPr marL="0" algn="l" defTabSz="914400" rtl="0" eaLnBrk="0" fontAlgn="base" latinLnBrk="0" hangingPunct="0">
              <a:spcBef>
                <a:spcPct val="0"/>
              </a:spcBef>
              <a:spcAft>
                <a:spcPct val="0"/>
              </a:spcAft>
              <a:defRPr lang="en-GB" sz="2000" b="1" kern="1200" baseline="0" dirty="0">
                <a:solidFill>
                  <a:srgbClr val="00B496"/>
                </a:solidFill>
                <a:latin typeface="+mj-lt"/>
                <a:ea typeface="+mj-ea"/>
                <a:cs typeface="Calibri" pitchFamily="34" charset="0"/>
              </a:defRPr>
            </a:lvl1pPr>
          </a:lstStyle>
          <a:p>
            <a:r>
              <a:rPr lang="en-US" dirty="0"/>
              <a:t>Narrative title style (no more than two lines long)</a:t>
            </a:r>
            <a:endParaRPr lang="en-GB" dirty="0"/>
          </a:p>
        </p:txBody>
      </p:sp>
      <p:sp>
        <p:nvSpPr>
          <p:cNvPr id="16" name="Rectangle 15"/>
          <p:cNvSpPr/>
          <p:nvPr userDrawn="1"/>
        </p:nvSpPr>
        <p:spPr bwMode="auto">
          <a:xfrm>
            <a:off x="539554" y="6597357"/>
            <a:ext cx="8604448" cy="260647"/>
          </a:xfrm>
          <a:prstGeom prst="rect">
            <a:avLst/>
          </a:prstGeom>
          <a:solidFill>
            <a:srgbClr val="00B496"/>
          </a:solidFill>
          <a:ln>
            <a:solidFill>
              <a:srgbClr val="00B496"/>
            </a:solidFill>
          </a:ln>
          <a:effectLst/>
          <a:extLst/>
        </p:spPr>
        <p:txBody>
          <a:bodyPr vert="horz" wrap="square" lIns="91440" tIns="45720" rIns="91440" bIns="45720" numCol="1" rtlCol="0" anchor="ctr" anchorCtr="0" compatLnSpc="1">
            <a:prstTxWarp prst="textNoShape">
              <a:avLst/>
            </a:prstTxWarp>
            <a:noAutofit/>
          </a:bodyPr>
          <a:lstStyle/>
          <a:p>
            <a:r>
              <a:rPr lang="en-GB" sz="1200" b="1" dirty="0">
                <a:solidFill>
                  <a:srgbClr val="FFFFFF"/>
                </a:solidFill>
                <a:cs typeface="Calibri" panose="020F0502020204030204" pitchFamily="34" charset="0"/>
              </a:rPr>
              <a:t>DH –</a:t>
            </a:r>
            <a:r>
              <a:rPr lang="en-GB" sz="1200" dirty="0">
                <a:solidFill>
                  <a:srgbClr val="FFFFFF"/>
                </a:solidFill>
                <a:cs typeface="Calibri" panose="020F0502020204030204" pitchFamily="34" charset="0"/>
              </a:rPr>
              <a:t> Leading the nation’s health and care</a:t>
            </a:r>
          </a:p>
        </p:txBody>
      </p:sp>
      <p:sp>
        <p:nvSpPr>
          <p:cNvPr id="21" name="Text Placeholder 20"/>
          <p:cNvSpPr>
            <a:spLocks noGrp="1"/>
          </p:cNvSpPr>
          <p:nvPr>
            <p:ph type="body" sz="quarter" idx="10" hasCustomPrompt="1"/>
          </p:nvPr>
        </p:nvSpPr>
        <p:spPr>
          <a:xfrm>
            <a:off x="169169" y="1578496"/>
            <a:ext cx="4176464" cy="4514800"/>
          </a:xfrm>
          <a:prstGeom prst="rect">
            <a:avLst/>
          </a:prstGeom>
        </p:spPr>
        <p:txBody>
          <a:bodyPr/>
          <a:lstStyle>
            <a:lvl1pPr marL="0" indent="0">
              <a:buFont typeface="Arial" panose="020B0604020202020204" pitchFamily="34" charset="0"/>
              <a:buNone/>
              <a:defRPr sz="1400" b="1"/>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Text box (click to edit text)</a:t>
            </a:r>
          </a:p>
          <a:p>
            <a:pPr lvl="1"/>
            <a:r>
              <a:rPr lang="en-US" dirty="0"/>
              <a:t>First level bullet</a:t>
            </a:r>
          </a:p>
          <a:p>
            <a:pPr lvl="2"/>
            <a:r>
              <a:rPr lang="en-US" dirty="0"/>
              <a:t>Second level bullet</a:t>
            </a:r>
          </a:p>
        </p:txBody>
      </p:sp>
      <p:sp>
        <p:nvSpPr>
          <p:cNvPr id="14" name="Text Placeholder 20"/>
          <p:cNvSpPr>
            <a:spLocks noGrp="1"/>
          </p:cNvSpPr>
          <p:nvPr>
            <p:ph type="body" sz="quarter" idx="11" hasCustomPrompt="1"/>
          </p:nvPr>
        </p:nvSpPr>
        <p:spPr>
          <a:xfrm>
            <a:off x="169169" y="6165304"/>
            <a:ext cx="8723312" cy="360040"/>
          </a:xfrm>
          <a:prstGeom prst="rect">
            <a:avLst/>
          </a:prstGeom>
        </p:spPr>
        <p:txBody>
          <a:bodyPr/>
          <a:lstStyle>
            <a:lvl1pPr marL="0" indent="0">
              <a:buFont typeface="Arial" panose="020B0604020202020204" pitchFamily="34" charset="0"/>
              <a:buNone/>
              <a:defRPr sz="900" b="0"/>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Notes: (delete if not required)</a:t>
            </a:r>
          </a:p>
        </p:txBody>
      </p:sp>
      <p:sp>
        <p:nvSpPr>
          <p:cNvPr id="6" name="Text Placeholder 20"/>
          <p:cNvSpPr>
            <a:spLocks noGrp="1"/>
          </p:cNvSpPr>
          <p:nvPr>
            <p:ph type="body" sz="quarter" idx="12" hasCustomPrompt="1"/>
          </p:nvPr>
        </p:nvSpPr>
        <p:spPr>
          <a:xfrm>
            <a:off x="4716017" y="1578496"/>
            <a:ext cx="4176464" cy="4514800"/>
          </a:xfrm>
          <a:prstGeom prst="rect">
            <a:avLst/>
          </a:prstGeom>
        </p:spPr>
        <p:txBody>
          <a:bodyPr/>
          <a:lstStyle>
            <a:lvl1pPr marL="0" indent="0">
              <a:buFont typeface="Arial" panose="020B0604020202020204" pitchFamily="34" charset="0"/>
              <a:buNone/>
              <a:defRPr sz="1400" b="1"/>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Text box (click to edit text)</a:t>
            </a:r>
          </a:p>
          <a:p>
            <a:pPr lvl="1"/>
            <a:r>
              <a:rPr lang="en-US" dirty="0"/>
              <a:t>First level bullet</a:t>
            </a:r>
          </a:p>
          <a:p>
            <a:pPr lvl="2"/>
            <a:r>
              <a:rPr lang="en-US" dirty="0"/>
              <a:t>Second level bullet</a:t>
            </a:r>
          </a:p>
        </p:txBody>
      </p:sp>
      <p:sp>
        <p:nvSpPr>
          <p:cNvPr id="15" name="Text Placeholder 2"/>
          <p:cNvSpPr>
            <a:spLocks noGrp="1"/>
          </p:cNvSpPr>
          <p:nvPr>
            <p:ph type="body" idx="1" hasCustomPrompt="1"/>
          </p:nvPr>
        </p:nvSpPr>
        <p:spPr>
          <a:xfrm>
            <a:off x="169169" y="1010940"/>
            <a:ext cx="4176464" cy="545852"/>
          </a:xfrm>
          <a:prstGeom prst="rect">
            <a:avLst/>
          </a:prstGeom>
        </p:spPr>
        <p:txBody>
          <a:bodyPr anchor="b"/>
          <a:lstStyle>
            <a:lvl1pPr marL="0" indent="0" algn="ctr">
              <a:spcBef>
                <a:spcPts val="0"/>
              </a:spcBef>
              <a:buNone/>
              <a:defRPr sz="1600" b="1" i="0" u="sng">
                <a:solidFill>
                  <a:srgbClr val="00B496"/>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subtitle</a:t>
            </a:r>
          </a:p>
          <a:p>
            <a:pPr lvl="0"/>
            <a:r>
              <a:rPr lang="en-US" dirty="0"/>
              <a:t> (max two lines)</a:t>
            </a:r>
          </a:p>
        </p:txBody>
      </p:sp>
      <p:sp>
        <p:nvSpPr>
          <p:cNvPr id="17" name="Text Placeholder 2"/>
          <p:cNvSpPr>
            <a:spLocks noGrp="1"/>
          </p:cNvSpPr>
          <p:nvPr>
            <p:ph type="body" idx="13" hasCustomPrompt="1"/>
          </p:nvPr>
        </p:nvSpPr>
        <p:spPr>
          <a:xfrm>
            <a:off x="4716017" y="1010940"/>
            <a:ext cx="4176464" cy="545852"/>
          </a:xfrm>
          <a:prstGeom prst="rect">
            <a:avLst/>
          </a:prstGeom>
        </p:spPr>
        <p:txBody>
          <a:bodyPr anchor="b"/>
          <a:lstStyle>
            <a:lvl1pPr marL="0" indent="0" algn="ctr">
              <a:spcBef>
                <a:spcPts val="0"/>
              </a:spcBef>
              <a:buNone/>
              <a:defRPr sz="1600" b="1" i="0" u="sng">
                <a:solidFill>
                  <a:srgbClr val="00B496"/>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subtitle</a:t>
            </a:r>
          </a:p>
          <a:p>
            <a:pPr lvl="0"/>
            <a:r>
              <a:rPr lang="en-US" dirty="0"/>
              <a:t> (max two lines)</a:t>
            </a:r>
          </a:p>
        </p:txBody>
      </p:sp>
      <p:sp>
        <p:nvSpPr>
          <p:cNvPr id="10" name="Text Placeholder 3"/>
          <p:cNvSpPr>
            <a:spLocks noGrp="1"/>
          </p:cNvSpPr>
          <p:nvPr>
            <p:ph type="body" sz="quarter" idx="20" hasCustomPrompt="1"/>
          </p:nvPr>
        </p:nvSpPr>
        <p:spPr>
          <a:xfrm>
            <a:off x="769" y="2"/>
            <a:ext cx="9144000" cy="260647"/>
          </a:xfrm>
          <a:prstGeom prst="rect">
            <a:avLst/>
          </a:prstGeom>
          <a:solidFill>
            <a:srgbClr val="00B496"/>
          </a:solidFill>
          <a:ln>
            <a:noFill/>
          </a:ln>
          <a:effectLst/>
        </p:spPr>
        <p:txBody>
          <a:bodyPr vert="horz" wrap="square" lIns="91440" tIns="45720" rIns="91440" bIns="45720" numCol="1" rtlCol="0" anchor="ctr" anchorCtr="0" compatLnSpc="1">
            <a:prstTxWarp prst="textNoShape">
              <a:avLst/>
            </a:prstTxWarp>
            <a:noAutofit/>
          </a:bodyPr>
          <a:lstStyle>
            <a:lvl1pPr marL="0" indent="0">
              <a:buNone/>
              <a:defRPr lang="en-GB" sz="1200" b="0" dirty="0">
                <a:solidFill>
                  <a:srgbClr val="FFFFFF"/>
                </a:solidFill>
                <a:latin typeface="Calibri" panose="020F0502020204030204" pitchFamily="34" charset="0"/>
                <a:cs typeface="Calibri" panose="020F0502020204030204" pitchFamily="34" charset="0"/>
              </a:defRPr>
            </a:lvl1pPr>
          </a:lstStyle>
          <a:p>
            <a:pPr marL="0" lvl="0"/>
            <a:r>
              <a:rPr lang="en-GB" dirty="0"/>
              <a:t>Navigator bar: click to edit or delete</a:t>
            </a:r>
          </a:p>
        </p:txBody>
      </p:sp>
    </p:spTree>
    <p:extLst>
      <p:ext uri="{BB962C8B-B14F-4D97-AF65-F5344CB8AC3E}">
        <p14:creationId xmlns:p14="http://schemas.microsoft.com/office/powerpoint/2010/main" val="1588535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lumns (3)">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9169" y="274638"/>
            <a:ext cx="8723312" cy="778098"/>
          </a:xfrm>
          <a:prstGeom prst="rect">
            <a:avLst/>
          </a:prstGeom>
        </p:spPr>
        <p:txBody>
          <a:bodyPr lIns="36000" rIns="36000"/>
          <a:lstStyle>
            <a:lvl1pPr marL="0" algn="l" defTabSz="914400" rtl="0" eaLnBrk="0" fontAlgn="base" latinLnBrk="0" hangingPunct="0">
              <a:spcBef>
                <a:spcPct val="0"/>
              </a:spcBef>
              <a:spcAft>
                <a:spcPct val="0"/>
              </a:spcAft>
              <a:defRPr lang="en-GB" sz="2000" b="1" kern="1200" baseline="0" dirty="0">
                <a:solidFill>
                  <a:srgbClr val="00B496"/>
                </a:solidFill>
                <a:latin typeface="+mj-lt"/>
                <a:ea typeface="+mj-ea"/>
                <a:cs typeface="Calibri" pitchFamily="34" charset="0"/>
              </a:defRPr>
            </a:lvl1pPr>
          </a:lstStyle>
          <a:p>
            <a:r>
              <a:rPr lang="en-US" dirty="0"/>
              <a:t>Narrative title style (no more than two lines long)</a:t>
            </a:r>
            <a:endParaRPr lang="en-GB" dirty="0"/>
          </a:p>
        </p:txBody>
      </p:sp>
      <p:sp>
        <p:nvSpPr>
          <p:cNvPr id="16" name="Rectangle 15"/>
          <p:cNvSpPr/>
          <p:nvPr userDrawn="1"/>
        </p:nvSpPr>
        <p:spPr bwMode="auto">
          <a:xfrm>
            <a:off x="539554" y="6597357"/>
            <a:ext cx="8604448" cy="260647"/>
          </a:xfrm>
          <a:prstGeom prst="rect">
            <a:avLst/>
          </a:prstGeom>
          <a:solidFill>
            <a:srgbClr val="00B496"/>
          </a:solidFill>
          <a:ln>
            <a:solidFill>
              <a:srgbClr val="00B496"/>
            </a:solidFill>
          </a:ln>
          <a:effectLst/>
          <a:extLst/>
        </p:spPr>
        <p:txBody>
          <a:bodyPr vert="horz" wrap="square" lIns="91440" tIns="45720" rIns="91440" bIns="45720" numCol="1" rtlCol="0" anchor="ctr" anchorCtr="0" compatLnSpc="1">
            <a:prstTxWarp prst="textNoShape">
              <a:avLst/>
            </a:prstTxWarp>
            <a:noAutofit/>
          </a:bodyPr>
          <a:lstStyle/>
          <a:p>
            <a:r>
              <a:rPr lang="en-GB" sz="1200" b="1" dirty="0">
                <a:solidFill>
                  <a:srgbClr val="FFFFFF"/>
                </a:solidFill>
                <a:cs typeface="Calibri" panose="020F0502020204030204" pitchFamily="34" charset="0"/>
              </a:rPr>
              <a:t>DH –</a:t>
            </a:r>
            <a:r>
              <a:rPr lang="en-GB" sz="1200" dirty="0">
                <a:solidFill>
                  <a:srgbClr val="FFFFFF"/>
                </a:solidFill>
                <a:cs typeface="Calibri" panose="020F0502020204030204" pitchFamily="34" charset="0"/>
              </a:rPr>
              <a:t> Leading the nation’s health and care</a:t>
            </a:r>
          </a:p>
        </p:txBody>
      </p:sp>
      <p:sp>
        <p:nvSpPr>
          <p:cNvPr id="21" name="Text Placeholder 20"/>
          <p:cNvSpPr>
            <a:spLocks noGrp="1"/>
          </p:cNvSpPr>
          <p:nvPr>
            <p:ph type="body" sz="quarter" idx="10" hasCustomPrompt="1"/>
          </p:nvPr>
        </p:nvSpPr>
        <p:spPr>
          <a:xfrm>
            <a:off x="169169" y="1578496"/>
            <a:ext cx="2746648" cy="4442792"/>
          </a:xfrm>
          <a:prstGeom prst="rect">
            <a:avLst/>
          </a:prstGeom>
        </p:spPr>
        <p:txBody>
          <a:bodyPr/>
          <a:lstStyle>
            <a:lvl1pPr marL="0" indent="0">
              <a:buFont typeface="Arial" panose="020B0604020202020204" pitchFamily="34" charset="0"/>
              <a:buNone/>
              <a:defRPr sz="1400" b="1"/>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Text box (click to edit text)</a:t>
            </a:r>
          </a:p>
          <a:p>
            <a:pPr lvl="1"/>
            <a:r>
              <a:rPr lang="en-US" dirty="0"/>
              <a:t>First level bullet</a:t>
            </a:r>
          </a:p>
          <a:p>
            <a:pPr lvl="2"/>
            <a:r>
              <a:rPr lang="en-US" dirty="0"/>
              <a:t>Second level bullet</a:t>
            </a:r>
          </a:p>
        </p:txBody>
      </p:sp>
      <p:sp>
        <p:nvSpPr>
          <p:cNvPr id="14" name="Text Placeholder 20"/>
          <p:cNvSpPr>
            <a:spLocks noGrp="1"/>
          </p:cNvSpPr>
          <p:nvPr>
            <p:ph type="body" sz="quarter" idx="11" hasCustomPrompt="1"/>
          </p:nvPr>
        </p:nvSpPr>
        <p:spPr>
          <a:xfrm>
            <a:off x="169169" y="6165304"/>
            <a:ext cx="8723312" cy="360040"/>
          </a:xfrm>
          <a:prstGeom prst="rect">
            <a:avLst/>
          </a:prstGeom>
        </p:spPr>
        <p:txBody>
          <a:bodyPr/>
          <a:lstStyle>
            <a:lvl1pPr marL="0" indent="0">
              <a:buFont typeface="Arial" panose="020B0604020202020204" pitchFamily="34" charset="0"/>
              <a:buNone/>
              <a:defRPr sz="900" b="0"/>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Notes: (delete if not required)</a:t>
            </a:r>
          </a:p>
        </p:txBody>
      </p:sp>
      <p:sp>
        <p:nvSpPr>
          <p:cNvPr id="15" name="Text Placeholder 2"/>
          <p:cNvSpPr>
            <a:spLocks noGrp="1"/>
          </p:cNvSpPr>
          <p:nvPr>
            <p:ph type="body" idx="1" hasCustomPrompt="1"/>
          </p:nvPr>
        </p:nvSpPr>
        <p:spPr>
          <a:xfrm>
            <a:off x="169168" y="1010940"/>
            <a:ext cx="2739862" cy="545852"/>
          </a:xfrm>
          <a:prstGeom prst="rect">
            <a:avLst/>
          </a:prstGeom>
          <a:ln>
            <a:noFill/>
          </a:ln>
        </p:spPr>
        <p:txBody>
          <a:bodyPr anchor="b"/>
          <a:lstStyle>
            <a:lvl1pPr marL="0" indent="0" algn="ctr">
              <a:spcBef>
                <a:spcPts val="0"/>
              </a:spcBef>
              <a:buNone/>
              <a:defRPr sz="1200" b="1" u="sng">
                <a:solidFill>
                  <a:srgbClr val="00B496"/>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subtitle</a:t>
            </a:r>
          </a:p>
          <a:p>
            <a:pPr lvl="0"/>
            <a:r>
              <a:rPr lang="en-US" dirty="0"/>
              <a:t> (max two lines)</a:t>
            </a:r>
          </a:p>
        </p:txBody>
      </p:sp>
      <p:sp>
        <p:nvSpPr>
          <p:cNvPr id="12" name="Text Placeholder 20"/>
          <p:cNvSpPr>
            <a:spLocks noGrp="1"/>
          </p:cNvSpPr>
          <p:nvPr>
            <p:ph type="body" sz="quarter" idx="14" hasCustomPrompt="1"/>
          </p:nvPr>
        </p:nvSpPr>
        <p:spPr>
          <a:xfrm>
            <a:off x="3164286" y="1578496"/>
            <a:ext cx="2739862" cy="4442792"/>
          </a:xfrm>
          <a:prstGeom prst="rect">
            <a:avLst/>
          </a:prstGeom>
        </p:spPr>
        <p:txBody>
          <a:bodyPr/>
          <a:lstStyle>
            <a:lvl1pPr marL="0" indent="0">
              <a:buFont typeface="Arial" panose="020B0604020202020204" pitchFamily="34" charset="0"/>
              <a:buNone/>
              <a:defRPr sz="1400" b="1"/>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Text box (click to edit text)</a:t>
            </a:r>
          </a:p>
          <a:p>
            <a:pPr lvl="1"/>
            <a:r>
              <a:rPr lang="en-US" dirty="0"/>
              <a:t>First level bullet</a:t>
            </a:r>
          </a:p>
          <a:p>
            <a:pPr lvl="2"/>
            <a:r>
              <a:rPr lang="en-US" dirty="0"/>
              <a:t>Second level bullet</a:t>
            </a:r>
          </a:p>
        </p:txBody>
      </p:sp>
      <p:sp>
        <p:nvSpPr>
          <p:cNvPr id="18" name="Text Placeholder 2"/>
          <p:cNvSpPr>
            <a:spLocks noGrp="1"/>
          </p:cNvSpPr>
          <p:nvPr>
            <p:ph type="body" idx="15" hasCustomPrompt="1"/>
          </p:nvPr>
        </p:nvSpPr>
        <p:spPr>
          <a:xfrm>
            <a:off x="3160893" y="1010940"/>
            <a:ext cx="2739862" cy="545852"/>
          </a:xfrm>
          <a:prstGeom prst="rect">
            <a:avLst/>
          </a:prstGeom>
        </p:spPr>
        <p:txBody>
          <a:bodyPr anchor="b"/>
          <a:lstStyle>
            <a:lvl1pPr marL="0" indent="0" algn="ctr">
              <a:spcBef>
                <a:spcPts val="0"/>
              </a:spcBef>
              <a:buNone/>
              <a:defRPr sz="1200" b="1" u="sng">
                <a:solidFill>
                  <a:srgbClr val="00B496"/>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subtitle</a:t>
            </a:r>
          </a:p>
          <a:p>
            <a:pPr lvl="0"/>
            <a:r>
              <a:rPr lang="en-US" dirty="0"/>
              <a:t> (max two lines)</a:t>
            </a:r>
          </a:p>
        </p:txBody>
      </p:sp>
      <p:sp>
        <p:nvSpPr>
          <p:cNvPr id="19" name="Text Placeholder 20"/>
          <p:cNvSpPr>
            <a:spLocks noGrp="1"/>
          </p:cNvSpPr>
          <p:nvPr>
            <p:ph type="body" sz="quarter" idx="16" hasCustomPrompt="1"/>
          </p:nvPr>
        </p:nvSpPr>
        <p:spPr>
          <a:xfrm>
            <a:off x="6152618" y="1578496"/>
            <a:ext cx="2739862" cy="4442792"/>
          </a:xfrm>
          <a:prstGeom prst="rect">
            <a:avLst/>
          </a:prstGeom>
        </p:spPr>
        <p:txBody>
          <a:bodyPr/>
          <a:lstStyle>
            <a:lvl1pPr marL="0" indent="0">
              <a:buFont typeface="Arial" panose="020B0604020202020204" pitchFamily="34" charset="0"/>
              <a:buNone/>
              <a:defRPr sz="1400" b="1"/>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Text box (click to edit text)</a:t>
            </a:r>
          </a:p>
          <a:p>
            <a:pPr lvl="1"/>
            <a:r>
              <a:rPr lang="en-US" dirty="0"/>
              <a:t>First level bullet</a:t>
            </a:r>
          </a:p>
          <a:p>
            <a:pPr lvl="2"/>
            <a:r>
              <a:rPr lang="en-US" dirty="0"/>
              <a:t>Second level bullet</a:t>
            </a:r>
          </a:p>
        </p:txBody>
      </p:sp>
      <p:sp>
        <p:nvSpPr>
          <p:cNvPr id="22" name="Text Placeholder 2"/>
          <p:cNvSpPr>
            <a:spLocks noGrp="1"/>
          </p:cNvSpPr>
          <p:nvPr>
            <p:ph type="body" idx="17" hasCustomPrompt="1"/>
          </p:nvPr>
        </p:nvSpPr>
        <p:spPr>
          <a:xfrm>
            <a:off x="6152618" y="1010940"/>
            <a:ext cx="2739862" cy="545852"/>
          </a:xfrm>
          <a:prstGeom prst="rect">
            <a:avLst/>
          </a:prstGeom>
        </p:spPr>
        <p:txBody>
          <a:bodyPr anchor="b"/>
          <a:lstStyle>
            <a:lvl1pPr marL="0" indent="0" algn="ctr">
              <a:spcBef>
                <a:spcPts val="0"/>
              </a:spcBef>
              <a:buNone/>
              <a:defRPr sz="1200" b="1" u="sng">
                <a:solidFill>
                  <a:srgbClr val="00B496"/>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subtitle</a:t>
            </a:r>
          </a:p>
          <a:p>
            <a:pPr lvl="0"/>
            <a:r>
              <a:rPr lang="en-US" dirty="0"/>
              <a:t> (max two lines)</a:t>
            </a:r>
          </a:p>
        </p:txBody>
      </p:sp>
      <p:sp>
        <p:nvSpPr>
          <p:cNvPr id="13" name="Text Placeholder 3"/>
          <p:cNvSpPr>
            <a:spLocks noGrp="1"/>
          </p:cNvSpPr>
          <p:nvPr>
            <p:ph type="body" sz="quarter" idx="20" hasCustomPrompt="1"/>
          </p:nvPr>
        </p:nvSpPr>
        <p:spPr>
          <a:xfrm>
            <a:off x="769" y="2"/>
            <a:ext cx="9144000" cy="260647"/>
          </a:xfrm>
          <a:prstGeom prst="rect">
            <a:avLst/>
          </a:prstGeom>
          <a:solidFill>
            <a:srgbClr val="00B496"/>
          </a:solidFill>
          <a:ln>
            <a:noFill/>
          </a:ln>
          <a:effectLst/>
        </p:spPr>
        <p:txBody>
          <a:bodyPr vert="horz" wrap="square" lIns="91440" tIns="45720" rIns="91440" bIns="45720" numCol="1" rtlCol="0" anchor="ctr" anchorCtr="0" compatLnSpc="1">
            <a:prstTxWarp prst="textNoShape">
              <a:avLst/>
            </a:prstTxWarp>
            <a:noAutofit/>
          </a:bodyPr>
          <a:lstStyle>
            <a:lvl1pPr marL="0" indent="0">
              <a:buNone/>
              <a:defRPr lang="en-GB" sz="1200" b="0" dirty="0">
                <a:solidFill>
                  <a:srgbClr val="FFFFFF"/>
                </a:solidFill>
                <a:latin typeface="Calibri" panose="020F0502020204030204" pitchFamily="34" charset="0"/>
                <a:cs typeface="Calibri" panose="020F0502020204030204" pitchFamily="34" charset="0"/>
              </a:defRPr>
            </a:lvl1pPr>
          </a:lstStyle>
          <a:p>
            <a:pPr marL="0" lvl="0"/>
            <a:r>
              <a:rPr lang="en-GB" dirty="0"/>
              <a:t>Navigator bar: click to edit or delete</a:t>
            </a:r>
          </a:p>
        </p:txBody>
      </p:sp>
    </p:spTree>
    <p:extLst>
      <p:ext uri="{BB962C8B-B14F-4D97-AF65-F5344CB8AC3E}">
        <p14:creationId xmlns:p14="http://schemas.microsoft.com/office/powerpoint/2010/main" val="2602281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lumns (4)">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9169" y="260648"/>
            <a:ext cx="8723312" cy="778098"/>
          </a:xfrm>
          <a:prstGeom prst="rect">
            <a:avLst/>
          </a:prstGeom>
        </p:spPr>
        <p:txBody>
          <a:bodyPr lIns="36000" rIns="36000"/>
          <a:lstStyle>
            <a:lvl1pPr marL="0" algn="l" defTabSz="914400" rtl="0" eaLnBrk="0" fontAlgn="base" latinLnBrk="0" hangingPunct="0">
              <a:spcBef>
                <a:spcPct val="0"/>
              </a:spcBef>
              <a:spcAft>
                <a:spcPct val="0"/>
              </a:spcAft>
              <a:defRPr lang="en-GB" sz="2000" b="1" kern="1200" baseline="0" dirty="0">
                <a:solidFill>
                  <a:srgbClr val="00B496"/>
                </a:solidFill>
                <a:latin typeface="+mj-lt"/>
                <a:ea typeface="+mj-ea"/>
                <a:cs typeface="Calibri" pitchFamily="34" charset="0"/>
              </a:defRPr>
            </a:lvl1pPr>
          </a:lstStyle>
          <a:p>
            <a:r>
              <a:rPr lang="en-US" dirty="0"/>
              <a:t>Narrative title style (no more than two lines long)</a:t>
            </a:r>
            <a:endParaRPr lang="en-GB" dirty="0"/>
          </a:p>
        </p:txBody>
      </p:sp>
      <p:sp>
        <p:nvSpPr>
          <p:cNvPr id="16" name="Rectangle 15"/>
          <p:cNvSpPr/>
          <p:nvPr userDrawn="1"/>
        </p:nvSpPr>
        <p:spPr bwMode="auto">
          <a:xfrm>
            <a:off x="539554" y="6597357"/>
            <a:ext cx="8604448" cy="260647"/>
          </a:xfrm>
          <a:prstGeom prst="rect">
            <a:avLst/>
          </a:prstGeom>
          <a:solidFill>
            <a:srgbClr val="00B496"/>
          </a:solidFill>
          <a:ln>
            <a:solidFill>
              <a:srgbClr val="00B496"/>
            </a:solidFill>
          </a:ln>
          <a:effectLst/>
          <a:extLst/>
        </p:spPr>
        <p:txBody>
          <a:bodyPr vert="horz" wrap="square" lIns="91440" tIns="45720" rIns="91440" bIns="45720" numCol="1" rtlCol="0" anchor="ctr" anchorCtr="0" compatLnSpc="1">
            <a:prstTxWarp prst="textNoShape">
              <a:avLst/>
            </a:prstTxWarp>
            <a:noAutofit/>
          </a:bodyPr>
          <a:lstStyle/>
          <a:p>
            <a:r>
              <a:rPr lang="en-GB" sz="1200" b="1" dirty="0">
                <a:solidFill>
                  <a:srgbClr val="FFFFFF"/>
                </a:solidFill>
                <a:cs typeface="Calibri" panose="020F0502020204030204" pitchFamily="34" charset="0"/>
              </a:rPr>
              <a:t>DH –</a:t>
            </a:r>
            <a:r>
              <a:rPr lang="en-GB" sz="1200" dirty="0">
                <a:solidFill>
                  <a:srgbClr val="FFFFFF"/>
                </a:solidFill>
                <a:cs typeface="Calibri" panose="020F0502020204030204" pitchFamily="34" charset="0"/>
              </a:rPr>
              <a:t> Leading the nation’s health and care</a:t>
            </a:r>
          </a:p>
        </p:txBody>
      </p:sp>
      <p:sp>
        <p:nvSpPr>
          <p:cNvPr id="21" name="Text Placeholder 20"/>
          <p:cNvSpPr>
            <a:spLocks noGrp="1"/>
          </p:cNvSpPr>
          <p:nvPr>
            <p:ph type="body" sz="quarter" idx="10" hasCustomPrompt="1"/>
          </p:nvPr>
        </p:nvSpPr>
        <p:spPr>
          <a:xfrm>
            <a:off x="169169" y="1542802"/>
            <a:ext cx="2026568" cy="4442792"/>
          </a:xfrm>
          <a:prstGeom prst="rect">
            <a:avLst/>
          </a:prstGeom>
        </p:spPr>
        <p:txBody>
          <a:bodyPr/>
          <a:lstStyle>
            <a:lvl1pPr marL="0" indent="0">
              <a:buFont typeface="Arial" panose="020B0604020202020204" pitchFamily="34" charset="0"/>
              <a:buNone/>
              <a:defRPr sz="1400" b="1"/>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Text box (click to edit text)</a:t>
            </a:r>
          </a:p>
          <a:p>
            <a:pPr lvl="1"/>
            <a:r>
              <a:rPr lang="en-US" dirty="0"/>
              <a:t>First level bullet</a:t>
            </a:r>
          </a:p>
          <a:p>
            <a:pPr lvl="2"/>
            <a:r>
              <a:rPr lang="en-US" dirty="0"/>
              <a:t>Second level bullet</a:t>
            </a:r>
          </a:p>
        </p:txBody>
      </p:sp>
      <p:sp>
        <p:nvSpPr>
          <p:cNvPr id="14" name="Text Placeholder 20"/>
          <p:cNvSpPr>
            <a:spLocks noGrp="1"/>
          </p:cNvSpPr>
          <p:nvPr>
            <p:ph type="body" sz="quarter" idx="11" hasCustomPrompt="1"/>
          </p:nvPr>
        </p:nvSpPr>
        <p:spPr>
          <a:xfrm>
            <a:off x="169169" y="6165304"/>
            <a:ext cx="8723312" cy="360040"/>
          </a:xfrm>
          <a:prstGeom prst="rect">
            <a:avLst/>
          </a:prstGeom>
        </p:spPr>
        <p:txBody>
          <a:bodyPr/>
          <a:lstStyle>
            <a:lvl1pPr marL="0" indent="0">
              <a:buFont typeface="Arial" panose="020B0604020202020204" pitchFamily="34" charset="0"/>
              <a:buNone/>
              <a:defRPr sz="900" b="0"/>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Notes: (delete if not required)</a:t>
            </a:r>
          </a:p>
        </p:txBody>
      </p:sp>
      <p:sp>
        <p:nvSpPr>
          <p:cNvPr id="15" name="Text Placeholder 2"/>
          <p:cNvSpPr>
            <a:spLocks noGrp="1"/>
          </p:cNvSpPr>
          <p:nvPr>
            <p:ph type="body" idx="1" hasCustomPrompt="1"/>
          </p:nvPr>
        </p:nvSpPr>
        <p:spPr>
          <a:xfrm>
            <a:off x="169168" y="975246"/>
            <a:ext cx="2021561" cy="545852"/>
          </a:xfrm>
          <a:prstGeom prst="rect">
            <a:avLst/>
          </a:prstGeom>
          <a:ln>
            <a:noFill/>
          </a:ln>
        </p:spPr>
        <p:txBody>
          <a:bodyPr anchor="b"/>
          <a:lstStyle>
            <a:lvl1pPr marL="0" indent="0" algn="ctr">
              <a:spcBef>
                <a:spcPts val="0"/>
              </a:spcBef>
              <a:buNone/>
              <a:defRPr sz="1200" b="1" u="sng">
                <a:solidFill>
                  <a:srgbClr val="00B496"/>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subtitle</a:t>
            </a:r>
          </a:p>
          <a:p>
            <a:pPr lvl="0"/>
            <a:r>
              <a:rPr lang="en-US" dirty="0"/>
              <a:t> (max two lines)</a:t>
            </a:r>
          </a:p>
        </p:txBody>
      </p:sp>
      <p:sp>
        <p:nvSpPr>
          <p:cNvPr id="12" name="Text Placeholder 20"/>
          <p:cNvSpPr>
            <a:spLocks noGrp="1"/>
          </p:cNvSpPr>
          <p:nvPr>
            <p:ph type="body" sz="quarter" idx="14" hasCustomPrompt="1"/>
          </p:nvPr>
        </p:nvSpPr>
        <p:spPr>
          <a:xfrm>
            <a:off x="2406424" y="1542802"/>
            <a:ext cx="2021561" cy="4442792"/>
          </a:xfrm>
          <a:prstGeom prst="rect">
            <a:avLst/>
          </a:prstGeom>
        </p:spPr>
        <p:txBody>
          <a:bodyPr/>
          <a:lstStyle>
            <a:lvl1pPr marL="0" indent="0">
              <a:buFont typeface="Arial" panose="020B0604020202020204" pitchFamily="34" charset="0"/>
              <a:buNone/>
              <a:defRPr sz="1400" b="1"/>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Text box (click to edit text)</a:t>
            </a:r>
          </a:p>
          <a:p>
            <a:pPr lvl="1"/>
            <a:r>
              <a:rPr lang="en-US" dirty="0"/>
              <a:t>First level bullet</a:t>
            </a:r>
          </a:p>
          <a:p>
            <a:pPr lvl="2"/>
            <a:r>
              <a:rPr lang="en-US" dirty="0"/>
              <a:t>Second level bullet</a:t>
            </a:r>
          </a:p>
        </p:txBody>
      </p:sp>
      <p:sp>
        <p:nvSpPr>
          <p:cNvPr id="18" name="Text Placeholder 2"/>
          <p:cNvSpPr>
            <a:spLocks noGrp="1"/>
          </p:cNvSpPr>
          <p:nvPr>
            <p:ph type="body" idx="15" hasCustomPrompt="1"/>
          </p:nvPr>
        </p:nvSpPr>
        <p:spPr>
          <a:xfrm>
            <a:off x="2403086" y="975246"/>
            <a:ext cx="2021561" cy="545852"/>
          </a:xfrm>
          <a:prstGeom prst="rect">
            <a:avLst/>
          </a:prstGeom>
        </p:spPr>
        <p:txBody>
          <a:bodyPr anchor="b"/>
          <a:lstStyle>
            <a:lvl1pPr marL="0" indent="0" algn="ctr">
              <a:spcBef>
                <a:spcPts val="0"/>
              </a:spcBef>
              <a:buNone/>
              <a:defRPr sz="1200" b="1" u="sng">
                <a:solidFill>
                  <a:srgbClr val="00B496"/>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subtitle</a:t>
            </a:r>
          </a:p>
          <a:p>
            <a:pPr lvl="0"/>
            <a:r>
              <a:rPr lang="en-US" dirty="0"/>
              <a:t> (max two lines)</a:t>
            </a:r>
          </a:p>
        </p:txBody>
      </p:sp>
      <p:sp>
        <p:nvSpPr>
          <p:cNvPr id="19" name="Text Placeholder 20"/>
          <p:cNvSpPr>
            <a:spLocks noGrp="1"/>
          </p:cNvSpPr>
          <p:nvPr>
            <p:ph type="body" sz="quarter" idx="16" hasCustomPrompt="1"/>
          </p:nvPr>
        </p:nvSpPr>
        <p:spPr>
          <a:xfrm>
            <a:off x="6870919" y="1542802"/>
            <a:ext cx="2021561" cy="4442792"/>
          </a:xfrm>
          <a:prstGeom prst="rect">
            <a:avLst/>
          </a:prstGeom>
        </p:spPr>
        <p:txBody>
          <a:bodyPr/>
          <a:lstStyle>
            <a:lvl1pPr marL="0" indent="0">
              <a:buFont typeface="Arial" panose="020B0604020202020204" pitchFamily="34" charset="0"/>
              <a:buNone/>
              <a:defRPr sz="1400" b="1"/>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Text box (click to edit text)</a:t>
            </a:r>
          </a:p>
          <a:p>
            <a:pPr lvl="1"/>
            <a:r>
              <a:rPr lang="en-US" dirty="0"/>
              <a:t>First level bullet</a:t>
            </a:r>
          </a:p>
          <a:p>
            <a:pPr lvl="2"/>
            <a:r>
              <a:rPr lang="en-US" dirty="0"/>
              <a:t>Second level bullet</a:t>
            </a:r>
          </a:p>
        </p:txBody>
      </p:sp>
      <p:sp>
        <p:nvSpPr>
          <p:cNvPr id="22" name="Text Placeholder 2"/>
          <p:cNvSpPr>
            <a:spLocks noGrp="1"/>
          </p:cNvSpPr>
          <p:nvPr>
            <p:ph type="body" idx="17" hasCustomPrompt="1"/>
          </p:nvPr>
        </p:nvSpPr>
        <p:spPr>
          <a:xfrm>
            <a:off x="6870919" y="975246"/>
            <a:ext cx="2021561" cy="545852"/>
          </a:xfrm>
          <a:prstGeom prst="rect">
            <a:avLst/>
          </a:prstGeom>
        </p:spPr>
        <p:txBody>
          <a:bodyPr anchor="b"/>
          <a:lstStyle>
            <a:lvl1pPr marL="0" indent="0" algn="ctr">
              <a:spcBef>
                <a:spcPts val="0"/>
              </a:spcBef>
              <a:buNone/>
              <a:defRPr sz="1200" b="1" u="sng">
                <a:solidFill>
                  <a:srgbClr val="00B496"/>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subtitle</a:t>
            </a:r>
          </a:p>
          <a:p>
            <a:pPr lvl="0"/>
            <a:r>
              <a:rPr lang="en-US" dirty="0"/>
              <a:t> (max two lines)</a:t>
            </a:r>
          </a:p>
        </p:txBody>
      </p:sp>
      <p:sp>
        <p:nvSpPr>
          <p:cNvPr id="11" name="Text Placeholder 20"/>
          <p:cNvSpPr>
            <a:spLocks noGrp="1"/>
          </p:cNvSpPr>
          <p:nvPr>
            <p:ph type="body" sz="quarter" idx="18" hasCustomPrompt="1"/>
          </p:nvPr>
        </p:nvSpPr>
        <p:spPr>
          <a:xfrm>
            <a:off x="4638672" y="1542802"/>
            <a:ext cx="2021561" cy="4442792"/>
          </a:xfrm>
          <a:prstGeom prst="rect">
            <a:avLst/>
          </a:prstGeom>
        </p:spPr>
        <p:txBody>
          <a:bodyPr/>
          <a:lstStyle>
            <a:lvl1pPr marL="0" indent="0">
              <a:buFont typeface="Arial" panose="020B0604020202020204" pitchFamily="34" charset="0"/>
              <a:buNone/>
              <a:defRPr sz="1400" b="1"/>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Text box (click to edit text)</a:t>
            </a:r>
          </a:p>
          <a:p>
            <a:pPr lvl="1"/>
            <a:r>
              <a:rPr lang="en-US" dirty="0"/>
              <a:t>First level bullet</a:t>
            </a:r>
          </a:p>
          <a:p>
            <a:pPr lvl="2"/>
            <a:r>
              <a:rPr lang="en-US" dirty="0"/>
              <a:t>Second level bullet</a:t>
            </a:r>
          </a:p>
        </p:txBody>
      </p:sp>
      <p:sp>
        <p:nvSpPr>
          <p:cNvPr id="13" name="Text Placeholder 2"/>
          <p:cNvSpPr>
            <a:spLocks noGrp="1"/>
          </p:cNvSpPr>
          <p:nvPr>
            <p:ph type="body" idx="19" hasCustomPrompt="1"/>
          </p:nvPr>
        </p:nvSpPr>
        <p:spPr>
          <a:xfrm>
            <a:off x="4637003" y="975246"/>
            <a:ext cx="2021561" cy="545852"/>
          </a:xfrm>
          <a:prstGeom prst="rect">
            <a:avLst/>
          </a:prstGeom>
        </p:spPr>
        <p:txBody>
          <a:bodyPr anchor="b"/>
          <a:lstStyle>
            <a:lvl1pPr marL="0" indent="0" algn="ctr">
              <a:spcBef>
                <a:spcPts val="0"/>
              </a:spcBef>
              <a:buNone/>
              <a:defRPr sz="1200" b="1" u="sng">
                <a:solidFill>
                  <a:srgbClr val="00B496"/>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subtitle</a:t>
            </a:r>
          </a:p>
          <a:p>
            <a:pPr lvl="0"/>
            <a:r>
              <a:rPr lang="en-US" dirty="0"/>
              <a:t> (max two lines)</a:t>
            </a:r>
          </a:p>
        </p:txBody>
      </p:sp>
      <p:sp>
        <p:nvSpPr>
          <p:cNvPr id="20" name="Text Placeholder 3"/>
          <p:cNvSpPr>
            <a:spLocks noGrp="1"/>
          </p:cNvSpPr>
          <p:nvPr>
            <p:ph type="body" sz="quarter" idx="20" hasCustomPrompt="1"/>
          </p:nvPr>
        </p:nvSpPr>
        <p:spPr>
          <a:xfrm>
            <a:off x="769" y="2"/>
            <a:ext cx="9144000" cy="260647"/>
          </a:xfrm>
          <a:prstGeom prst="rect">
            <a:avLst/>
          </a:prstGeom>
          <a:solidFill>
            <a:srgbClr val="00B496"/>
          </a:solidFill>
          <a:ln>
            <a:noFill/>
          </a:ln>
          <a:effectLst/>
        </p:spPr>
        <p:txBody>
          <a:bodyPr vert="horz" wrap="square" lIns="91440" tIns="45720" rIns="91440" bIns="45720" numCol="1" rtlCol="0" anchor="ctr" anchorCtr="0" compatLnSpc="1">
            <a:prstTxWarp prst="textNoShape">
              <a:avLst/>
            </a:prstTxWarp>
            <a:noAutofit/>
          </a:bodyPr>
          <a:lstStyle>
            <a:lvl1pPr marL="0" indent="0">
              <a:buNone/>
              <a:defRPr lang="en-GB" sz="1200" b="0" dirty="0">
                <a:solidFill>
                  <a:srgbClr val="FFFFFF"/>
                </a:solidFill>
                <a:latin typeface="Calibri" panose="020F0502020204030204" pitchFamily="34" charset="0"/>
                <a:cs typeface="Calibri" panose="020F0502020204030204" pitchFamily="34" charset="0"/>
              </a:defRPr>
            </a:lvl1pPr>
          </a:lstStyle>
          <a:p>
            <a:pPr marL="0" lvl="0"/>
            <a:r>
              <a:rPr lang="en-GB" dirty="0"/>
              <a:t>Navigator bar: click to edit or delete</a:t>
            </a:r>
          </a:p>
        </p:txBody>
      </p:sp>
    </p:spTree>
    <p:extLst>
      <p:ext uri="{BB962C8B-B14F-4D97-AF65-F5344CB8AC3E}">
        <p14:creationId xmlns:p14="http://schemas.microsoft.com/office/powerpoint/2010/main" val="3595676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s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9169" y="274638"/>
            <a:ext cx="8723312" cy="778098"/>
          </a:xfrm>
          <a:prstGeom prst="rect">
            <a:avLst/>
          </a:prstGeom>
        </p:spPr>
        <p:txBody>
          <a:bodyPr lIns="36000" rIns="36000"/>
          <a:lstStyle>
            <a:lvl1pPr marL="0" algn="l" defTabSz="914400" rtl="0" eaLnBrk="0" fontAlgn="base" latinLnBrk="0" hangingPunct="0">
              <a:spcBef>
                <a:spcPct val="0"/>
              </a:spcBef>
              <a:spcAft>
                <a:spcPct val="0"/>
              </a:spcAft>
              <a:defRPr lang="en-GB" sz="2000" b="1" kern="1200" baseline="0" dirty="0">
                <a:solidFill>
                  <a:srgbClr val="00B496"/>
                </a:solidFill>
                <a:latin typeface="+mj-lt"/>
                <a:ea typeface="+mj-ea"/>
                <a:cs typeface="Calibri" pitchFamily="34" charset="0"/>
              </a:defRPr>
            </a:lvl1pPr>
          </a:lstStyle>
          <a:p>
            <a:r>
              <a:rPr lang="en-US" dirty="0"/>
              <a:t>Narrative title style (no more than two lines long)</a:t>
            </a:r>
            <a:endParaRPr lang="en-GB" dirty="0"/>
          </a:p>
        </p:txBody>
      </p:sp>
      <p:sp>
        <p:nvSpPr>
          <p:cNvPr id="16" name="Rectangle 15"/>
          <p:cNvSpPr/>
          <p:nvPr userDrawn="1"/>
        </p:nvSpPr>
        <p:spPr bwMode="auto">
          <a:xfrm>
            <a:off x="539554" y="6597357"/>
            <a:ext cx="8604448" cy="260647"/>
          </a:xfrm>
          <a:prstGeom prst="rect">
            <a:avLst/>
          </a:prstGeom>
          <a:solidFill>
            <a:srgbClr val="01B395"/>
          </a:solidFill>
          <a:ln>
            <a:solidFill>
              <a:srgbClr val="00B496"/>
            </a:solidFill>
          </a:ln>
          <a:effectLst/>
          <a:extLst/>
        </p:spPr>
        <p:txBody>
          <a:bodyPr vert="horz" wrap="square" lIns="91440" tIns="45720" rIns="91440" bIns="45720" numCol="1" rtlCol="0" anchor="ctr" anchorCtr="0" compatLnSpc="1">
            <a:prstTxWarp prst="textNoShape">
              <a:avLst/>
            </a:prstTxWarp>
            <a:noAutofit/>
          </a:bodyPr>
          <a:lstStyle/>
          <a:p>
            <a:r>
              <a:rPr lang="en-GB" sz="1200" b="1" dirty="0">
                <a:solidFill>
                  <a:srgbClr val="FFFFFF"/>
                </a:solidFill>
                <a:cs typeface="Calibri" panose="020F0502020204030204" pitchFamily="34" charset="0"/>
              </a:rPr>
              <a:t>DH –</a:t>
            </a:r>
            <a:r>
              <a:rPr lang="en-GB" sz="1200" dirty="0">
                <a:solidFill>
                  <a:srgbClr val="FFFFFF"/>
                </a:solidFill>
                <a:cs typeface="Calibri" panose="020F0502020204030204" pitchFamily="34" charset="0"/>
              </a:rPr>
              <a:t> Leading the nation’s health and care</a:t>
            </a:r>
          </a:p>
        </p:txBody>
      </p:sp>
      <p:sp>
        <p:nvSpPr>
          <p:cNvPr id="21" name="Text Placeholder 20"/>
          <p:cNvSpPr>
            <a:spLocks noGrp="1"/>
          </p:cNvSpPr>
          <p:nvPr>
            <p:ph type="body" sz="quarter" idx="10" hasCustomPrompt="1"/>
          </p:nvPr>
        </p:nvSpPr>
        <p:spPr>
          <a:xfrm>
            <a:off x="1403650" y="3645024"/>
            <a:ext cx="7488832" cy="2376264"/>
          </a:xfrm>
          <a:prstGeom prst="rect">
            <a:avLst/>
          </a:prstGeom>
        </p:spPr>
        <p:txBody>
          <a:bodyPr/>
          <a:lstStyle>
            <a:lvl1pPr marL="0" indent="0">
              <a:buFont typeface="Arial" panose="020B0604020202020204" pitchFamily="34" charset="0"/>
              <a:buNone/>
              <a:defRPr sz="1400" b="1"/>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Text box (click to edit content)</a:t>
            </a:r>
          </a:p>
          <a:p>
            <a:pPr lvl="1"/>
            <a:r>
              <a:rPr lang="en-US" dirty="0"/>
              <a:t>First level bullet</a:t>
            </a:r>
          </a:p>
          <a:p>
            <a:pPr lvl="2"/>
            <a:r>
              <a:rPr lang="en-US" dirty="0"/>
              <a:t>Second level bullet</a:t>
            </a:r>
          </a:p>
        </p:txBody>
      </p:sp>
      <p:sp>
        <p:nvSpPr>
          <p:cNvPr id="14" name="Text Placeholder 20"/>
          <p:cNvSpPr>
            <a:spLocks noGrp="1"/>
          </p:cNvSpPr>
          <p:nvPr>
            <p:ph type="body" sz="quarter" idx="11" hasCustomPrompt="1"/>
          </p:nvPr>
        </p:nvSpPr>
        <p:spPr>
          <a:xfrm>
            <a:off x="169169" y="6165304"/>
            <a:ext cx="8723312" cy="360040"/>
          </a:xfrm>
          <a:prstGeom prst="rect">
            <a:avLst/>
          </a:prstGeom>
        </p:spPr>
        <p:txBody>
          <a:bodyPr/>
          <a:lstStyle>
            <a:lvl1pPr marL="0" indent="0">
              <a:buFont typeface="Arial" panose="020B0604020202020204" pitchFamily="34" charset="0"/>
              <a:buNone/>
              <a:defRPr sz="900" b="0"/>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Notes: (delete if not required)</a:t>
            </a:r>
          </a:p>
        </p:txBody>
      </p:sp>
      <p:sp>
        <p:nvSpPr>
          <p:cNvPr id="15" name="Text Placeholder 2"/>
          <p:cNvSpPr>
            <a:spLocks noGrp="1"/>
          </p:cNvSpPr>
          <p:nvPr>
            <p:ph type="body" idx="1" hasCustomPrompt="1"/>
          </p:nvPr>
        </p:nvSpPr>
        <p:spPr>
          <a:xfrm>
            <a:off x="169171" y="1124744"/>
            <a:ext cx="1162471" cy="2376264"/>
          </a:xfrm>
          <a:prstGeom prst="rect">
            <a:avLst/>
          </a:prstGeom>
          <a:solidFill>
            <a:srgbClr val="00B496"/>
          </a:solidFill>
          <a:ln>
            <a:noFill/>
          </a:ln>
        </p:spPr>
        <p:txBody>
          <a:bodyPr anchor="ctr"/>
          <a:lstStyle>
            <a:lvl1pPr marL="0" indent="0" algn="ctr">
              <a:spcBef>
                <a:spcPts val="0"/>
              </a:spcBef>
              <a:buNone/>
              <a:defRPr sz="1200" b="1" u="none">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Box 1</a:t>
            </a:r>
          </a:p>
        </p:txBody>
      </p:sp>
      <p:sp>
        <p:nvSpPr>
          <p:cNvPr id="12" name="Text Placeholder 20"/>
          <p:cNvSpPr>
            <a:spLocks noGrp="1"/>
          </p:cNvSpPr>
          <p:nvPr>
            <p:ph type="body" sz="quarter" idx="14" hasCustomPrompt="1"/>
          </p:nvPr>
        </p:nvSpPr>
        <p:spPr>
          <a:xfrm>
            <a:off x="1403650" y="1124744"/>
            <a:ext cx="7488832" cy="2376264"/>
          </a:xfrm>
          <a:prstGeom prst="rect">
            <a:avLst/>
          </a:prstGeom>
        </p:spPr>
        <p:txBody>
          <a:bodyPr/>
          <a:lstStyle>
            <a:lvl1pPr marL="0" indent="0">
              <a:buFont typeface="Arial" panose="020B0604020202020204" pitchFamily="34" charset="0"/>
              <a:buNone/>
              <a:defRPr sz="1400" b="1"/>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Text box (click to edit content)</a:t>
            </a:r>
          </a:p>
          <a:p>
            <a:pPr lvl="1"/>
            <a:r>
              <a:rPr lang="en-US" dirty="0"/>
              <a:t>First level bullet</a:t>
            </a:r>
          </a:p>
          <a:p>
            <a:pPr lvl="2"/>
            <a:r>
              <a:rPr lang="en-US" dirty="0"/>
              <a:t>Second level bullet</a:t>
            </a:r>
          </a:p>
        </p:txBody>
      </p:sp>
      <p:sp>
        <p:nvSpPr>
          <p:cNvPr id="18" name="Text Placeholder 2"/>
          <p:cNvSpPr>
            <a:spLocks noGrp="1"/>
          </p:cNvSpPr>
          <p:nvPr>
            <p:ph type="body" idx="15" hasCustomPrompt="1"/>
          </p:nvPr>
        </p:nvSpPr>
        <p:spPr>
          <a:xfrm>
            <a:off x="179515" y="3645024"/>
            <a:ext cx="1162471" cy="2376264"/>
          </a:xfrm>
          <a:prstGeom prst="rect">
            <a:avLst/>
          </a:prstGeom>
          <a:solidFill>
            <a:srgbClr val="00B496"/>
          </a:solidFill>
        </p:spPr>
        <p:txBody>
          <a:bodyPr anchor="ctr"/>
          <a:lstStyle>
            <a:lvl1pPr marL="0" indent="0" algn="ctr">
              <a:spcBef>
                <a:spcPts val="0"/>
              </a:spcBef>
              <a:buNone/>
              <a:defRPr sz="1200" b="1" u="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Box 2</a:t>
            </a:r>
          </a:p>
        </p:txBody>
      </p:sp>
      <p:sp>
        <p:nvSpPr>
          <p:cNvPr id="10" name="Text Placeholder 3"/>
          <p:cNvSpPr>
            <a:spLocks noGrp="1"/>
          </p:cNvSpPr>
          <p:nvPr>
            <p:ph type="body" sz="quarter" idx="20" hasCustomPrompt="1"/>
          </p:nvPr>
        </p:nvSpPr>
        <p:spPr>
          <a:xfrm>
            <a:off x="769" y="2"/>
            <a:ext cx="9144000" cy="260647"/>
          </a:xfrm>
          <a:prstGeom prst="rect">
            <a:avLst/>
          </a:prstGeom>
          <a:solidFill>
            <a:srgbClr val="00B496"/>
          </a:solidFill>
          <a:ln>
            <a:noFill/>
          </a:ln>
          <a:effectLst/>
        </p:spPr>
        <p:txBody>
          <a:bodyPr vert="horz" wrap="square" lIns="91440" tIns="45720" rIns="91440" bIns="45720" numCol="1" rtlCol="0" anchor="ctr" anchorCtr="0" compatLnSpc="1">
            <a:prstTxWarp prst="textNoShape">
              <a:avLst/>
            </a:prstTxWarp>
            <a:noAutofit/>
          </a:bodyPr>
          <a:lstStyle>
            <a:lvl1pPr marL="0" indent="0">
              <a:buNone/>
              <a:defRPr lang="en-GB" sz="1200" b="0" dirty="0">
                <a:solidFill>
                  <a:srgbClr val="FFFFFF"/>
                </a:solidFill>
                <a:latin typeface="Calibri" panose="020F0502020204030204" pitchFamily="34" charset="0"/>
                <a:cs typeface="Calibri" panose="020F0502020204030204" pitchFamily="34" charset="0"/>
              </a:defRPr>
            </a:lvl1pPr>
          </a:lstStyle>
          <a:p>
            <a:pPr marL="0" lvl="0"/>
            <a:r>
              <a:rPr lang="en-GB" dirty="0"/>
              <a:t>Navigator bar: click to edit or delete</a:t>
            </a:r>
          </a:p>
        </p:txBody>
      </p:sp>
    </p:spTree>
    <p:extLst>
      <p:ext uri="{BB962C8B-B14F-4D97-AF65-F5344CB8AC3E}">
        <p14:creationId xmlns:p14="http://schemas.microsoft.com/office/powerpoint/2010/main" val="3982276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s (3)">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9169" y="274638"/>
            <a:ext cx="8723312" cy="778098"/>
          </a:xfrm>
          <a:prstGeom prst="rect">
            <a:avLst/>
          </a:prstGeom>
        </p:spPr>
        <p:txBody>
          <a:bodyPr lIns="36000" rIns="36000"/>
          <a:lstStyle>
            <a:lvl1pPr marL="0" algn="l" defTabSz="914400" rtl="0" eaLnBrk="0" fontAlgn="base" latinLnBrk="0" hangingPunct="0">
              <a:spcBef>
                <a:spcPct val="0"/>
              </a:spcBef>
              <a:spcAft>
                <a:spcPct val="0"/>
              </a:spcAft>
              <a:defRPr lang="en-GB" sz="2000" b="1" kern="1200" baseline="0" dirty="0">
                <a:solidFill>
                  <a:srgbClr val="00B496"/>
                </a:solidFill>
                <a:latin typeface="+mj-lt"/>
                <a:ea typeface="+mj-ea"/>
                <a:cs typeface="Calibri" pitchFamily="34" charset="0"/>
              </a:defRPr>
            </a:lvl1pPr>
          </a:lstStyle>
          <a:p>
            <a:r>
              <a:rPr lang="en-US" dirty="0"/>
              <a:t>Narrative title style (no more than two lines long)</a:t>
            </a:r>
            <a:endParaRPr lang="en-GB" dirty="0"/>
          </a:p>
        </p:txBody>
      </p:sp>
      <p:sp>
        <p:nvSpPr>
          <p:cNvPr id="16" name="Rectangle 15"/>
          <p:cNvSpPr/>
          <p:nvPr userDrawn="1"/>
        </p:nvSpPr>
        <p:spPr bwMode="auto">
          <a:xfrm>
            <a:off x="539554" y="6597357"/>
            <a:ext cx="8604448" cy="260647"/>
          </a:xfrm>
          <a:prstGeom prst="rect">
            <a:avLst/>
          </a:prstGeom>
          <a:solidFill>
            <a:srgbClr val="00B496"/>
          </a:solidFill>
          <a:ln>
            <a:solidFill>
              <a:srgbClr val="00B496"/>
            </a:solidFill>
          </a:ln>
          <a:effectLst/>
          <a:extLst/>
        </p:spPr>
        <p:txBody>
          <a:bodyPr vert="horz" wrap="square" lIns="91440" tIns="45720" rIns="91440" bIns="45720" numCol="1" rtlCol="0" anchor="ctr" anchorCtr="0" compatLnSpc="1">
            <a:prstTxWarp prst="textNoShape">
              <a:avLst/>
            </a:prstTxWarp>
            <a:noAutofit/>
          </a:bodyPr>
          <a:lstStyle/>
          <a:p>
            <a:r>
              <a:rPr lang="en-GB" sz="1200" b="1" dirty="0">
                <a:solidFill>
                  <a:srgbClr val="FFFFFF"/>
                </a:solidFill>
                <a:cs typeface="Calibri" panose="020F0502020204030204" pitchFamily="34" charset="0"/>
              </a:rPr>
              <a:t>DH –</a:t>
            </a:r>
            <a:r>
              <a:rPr lang="en-GB" sz="1200" dirty="0">
                <a:solidFill>
                  <a:srgbClr val="FFFFFF"/>
                </a:solidFill>
                <a:cs typeface="Calibri" panose="020F0502020204030204" pitchFamily="34" charset="0"/>
              </a:rPr>
              <a:t> Leading the nation’s health and care</a:t>
            </a:r>
          </a:p>
        </p:txBody>
      </p:sp>
      <p:sp>
        <p:nvSpPr>
          <p:cNvPr id="21" name="Text Placeholder 20"/>
          <p:cNvSpPr>
            <a:spLocks noGrp="1"/>
          </p:cNvSpPr>
          <p:nvPr>
            <p:ph type="body" sz="quarter" idx="10" hasCustomPrompt="1"/>
          </p:nvPr>
        </p:nvSpPr>
        <p:spPr>
          <a:xfrm>
            <a:off x="1403650" y="2816932"/>
            <a:ext cx="7488832" cy="1512000"/>
          </a:xfrm>
          <a:prstGeom prst="rect">
            <a:avLst/>
          </a:prstGeom>
        </p:spPr>
        <p:txBody>
          <a:bodyPr/>
          <a:lstStyle>
            <a:lvl1pPr marL="0" indent="0">
              <a:buFont typeface="Arial" panose="020B0604020202020204" pitchFamily="34" charset="0"/>
              <a:buNone/>
              <a:defRPr sz="1400" b="1"/>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Text box (click to edit content)</a:t>
            </a:r>
          </a:p>
          <a:p>
            <a:pPr lvl="1"/>
            <a:r>
              <a:rPr lang="en-US" dirty="0"/>
              <a:t>First level bullet</a:t>
            </a:r>
          </a:p>
          <a:p>
            <a:pPr lvl="2"/>
            <a:r>
              <a:rPr lang="en-US" dirty="0"/>
              <a:t>Second level bullet</a:t>
            </a:r>
          </a:p>
        </p:txBody>
      </p:sp>
      <p:sp>
        <p:nvSpPr>
          <p:cNvPr id="14" name="Text Placeholder 20"/>
          <p:cNvSpPr>
            <a:spLocks noGrp="1"/>
          </p:cNvSpPr>
          <p:nvPr>
            <p:ph type="body" sz="quarter" idx="11" hasCustomPrompt="1"/>
          </p:nvPr>
        </p:nvSpPr>
        <p:spPr>
          <a:xfrm>
            <a:off x="169169" y="6165304"/>
            <a:ext cx="8723312" cy="360040"/>
          </a:xfrm>
          <a:prstGeom prst="rect">
            <a:avLst/>
          </a:prstGeom>
        </p:spPr>
        <p:txBody>
          <a:bodyPr/>
          <a:lstStyle>
            <a:lvl1pPr marL="0" indent="0">
              <a:buFont typeface="Arial" panose="020B0604020202020204" pitchFamily="34" charset="0"/>
              <a:buNone/>
              <a:defRPr sz="900" b="0"/>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Notes: (delete if not required)</a:t>
            </a:r>
          </a:p>
        </p:txBody>
      </p:sp>
      <p:sp>
        <p:nvSpPr>
          <p:cNvPr id="15" name="Text Placeholder 2"/>
          <p:cNvSpPr>
            <a:spLocks noGrp="1"/>
          </p:cNvSpPr>
          <p:nvPr>
            <p:ph type="body" idx="1" hasCustomPrompt="1"/>
          </p:nvPr>
        </p:nvSpPr>
        <p:spPr>
          <a:xfrm>
            <a:off x="169171" y="1124744"/>
            <a:ext cx="1162471" cy="1512000"/>
          </a:xfrm>
          <a:prstGeom prst="rect">
            <a:avLst/>
          </a:prstGeom>
          <a:solidFill>
            <a:srgbClr val="00B496"/>
          </a:solidFill>
          <a:ln>
            <a:noFill/>
          </a:ln>
        </p:spPr>
        <p:txBody>
          <a:bodyPr anchor="ctr"/>
          <a:lstStyle>
            <a:lvl1pPr marL="0" indent="0" algn="ctr">
              <a:spcBef>
                <a:spcPts val="0"/>
              </a:spcBef>
              <a:buNone/>
              <a:defRPr sz="1200" b="1" u="none">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Box 1</a:t>
            </a:r>
          </a:p>
        </p:txBody>
      </p:sp>
      <p:sp>
        <p:nvSpPr>
          <p:cNvPr id="12" name="Text Placeholder 20"/>
          <p:cNvSpPr>
            <a:spLocks noGrp="1"/>
          </p:cNvSpPr>
          <p:nvPr>
            <p:ph type="body" sz="quarter" idx="14" hasCustomPrompt="1"/>
          </p:nvPr>
        </p:nvSpPr>
        <p:spPr>
          <a:xfrm>
            <a:off x="1403650" y="1124744"/>
            <a:ext cx="7488832" cy="1512000"/>
          </a:xfrm>
          <a:prstGeom prst="rect">
            <a:avLst/>
          </a:prstGeom>
        </p:spPr>
        <p:txBody>
          <a:bodyPr/>
          <a:lstStyle>
            <a:lvl1pPr marL="0" indent="0">
              <a:buFont typeface="Arial" panose="020B0604020202020204" pitchFamily="34" charset="0"/>
              <a:buNone/>
              <a:defRPr sz="1400" b="1"/>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Text box (click to edit content)</a:t>
            </a:r>
          </a:p>
          <a:p>
            <a:pPr lvl="1"/>
            <a:r>
              <a:rPr lang="en-US" dirty="0"/>
              <a:t>First level bullet</a:t>
            </a:r>
          </a:p>
          <a:p>
            <a:pPr lvl="2"/>
            <a:r>
              <a:rPr lang="en-US" dirty="0"/>
              <a:t>Second level bullet</a:t>
            </a:r>
          </a:p>
        </p:txBody>
      </p:sp>
      <p:sp>
        <p:nvSpPr>
          <p:cNvPr id="18" name="Text Placeholder 2"/>
          <p:cNvSpPr>
            <a:spLocks noGrp="1"/>
          </p:cNvSpPr>
          <p:nvPr>
            <p:ph type="body" idx="15" hasCustomPrompt="1"/>
          </p:nvPr>
        </p:nvSpPr>
        <p:spPr>
          <a:xfrm>
            <a:off x="179515" y="2816932"/>
            <a:ext cx="1162471" cy="1512000"/>
          </a:xfrm>
          <a:prstGeom prst="rect">
            <a:avLst/>
          </a:prstGeom>
          <a:solidFill>
            <a:srgbClr val="00B496"/>
          </a:solidFill>
        </p:spPr>
        <p:txBody>
          <a:bodyPr anchor="ctr"/>
          <a:lstStyle>
            <a:lvl1pPr marL="0" indent="0" algn="ctr">
              <a:spcBef>
                <a:spcPts val="0"/>
              </a:spcBef>
              <a:buNone/>
              <a:defRPr sz="1200" b="1" u="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Box 2</a:t>
            </a:r>
          </a:p>
        </p:txBody>
      </p:sp>
      <p:sp>
        <p:nvSpPr>
          <p:cNvPr id="11" name="Text Placeholder 20"/>
          <p:cNvSpPr>
            <a:spLocks noGrp="1"/>
          </p:cNvSpPr>
          <p:nvPr>
            <p:ph type="body" sz="quarter" idx="18" hasCustomPrompt="1"/>
          </p:nvPr>
        </p:nvSpPr>
        <p:spPr>
          <a:xfrm>
            <a:off x="1403650" y="4509120"/>
            <a:ext cx="7488832" cy="1512000"/>
          </a:xfrm>
          <a:prstGeom prst="rect">
            <a:avLst/>
          </a:prstGeom>
        </p:spPr>
        <p:txBody>
          <a:bodyPr/>
          <a:lstStyle>
            <a:lvl1pPr marL="0" indent="0">
              <a:buFont typeface="Arial" panose="020B0604020202020204" pitchFamily="34" charset="0"/>
              <a:buNone/>
              <a:defRPr sz="1400" b="1"/>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Text box (click to edit content)</a:t>
            </a:r>
          </a:p>
          <a:p>
            <a:pPr lvl="1"/>
            <a:r>
              <a:rPr lang="en-US" dirty="0"/>
              <a:t>First level bullet</a:t>
            </a:r>
          </a:p>
          <a:p>
            <a:pPr lvl="2"/>
            <a:r>
              <a:rPr lang="en-US" dirty="0"/>
              <a:t>Second level bullet</a:t>
            </a:r>
          </a:p>
        </p:txBody>
      </p:sp>
      <p:sp>
        <p:nvSpPr>
          <p:cNvPr id="13" name="Text Placeholder 2"/>
          <p:cNvSpPr>
            <a:spLocks noGrp="1"/>
          </p:cNvSpPr>
          <p:nvPr>
            <p:ph type="body" idx="19" hasCustomPrompt="1"/>
          </p:nvPr>
        </p:nvSpPr>
        <p:spPr>
          <a:xfrm>
            <a:off x="179515" y="4509120"/>
            <a:ext cx="1162471" cy="1512000"/>
          </a:xfrm>
          <a:prstGeom prst="rect">
            <a:avLst/>
          </a:prstGeom>
          <a:solidFill>
            <a:srgbClr val="00B496"/>
          </a:solidFill>
        </p:spPr>
        <p:txBody>
          <a:bodyPr anchor="ctr"/>
          <a:lstStyle>
            <a:lvl1pPr marL="0" indent="0" algn="ctr">
              <a:spcBef>
                <a:spcPts val="0"/>
              </a:spcBef>
              <a:buNone/>
              <a:defRPr sz="1200" b="1" u="none">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Box 3</a:t>
            </a:r>
          </a:p>
        </p:txBody>
      </p:sp>
      <p:sp>
        <p:nvSpPr>
          <p:cNvPr id="19" name="Text Placeholder 3"/>
          <p:cNvSpPr>
            <a:spLocks noGrp="1"/>
          </p:cNvSpPr>
          <p:nvPr>
            <p:ph type="body" sz="quarter" idx="20" hasCustomPrompt="1"/>
          </p:nvPr>
        </p:nvSpPr>
        <p:spPr>
          <a:xfrm>
            <a:off x="769" y="2"/>
            <a:ext cx="9144000" cy="260647"/>
          </a:xfrm>
          <a:prstGeom prst="rect">
            <a:avLst/>
          </a:prstGeom>
          <a:solidFill>
            <a:srgbClr val="00B496"/>
          </a:solidFill>
          <a:ln>
            <a:noFill/>
          </a:ln>
          <a:effectLst/>
        </p:spPr>
        <p:txBody>
          <a:bodyPr vert="horz" wrap="square" lIns="91440" tIns="45720" rIns="91440" bIns="45720" numCol="1" rtlCol="0" anchor="ctr" anchorCtr="0" compatLnSpc="1">
            <a:prstTxWarp prst="textNoShape">
              <a:avLst/>
            </a:prstTxWarp>
            <a:noAutofit/>
          </a:bodyPr>
          <a:lstStyle>
            <a:lvl1pPr marL="0" indent="0">
              <a:buNone/>
              <a:defRPr lang="en-GB" sz="1200" b="0" dirty="0">
                <a:solidFill>
                  <a:srgbClr val="FFFFFF"/>
                </a:solidFill>
                <a:latin typeface="Calibri" panose="020F0502020204030204" pitchFamily="34" charset="0"/>
                <a:cs typeface="Calibri" panose="020F0502020204030204" pitchFamily="34" charset="0"/>
              </a:defRPr>
            </a:lvl1pPr>
          </a:lstStyle>
          <a:p>
            <a:pPr marL="0" lvl="0"/>
            <a:r>
              <a:rPr lang="en-GB" dirty="0"/>
              <a:t>Navigator bar: click to edit or delete</a:t>
            </a:r>
          </a:p>
        </p:txBody>
      </p:sp>
    </p:spTree>
    <p:extLst>
      <p:ext uri="{BB962C8B-B14F-4D97-AF65-F5344CB8AC3E}">
        <p14:creationId xmlns:p14="http://schemas.microsoft.com/office/powerpoint/2010/main" val="2943414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s (4)">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9169" y="274638"/>
            <a:ext cx="8723312" cy="778098"/>
          </a:xfrm>
          <a:prstGeom prst="rect">
            <a:avLst/>
          </a:prstGeom>
        </p:spPr>
        <p:txBody>
          <a:bodyPr lIns="36000" rIns="36000"/>
          <a:lstStyle>
            <a:lvl1pPr marL="0" algn="l" defTabSz="914400" rtl="0" eaLnBrk="0" fontAlgn="base" latinLnBrk="0" hangingPunct="0">
              <a:spcBef>
                <a:spcPct val="0"/>
              </a:spcBef>
              <a:spcAft>
                <a:spcPct val="0"/>
              </a:spcAft>
              <a:defRPr lang="en-GB" sz="2000" b="1" kern="1200" baseline="0" dirty="0">
                <a:solidFill>
                  <a:srgbClr val="00B496"/>
                </a:solidFill>
                <a:latin typeface="+mj-lt"/>
                <a:ea typeface="+mj-ea"/>
                <a:cs typeface="Calibri" pitchFamily="34" charset="0"/>
              </a:defRPr>
            </a:lvl1pPr>
          </a:lstStyle>
          <a:p>
            <a:r>
              <a:rPr lang="en-US" dirty="0"/>
              <a:t>Narrative title style (no more than two lines long)</a:t>
            </a:r>
            <a:endParaRPr lang="en-GB" dirty="0"/>
          </a:p>
        </p:txBody>
      </p:sp>
      <p:sp>
        <p:nvSpPr>
          <p:cNvPr id="16" name="Rectangle 15"/>
          <p:cNvSpPr/>
          <p:nvPr userDrawn="1"/>
        </p:nvSpPr>
        <p:spPr bwMode="auto">
          <a:xfrm>
            <a:off x="539554" y="6597357"/>
            <a:ext cx="8604448" cy="260647"/>
          </a:xfrm>
          <a:prstGeom prst="rect">
            <a:avLst/>
          </a:prstGeom>
          <a:solidFill>
            <a:srgbClr val="00B496"/>
          </a:solidFill>
          <a:ln>
            <a:solidFill>
              <a:srgbClr val="00B496"/>
            </a:solidFill>
          </a:ln>
          <a:effectLst/>
          <a:extLst/>
        </p:spPr>
        <p:txBody>
          <a:bodyPr vert="horz" wrap="square" lIns="91440" tIns="45720" rIns="91440" bIns="45720" numCol="1" rtlCol="0" anchor="ctr" anchorCtr="0" compatLnSpc="1">
            <a:prstTxWarp prst="textNoShape">
              <a:avLst/>
            </a:prstTxWarp>
            <a:noAutofit/>
          </a:bodyPr>
          <a:lstStyle/>
          <a:p>
            <a:r>
              <a:rPr lang="en-GB" sz="1200" b="1" dirty="0">
                <a:solidFill>
                  <a:srgbClr val="FFFFFF"/>
                </a:solidFill>
                <a:cs typeface="Calibri" panose="020F0502020204030204" pitchFamily="34" charset="0"/>
              </a:rPr>
              <a:t>DH –</a:t>
            </a:r>
            <a:r>
              <a:rPr lang="en-GB" sz="1200" dirty="0">
                <a:solidFill>
                  <a:srgbClr val="FFFFFF"/>
                </a:solidFill>
                <a:cs typeface="Calibri" panose="020F0502020204030204" pitchFamily="34" charset="0"/>
              </a:rPr>
              <a:t> Leading the nation’s health and care</a:t>
            </a:r>
          </a:p>
        </p:txBody>
      </p:sp>
      <p:sp>
        <p:nvSpPr>
          <p:cNvPr id="21" name="Text Placeholder 20"/>
          <p:cNvSpPr>
            <a:spLocks noGrp="1"/>
          </p:cNvSpPr>
          <p:nvPr>
            <p:ph type="body" sz="quarter" idx="10" hasCustomPrompt="1"/>
          </p:nvPr>
        </p:nvSpPr>
        <p:spPr>
          <a:xfrm>
            <a:off x="1403650" y="2348880"/>
            <a:ext cx="7488832" cy="1080120"/>
          </a:xfrm>
          <a:prstGeom prst="rect">
            <a:avLst/>
          </a:prstGeom>
        </p:spPr>
        <p:txBody>
          <a:bodyPr/>
          <a:lstStyle>
            <a:lvl1pPr marL="0" indent="0">
              <a:buFont typeface="Arial" panose="020B0604020202020204" pitchFamily="34" charset="0"/>
              <a:buNone/>
              <a:defRPr sz="1400" b="1"/>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Text box (click to edit content)</a:t>
            </a:r>
          </a:p>
          <a:p>
            <a:pPr lvl="1"/>
            <a:r>
              <a:rPr lang="en-US" dirty="0"/>
              <a:t>First level bullet</a:t>
            </a:r>
          </a:p>
          <a:p>
            <a:pPr lvl="2"/>
            <a:r>
              <a:rPr lang="en-US" dirty="0"/>
              <a:t>Second level bullet</a:t>
            </a:r>
          </a:p>
        </p:txBody>
      </p:sp>
      <p:sp>
        <p:nvSpPr>
          <p:cNvPr id="14" name="Text Placeholder 20"/>
          <p:cNvSpPr>
            <a:spLocks noGrp="1"/>
          </p:cNvSpPr>
          <p:nvPr>
            <p:ph type="body" sz="quarter" idx="11" hasCustomPrompt="1"/>
          </p:nvPr>
        </p:nvSpPr>
        <p:spPr>
          <a:xfrm>
            <a:off x="169169" y="6165304"/>
            <a:ext cx="8723312" cy="360040"/>
          </a:xfrm>
          <a:prstGeom prst="rect">
            <a:avLst/>
          </a:prstGeom>
        </p:spPr>
        <p:txBody>
          <a:bodyPr/>
          <a:lstStyle>
            <a:lvl1pPr marL="0" indent="0">
              <a:buFont typeface="Arial" panose="020B0604020202020204" pitchFamily="34" charset="0"/>
              <a:buNone/>
              <a:defRPr sz="900" b="0"/>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Notes: (delete if not required)</a:t>
            </a:r>
          </a:p>
        </p:txBody>
      </p:sp>
      <p:sp>
        <p:nvSpPr>
          <p:cNvPr id="15" name="Text Placeholder 2"/>
          <p:cNvSpPr>
            <a:spLocks noGrp="1"/>
          </p:cNvSpPr>
          <p:nvPr>
            <p:ph type="body" idx="1" hasCustomPrompt="1"/>
          </p:nvPr>
        </p:nvSpPr>
        <p:spPr>
          <a:xfrm>
            <a:off x="169171" y="1124744"/>
            <a:ext cx="1162471" cy="1080120"/>
          </a:xfrm>
          <a:prstGeom prst="rect">
            <a:avLst/>
          </a:prstGeom>
          <a:solidFill>
            <a:srgbClr val="00B496"/>
          </a:solidFill>
          <a:ln>
            <a:noFill/>
          </a:ln>
        </p:spPr>
        <p:txBody>
          <a:bodyPr anchor="ctr"/>
          <a:lstStyle>
            <a:lvl1pPr marL="0" indent="0" algn="ctr">
              <a:spcBef>
                <a:spcPts val="0"/>
              </a:spcBef>
              <a:buNone/>
              <a:defRPr sz="1200" b="1" u="none">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Box 1</a:t>
            </a:r>
          </a:p>
        </p:txBody>
      </p:sp>
      <p:sp>
        <p:nvSpPr>
          <p:cNvPr id="12" name="Text Placeholder 20"/>
          <p:cNvSpPr>
            <a:spLocks noGrp="1"/>
          </p:cNvSpPr>
          <p:nvPr>
            <p:ph type="body" sz="quarter" idx="14" hasCustomPrompt="1"/>
          </p:nvPr>
        </p:nvSpPr>
        <p:spPr>
          <a:xfrm>
            <a:off x="1403650" y="1124744"/>
            <a:ext cx="7488832" cy="1080120"/>
          </a:xfrm>
          <a:prstGeom prst="rect">
            <a:avLst/>
          </a:prstGeom>
        </p:spPr>
        <p:txBody>
          <a:bodyPr/>
          <a:lstStyle>
            <a:lvl1pPr marL="0" indent="0">
              <a:buFont typeface="Arial" panose="020B0604020202020204" pitchFamily="34" charset="0"/>
              <a:buNone/>
              <a:defRPr sz="1400" b="1"/>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Text box (click to edit content)</a:t>
            </a:r>
          </a:p>
          <a:p>
            <a:pPr lvl="1"/>
            <a:r>
              <a:rPr lang="en-US" dirty="0"/>
              <a:t>First level bullet</a:t>
            </a:r>
          </a:p>
          <a:p>
            <a:pPr lvl="2"/>
            <a:r>
              <a:rPr lang="en-US" dirty="0"/>
              <a:t>Second level bullet</a:t>
            </a:r>
          </a:p>
        </p:txBody>
      </p:sp>
      <p:sp>
        <p:nvSpPr>
          <p:cNvPr id="18" name="Text Placeholder 2"/>
          <p:cNvSpPr>
            <a:spLocks noGrp="1"/>
          </p:cNvSpPr>
          <p:nvPr>
            <p:ph type="body" idx="15" hasCustomPrompt="1"/>
          </p:nvPr>
        </p:nvSpPr>
        <p:spPr>
          <a:xfrm>
            <a:off x="179515" y="2348880"/>
            <a:ext cx="1162471" cy="1080120"/>
          </a:xfrm>
          <a:prstGeom prst="rect">
            <a:avLst/>
          </a:prstGeom>
          <a:solidFill>
            <a:srgbClr val="00B496"/>
          </a:solidFill>
        </p:spPr>
        <p:txBody>
          <a:bodyPr anchor="ctr"/>
          <a:lstStyle>
            <a:lvl1pPr marL="0" indent="0" algn="ctr">
              <a:spcBef>
                <a:spcPts val="0"/>
              </a:spcBef>
              <a:buNone/>
              <a:defRPr sz="1200" b="1" u="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Box 2</a:t>
            </a:r>
          </a:p>
        </p:txBody>
      </p:sp>
      <p:sp>
        <p:nvSpPr>
          <p:cNvPr id="11" name="Text Placeholder 20"/>
          <p:cNvSpPr>
            <a:spLocks noGrp="1"/>
          </p:cNvSpPr>
          <p:nvPr>
            <p:ph type="body" sz="quarter" idx="18" hasCustomPrompt="1"/>
          </p:nvPr>
        </p:nvSpPr>
        <p:spPr>
          <a:xfrm>
            <a:off x="1403650" y="3573016"/>
            <a:ext cx="7488832" cy="1080120"/>
          </a:xfrm>
          <a:prstGeom prst="rect">
            <a:avLst/>
          </a:prstGeom>
        </p:spPr>
        <p:txBody>
          <a:bodyPr/>
          <a:lstStyle>
            <a:lvl1pPr marL="0" indent="0">
              <a:buFont typeface="Arial" panose="020B0604020202020204" pitchFamily="34" charset="0"/>
              <a:buNone/>
              <a:defRPr sz="1400" b="1"/>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Text box (click to edit content)</a:t>
            </a:r>
          </a:p>
          <a:p>
            <a:pPr lvl="1"/>
            <a:r>
              <a:rPr lang="en-US" dirty="0"/>
              <a:t>First level bullet</a:t>
            </a:r>
          </a:p>
          <a:p>
            <a:pPr lvl="2"/>
            <a:r>
              <a:rPr lang="en-US" dirty="0"/>
              <a:t>Second level bullet</a:t>
            </a:r>
          </a:p>
        </p:txBody>
      </p:sp>
      <p:sp>
        <p:nvSpPr>
          <p:cNvPr id="13" name="Text Placeholder 2"/>
          <p:cNvSpPr>
            <a:spLocks noGrp="1"/>
          </p:cNvSpPr>
          <p:nvPr>
            <p:ph type="body" idx="19" hasCustomPrompt="1"/>
          </p:nvPr>
        </p:nvSpPr>
        <p:spPr>
          <a:xfrm>
            <a:off x="179515" y="3573016"/>
            <a:ext cx="1162471" cy="1080120"/>
          </a:xfrm>
          <a:prstGeom prst="rect">
            <a:avLst/>
          </a:prstGeom>
          <a:solidFill>
            <a:srgbClr val="00B496"/>
          </a:solidFill>
        </p:spPr>
        <p:txBody>
          <a:bodyPr anchor="ctr"/>
          <a:lstStyle>
            <a:lvl1pPr marL="0" indent="0" algn="ctr">
              <a:spcBef>
                <a:spcPts val="0"/>
              </a:spcBef>
              <a:buNone/>
              <a:defRPr sz="1200" b="1" u="none">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Box 3</a:t>
            </a:r>
          </a:p>
        </p:txBody>
      </p:sp>
      <p:sp>
        <p:nvSpPr>
          <p:cNvPr id="17" name="Text Placeholder 20"/>
          <p:cNvSpPr>
            <a:spLocks noGrp="1"/>
          </p:cNvSpPr>
          <p:nvPr>
            <p:ph type="body" sz="quarter" idx="20" hasCustomPrompt="1"/>
          </p:nvPr>
        </p:nvSpPr>
        <p:spPr>
          <a:xfrm>
            <a:off x="1403649" y="4797152"/>
            <a:ext cx="7488832" cy="1080120"/>
          </a:xfrm>
          <a:prstGeom prst="rect">
            <a:avLst/>
          </a:prstGeom>
        </p:spPr>
        <p:txBody>
          <a:bodyPr/>
          <a:lstStyle>
            <a:lvl1pPr marL="0" indent="0">
              <a:buFont typeface="Arial" panose="020B0604020202020204" pitchFamily="34" charset="0"/>
              <a:buNone/>
              <a:defRPr sz="1400" b="1"/>
            </a:lvl1pPr>
            <a:lvl2pPr marL="360363" indent="-184150">
              <a:buFont typeface="Arial" panose="020B0604020202020204" pitchFamily="34" charset="0"/>
              <a:buChar char="•"/>
              <a:defRPr sz="1400"/>
            </a:lvl2pPr>
            <a:lvl3pPr marL="720725" indent="-277813">
              <a:buFont typeface="Courier New" panose="02070309020205020404" pitchFamily="49" charset="0"/>
              <a:buChar char="o"/>
              <a:defRPr sz="1400" baseline="0"/>
            </a:lvl3pPr>
          </a:lstStyle>
          <a:p>
            <a:pPr lvl="0"/>
            <a:r>
              <a:rPr lang="en-US" dirty="0"/>
              <a:t>Text box (click to edit content)</a:t>
            </a:r>
          </a:p>
          <a:p>
            <a:pPr lvl="1"/>
            <a:r>
              <a:rPr lang="en-US" dirty="0"/>
              <a:t>First level bullet</a:t>
            </a:r>
          </a:p>
          <a:p>
            <a:pPr lvl="2"/>
            <a:r>
              <a:rPr lang="en-US" dirty="0"/>
              <a:t>Second level bullet</a:t>
            </a:r>
          </a:p>
        </p:txBody>
      </p:sp>
      <p:sp>
        <p:nvSpPr>
          <p:cNvPr id="19" name="Text Placeholder 2"/>
          <p:cNvSpPr>
            <a:spLocks noGrp="1"/>
          </p:cNvSpPr>
          <p:nvPr>
            <p:ph type="body" idx="21" hasCustomPrompt="1"/>
          </p:nvPr>
        </p:nvSpPr>
        <p:spPr>
          <a:xfrm>
            <a:off x="179514" y="4797152"/>
            <a:ext cx="1162471" cy="1080120"/>
          </a:xfrm>
          <a:prstGeom prst="rect">
            <a:avLst/>
          </a:prstGeom>
          <a:solidFill>
            <a:srgbClr val="00B496"/>
          </a:solidFill>
        </p:spPr>
        <p:txBody>
          <a:bodyPr anchor="ctr"/>
          <a:lstStyle>
            <a:lvl1pPr marL="0" indent="0" algn="ctr">
              <a:spcBef>
                <a:spcPts val="0"/>
              </a:spcBef>
              <a:buNone/>
              <a:defRPr sz="1200" b="1" u="none">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Box 4</a:t>
            </a:r>
          </a:p>
        </p:txBody>
      </p:sp>
      <p:sp>
        <p:nvSpPr>
          <p:cNvPr id="22" name="Text Placeholder 3"/>
          <p:cNvSpPr>
            <a:spLocks noGrp="1"/>
          </p:cNvSpPr>
          <p:nvPr>
            <p:ph type="body" sz="quarter" idx="22" hasCustomPrompt="1"/>
          </p:nvPr>
        </p:nvSpPr>
        <p:spPr>
          <a:xfrm>
            <a:off x="769" y="2"/>
            <a:ext cx="9144000" cy="260647"/>
          </a:xfrm>
          <a:prstGeom prst="rect">
            <a:avLst/>
          </a:prstGeom>
          <a:solidFill>
            <a:srgbClr val="00B496"/>
          </a:solidFill>
          <a:ln>
            <a:noFill/>
          </a:ln>
          <a:effectLst/>
        </p:spPr>
        <p:txBody>
          <a:bodyPr vert="horz" wrap="square" lIns="91440" tIns="45720" rIns="91440" bIns="45720" numCol="1" rtlCol="0" anchor="ctr" anchorCtr="0" compatLnSpc="1">
            <a:prstTxWarp prst="textNoShape">
              <a:avLst/>
            </a:prstTxWarp>
            <a:noAutofit/>
          </a:bodyPr>
          <a:lstStyle>
            <a:lvl1pPr marL="0" indent="0">
              <a:buNone/>
              <a:defRPr lang="en-GB" sz="1200" b="0" dirty="0">
                <a:solidFill>
                  <a:srgbClr val="FFFFFF"/>
                </a:solidFill>
                <a:latin typeface="Calibri" panose="020F0502020204030204" pitchFamily="34" charset="0"/>
                <a:cs typeface="Calibri" panose="020F0502020204030204" pitchFamily="34" charset="0"/>
              </a:defRPr>
            </a:lvl1pPr>
          </a:lstStyle>
          <a:p>
            <a:pPr marL="0" lvl="0"/>
            <a:r>
              <a:rPr lang="en-GB" dirty="0"/>
              <a:t>Navigator bar: click to edit or delete</a:t>
            </a:r>
          </a:p>
        </p:txBody>
      </p:sp>
    </p:spTree>
    <p:extLst>
      <p:ext uri="{BB962C8B-B14F-4D97-AF65-F5344CB8AC3E}">
        <p14:creationId xmlns:p14="http://schemas.microsoft.com/office/powerpoint/2010/main" val="2835258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 Box 15"/>
          <p:cNvSpPr txBox="1">
            <a:spLocks noChangeArrowheads="1"/>
          </p:cNvSpPr>
          <p:nvPr/>
        </p:nvSpPr>
        <p:spPr bwMode="auto">
          <a:xfrm>
            <a:off x="1" y="6597352"/>
            <a:ext cx="584729" cy="259200"/>
          </a:xfrm>
          <a:prstGeom prst="rect">
            <a:avLst/>
          </a:prstGeom>
          <a:solidFill>
            <a:srgbClr val="00B496"/>
          </a:solidFill>
          <a:ln>
            <a:solidFill>
              <a:srgbClr val="00B496"/>
            </a:solidFill>
          </a:ln>
          <a:effectLst/>
          <a:extLst/>
        </p:spPr>
        <p:txBody>
          <a:bodyPr lIns="180000" tIns="0" rIns="0" bIns="0" anchor="ctr"/>
          <a:lstStyle>
            <a:lvl1pPr eaLnBrk="0" hangingPunct="0">
              <a:defRPr sz="1200">
                <a:solidFill>
                  <a:schemeClr val="tx1"/>
                </a:solidFill>
                <a:latin typeface="Arial" pitchFamily="34" charset="0"/>
              </a:defRPr>
            </a:lvl1pPr>
            <a:lvl2pPr marL="742950" indent="-285750" eaLnBrk="0" hangingPunct="0">
              <a:defRPr sz="1200">
                <a:solidFill>
                  <a:schemeClr val="tx1"/>
                </a:solidFill>
                <a:latin typeface="Arial" pitchFamily="34" charset="0"/>
              </a:defRPr>
            </a:lvl2pPr>
            <a:lvl3pPr marL="1143000" indent="-228600" eaLnBrk="0" hangingPunct="0">
              <a:defRPr sz="1200">
                <a:solidFill>
                  <a:schemeClr val="tx1"/>
                </a:solidFill>
                <a:latin typeface="Arial" pitchFamily="34" charset="0"/>
              </a:defRPr>
            </a:lvl3pPr>
            <a:lvl4pPr marL="1600200" indent="-228600" eaLnBrk="0" hangingPunct="0">
              <a:defRPr sz="1200">
                <a:solidFill>
                  <a:schemeClr val="tx1"/>
                </a:solidFill>
                <a:latin typeface="Arial" pitchFamily="34" charset="0"/>
              </a:defRPr>
            </a:lvl4pPr>
            <a:lvl5pPr marL="2057400" indent="-228600" eaLnBrk="0" hangingPunct="0">
              <a:defRPr sz="1200">
                <a:solidFill>
                  <a:schemeClr val="tx1"/>
                </a:solidFill>
                <a:latin typeface="Arial" pitchFamily="34" charset="0"/>
              </a:defRPr>
            </a:lvl5pPr>
            <a:lvl6pPr marL="2514600" indent="-228600" algn="r" eaLnBrk="0" fontAlgn="base" hangingPunct="0">
              <a:spcBef>
                <a:spcPct val="50000"/>
              </a:spcBef>
              <a:spcAft>
                <a:spcPct val="0"/>
              </a:spcAft>
              <a:defRPr sz="1200">
                <a:solidFill>
                  <a:schemeClr val="tx1"/>
                </a:solidFill>
                <a:latin typeface="Arial" pitchFamily="34" charset="0"/>
              </a:defRPr>
            </a:lvl6pPr>
            <a:lvl7pPr marL="2971800" indent="-228600" algn="r" eaLnBrk="0" fontAlgn="base" hangingPunct="0">
              <a:spcBef>
                <a:spcPct val="50000"/>
              </a:spcBef>
              <a:spcAft>
                <a:spcPct val="0"/>
              </a:spcAft>
              <a:defRPr sz="1200">
                <a:solidFill>
                  <a:schemeClr val="tx1"/>
                </a:solidFill>
                <a:latin typeface="Arial" pitchFamily="34" charset="0"/>
              </a:defRPr>
            </a:lvl7pPr>
            <a:lvl8pPr marL="3429000" indent="-228600" algn="r" eaLnBrk="0" fontAlgn="base" hangingPunct="0">
              <a:spcBef>
                <a:spcPct val="50000"/>
              </a:spcBef>
              <a:spcAft>
                <a:spcPct val="0"/>
              </a:spcAft>
              <a:defRPr sz="1200">
                <a:solidFill>
                  <a:schemeClr val="tx1"/>
                </a:solidFill>
                <a:latin typeface="Arial" pitchFamily="34" charset="0"/>
              </a:defRPr>
            </a:lvl8pPr>
            <a:lvl9pPr marL="3886200" indent="-228600" algn="r" eaLnBrk="0" fontAlgn="base" hangingPunct="0">
              <a:spcBef>
                <a:spcPct val="50000"/>
              </a:spcBef>
              <a:spcAft>
                <a:spcPct val="0"/>
              </a:spcAft>
              <a:defRPr sz="1200">
                <a:solidFill>
                  <a:schemeClr val="tx1"/>
                </a:solidFill>
                <a:latin typeface="Arial" pitchFamily="34" charset="0"/>
              </a:defRPr>
            </a:lvl9pPr>
          </a:lstStyle>
          <a:p>
            <a:pPr eaLnBrk="1" hangingPunct="1">
              <a:defRPr/>
            </a:pPr>
            <a:fld id="{BB48494D-4745-462F-BB6F-ABBE6BD5159F}" type="slidenum">
              <a:rPr lang="en-GB" smtClean="0">
                <a:solidFill>
                  <a:prstClr val="white"/>
                </a:solidFill>
                <a:latin typeface="Calibri" pitchFamily="34" charset="0"/>
                <a:cs typeface="Calibri" pitchFamily="34" charset="0"/>
              </a:rPr>
              <a:pPr eaLnBrk="1" hangingPunct="1">
                <a:defRPr/>
              </a:pPr>
              <a:t>‹#›</a:t>
            </a:fld>
            <a:endParaRPr lang="en-GB" sz="1100" dirty="0">
              <a:solidFill>
                <a:prstClr val="white"/>
              </a:solidFill>
              <a:latin typeface="Calibri" pitchFamily="34" charset="0"/>
              <a:cs typeface="Calibri" pitchFamily="34" charset="0"/>
            </a:endParaRPr>
          </a:p>
        </p:txBody>
      </p:sp>
    </p:spTree>
    <p:extLst>
      <p:ext uri="{BB962C8B-B14F-4D97-AF65-F5344CB8AC3E}">
        <p14:creationId xmlns:p14="http://schemas.microsoft.com/office/powerpoint/2010/main" val="1312450380"/>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 id="2147483715" r:id="rId1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Katy.lindfield@dh.gsi.gov.uk" TargetMode="External"/><Relationship Id="rId2" Type="http://schemas.openxmlformats.org/officeDocument/2006/relationships/hyperlink" Target="mailto:lee.mcgill@dh.gsi.gov.uk"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1" y="2060848"/>
            <a:ext cx="7772400" cy="2808311"/>
          </a:xfrm>
        </p:spPr>
        <p:txBody>
          <a:bodyPr/>
          <a:lstStyle/>
          <a:p>
            <a:r>
              <a:rPr lang="en-GB" sz="3200" dirty="0" smtClean="0">
                <a:solidFill>
                  <a:schemeClr val="bg1"/>
                </a:solidFill>
              </a:rPr>
              <a:t>Charging </a:t>
            </a:r>
            <a:r>
              <a:rPr lang="en-GB" sz="3200" dirty="0">
                <a:solidFill>
                  <a:schemeClr val="bg1"/>
                </a:solidFill>
              </a:rPr>
              <a:t>for adult social care under the 2014 Care Act: How </a:t>
            </a:r>
            <a:r>
              <a:rPr lang="en-GB" sz="3200" dirty="0" smtClean="0">
                <a:solidFill>
                  <a:schemeClr val="bg1"/>
                </a:solidFill>
              </a:rPr>
              <a:t>are </a:t>
            </a:r>
            <a:r>
              <a:rPr lang="en-GB" sz="3200" dirty="0">
                <a:solidFill>
                  <a:schemeClr val="bg1"/>
                </a:solidFill>
              </a:rPr>
              <a:t>things working in local areas and what could be done better or differently</a:t>
            </a:r>
            <a:r>
              <a:rPr lang="en-GB" sz="3200" dirty="0" smtClean="0">
                <a:solidFill>
                  <a:schemeClr val="bg1"/>
                </a:solidFill>
              </a:rPr>
              <a:t>?</a:t>
            </a:r>
            <a:br>
              <a:rPr lang="en-GB" sz="3200" dirty="0" smtClean="0">
                <a:solidFill>
                  <a:schemeClr val="bg1"/>
                </a:solidFill>
              </a:rPr>
            </a:br>
            <a:r>
              <a:rPr lang="en-GB" sz="2000" dirty="0" smtClean="0"/>
              <a:t/>
            </a:r>
            <a:br>
              <a:rPr lang="en-GB" sz="2000" dirty="0" smtClean="0"/>
            </a:br>
            <a:r>
              <a:rPr lang="en-GB" sz="2000" dirty="0" smtClean="0"/>
              <a:t>Lee McGill</a:t>
            </a:r>
            <a:br>
              <a:rPr lang="en-GB" sz="2000" dirty="0" smtClean="0"/>
            </a:br>
            <a:r>
              <a:rPr lang="en-GB" sz="2000" dirty="0" smtClean="0"/>
              <a:t>Senior Policy Manager </a:t>
            </a:r>
            <a:br>
              <a:rPr lang="en-GB" sz="2000" dirty="0" smtClean="0"/>
            </a:br>
            <a:r>
              <a:rPr lang="en-GB" sz="2000" dirty="0" smtClean="0"/>
              <a:t>Social Care Charging &amp; Funding Reform</a:t>
            </a:r>
            <a:br>
              <a:rPr lang="en-GB" sz="2000" dirty="0" smtClean="0"/>
            </a:br>
            <a:r>
              <a:rPr lang="en-GB" sz="2000" dirty="0" smtClean="0"/>
              <a:t> </a:t>
            </a:r>
            <a:br>
              <a:rPr lang="en-GB" sz="2000" dirty="0" smtClean="0"/>
            </a:br>
            <a:r>
              <a:rPr lang="en-GB" sz="2000" dirty="0" smtClean="0"/>
              <a:t/>
            </a:r>
            <a:br>
              <a:rPr lang="en-GB" sz="2000" dirty="0" smtClean="0"/>
            </a:br>
            <a:r>
              <a:rPr lang="en-GB" sz="3200" dirty="0" smtClean="0"/>
              <a:t/>
            </a:r>
            <a:br>
              <a:rPr lang="en-GB" sz="3200" dirty="0" smtClean="0"/>
            </a:br>
            <a:r>
              <a:rPr lang="en-GB" sz="3200" dirty="0" smtClean="0"/>
              <a:t/>
            </a:r>
            <a:br>
              <a:rPr lang="en-GB" sz="3200" dirty="0" smtClean="0"/>
            </a:br>
            <a:r>
              <a:rPr lang="en-GB" sz="3200" dirty="0"/>
              <a:t/>
            </a:r>
            <a:br>
              <a:rPr lang="en-GB" sz="3200" dirty="0"/>
            </a:br>
            <a:endParaRPr lang="en-GB" sz="3200" b="1" dirty="0"/>
          </a:p>
        </p:txBody>
      </p:sp>
      <p:sp>
        <p:nvSpPr>
          <p:cNvPr id="3" name="Subtitle 2"/>
          <p:cNvSpPr>
            <a:spLocks noGrp="1"/>
          </p:cNvSpPr>
          <p:nvPr>
            <p:ph type="subTitle" idx="1"/>
          </p:nvPr>
        </p:nvSpPr>
        <p:spPr>
          <a:xfrm>
            <a:off x="1403648" y="5301208"/>
            <a:ext cx="6400801" cy="1728192"/>
          </a:xfrm>
        </p:spPr>
        <p:txBody>
          <a:bodyPr/>
          <a:lstStyle/>
          <a:p>
            <a:r>
              <a:rPr lang="en-GB" sz="2000" dirty="0" smtClean="0">
                <a:solidFill>
                  <a:schemeClr val="tx1"/>
                </a:solidFill>
              </a:rPr>
              <a:t>(with Katy Lindfield from the same team)</a:t>
            </a:r>
          </a:p>
          <a:p>
            <a:r>
              <a:rPr lang="en-GB" sz="2000" dirty="0" smtClean="0">
                <a:solidFill>
                  <a:schemeClr val="tx1"/>
                </a:solidFill>
              </a:rPr>
              <a:t>NAFAO Conference</a:t>
            </a:r>
          </a:p>
          <a:p>
            <a:r>
              <a:rPr lang="en-GB" sz="2000" dirty="0" smtClean="0">
                <a:solidFill>
                  <a:schemeClr val="tx1"/>
                </a:solidFill>
              </a:rPr>
              <a:t>18</a:t>
            </a:r>
            <a:r>
              <a:rPr lang="en-GB" sz="2000" baseline="30000" dirty="0" smtClean="0">
                <a:solidFill>
                  <a:schemeClr val="tx1"/>
                </a:solidFill>
              </a:rPr>
              <a:t>th</a:t>
            </a:r>
            <a:r>
              <a:rPr lang="en-GB" sz="2000" dirty="0" smtClean="0">
                <a:solidFill>
                  <a:schemeClr val="tx1"/>
                </a:solidFill>
              </a:rPr>
              <a:t> October 2017</a:t>
            </a:r>
          </a:p>
          <a:p>
            <a:r>
              <a:rPr lang="en-GB" sz="2000" dirty="0" smtClean="0">
                <a:solidFill>
                  <a:schemeClr val="tx1"/>
                </a:solidFill>
              </a:rPr>
              <a:t>Birmingham </a:t>
            </a:r>
            <a:endParaRPr lang="en-GB" sz="2000" dirty="0">
              <a:solidFill>
                <a:schemeClr val="tx1"/>
              </a:solidFill>
            </a:endParaRPr>
          </a:p>
        </p:txBody>
      </p:sp>
    </p:spTree>
    <p:extLst>
      <p:ext uri="{BB962C8B-B14F-4D97-AF65-F5344CB8AC3E}">
        <p14:creationId xmlns:p14="http://schemas.microsoft.com/office/powerpoint/2010/main" val="804826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332656"/>
            <a:ext cx="8723312" cy="2736304"/>
          </a:xfrm>
        </p:spPr>
        <p:txBody>
          <a:bodyPr/>
          <a:lstStyle/>
          <a:p>
            <a:pPr algn="ctr"/>
            <a:r>
              <a:rPr lang="en-GB" dirty="0" smtClean="0"/>
              <a:t/>
            </a:r>
            <a:br>
              <a:rPr lang="en-GB" dirty="0" smtClean="0"/>
            </a:br>
            <a:r>
              <a:rPr lang="en-GB" dirty="0"/>
              <a:t/>
            </a:r>
            <a:br>
              <a:rPr lang="en-GB" dirty="0"/>
            </a:br>
            <a:r>
              <a:rPr lang="en-GB" sz="4400" dirty="0" smtClean="0"/>
              <a:t>Thank you! </a:t>
            </a:r>
            <a:endParaRPr lang="en-GB" sz="4400" dirty="0"/>
          </a:p>
        </p:txBody>
      </p:sp>
      <p:sp>
        <p:nvSpPr>
          <p:cNvPr id="3" name="Text Placeholder 2"/>
          <p:cNvSpPr>
            <a:spLocks noGrp="1"/>
          </p:cNvSpPr>
          <p:nvPr>
            <p:ph type="body" sz="quarter" idx="10"/>
          </p:nvPr>
        </p:nvSpPr>
        <p:spPr>
          <a:xfrm>
            <a:off x="169168" y="3573016"/>
            <a:ext cx="8689660" cy="2592288"/>
          </a:xfrm>
        </p:spPr>
        <p:txBody>
          <a:bodyPr/>
          <a:lstStyle/>
          <a:p>
            <a:pPr algn="ctr"/>
            <a:r>
              <a:rPr lang="en-GB" sz="2800" dirty="0" smtClean="0">
                <a:hlinkClick r:id="rId2"/>
              </a:rPr>
              <a:t>lee.mcgill@dh.gsi.gov.uk</a:t>
            </a:r>
            <a:endParaRPr lang="en-GB" sz="2800" dirty="0" smtClean="0"/>
          </a:p>
          <a:p>
            <a:pPr algn="ctr"/>
            <a:r>
              <a:rPr lang="en-GB" sz="2800" dirty="0">
                <a:hlinkClick r:id="rId3"/>
              </a:rPr>
              <a:t>k</a:t>
            </a:r>
            <a:r>
              <a:rPr lang="en-GB" sz="2800" dirty="0" smtClean="0">
                <a:hlinkClick r:id="rId3"/>
              </a:rPr>
              <a:t>aty.lindfield@dh.gsi.gov.uk</a:t>
            </a:r>
            <a:r>
              <a:rPr lang="en-GB" sz="2800" dirty="0" smtClean="0"/>
              <a:t> </a:t>
            </a:r>
            <a:endParaRPr lang="en-GB" sz="2800" dirty="0"/>
          </a:p>
        </p:txBody>
      </p:sp>
      <p:sp>
        <p:nvSpPr>
          <p:cNvPr id="5" name="Text Placeholder 4"/>
          <p:cNvSpPr>
            <a:spLocks noGrp="1"/>
          </p:cNvSpPr>
          <p:nvPr>
            <p:ph type="body" sz="quarter" idx="20"/>
          </p:nvPr>
        </p:nvSpPr>
        <p:spPr/>
        <p:txBody>
          <a:bodyPr/>
          <a:lstStyle/>
          <a:p>
            <a:endParaRPr lang="en-GB"/>
          </a:p>
        </p:txBody>
      </p:sp>
    </p:spTree>
    <p:extLst>
      <p:ext uri="{BB962C8B-B14F-4D97-AF65-F5344CB8AC3E}">
        <p14:creationId xmlns:p14="http://schemas.microsoft.com/office/powerpoint/2010/main" val="6087460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smtClean="0"/>
              <a:t>Plans for the ASC consultation </a:t>
            </a:r>
            <a:endParaRPr lang="en-GB" sz="2400" dirty="0"/>
          </a:p>
        </p:txBody>
      </p:sp>
      <p:sp>
        <p:nvSpPr>
          <p:cNvPr id="3" name="Text Placeholder 2"/>
          <p:cNvSpPr>
            <a:spLocks noGrp="1"/>
          </p:cNvSpPr>
          <p:nvPr>
            <p:ph type="body" sz="quarter" idx="10"/>
          </p:nvPr>
        </p:nvSpPr>
        <p:spPr>
          <a:xfrm>
            <a:off x="169168" y="692696"/>
            <a:ext cx="8689660" cy="5760640"/>
          </a:xfrm>
        </p:spPr>
        <p:txBody>
          <a:bodyPr/>
          <a:lstStyle/>
          <a:p>
            <a:pPr marL="285750" indent="-285750">
              <a:buFont typeface="Arial" panose="020B0604020202020204" pitchFamily="34" charset="0"/>
              <a:buChar char="•"/>
            </a:pPr>
            <a:endParaRPr lang="en-GB" sz="1600" b="0" dirty="0"/>
          </a:p>
          <a:p>
            <a:endParaRPr lang="en-GB" sz="1800" b="0" dirty="0"/>
          </a:p>
          <a:p>
            <a:pPr marL="285750" indent="-285750">
              <a:buFont typeface="Arial" panose="020B0604020202020204" pitchFamily="34" charset="0"/>
              <a:buChar char="•"/>
            </a:pPr>
            <a:r>
              <a:rPr lang="en-GB" sz="1800" b="0" dirty="0"/>
              <a:t>The Government is committed to listening to people’s views on how to reform the social care system, to ensure it is sustainable for current and future generations and that the quality of care improves. </a:t>
            </a:r>
          </a:p>
          <a:p>
            <a:r>
              <a:rPr lang="en-GB" sz="1800" b="0" dirty="0"/>
              <a:t> </a:t>
            </a:r>
          </a:p>
          <a:p>
            <a:pPr marL="285750" indent="-285750">
              <a:buFont typeface="Arial" panose="020B0604020202020204" pitchFamily="34" charset="0"/>
              <a:buChar char="•"/>
            </a:pPr>
            <a:r>
              <a:rPr lang="en-GB" sz="1800" b="0" dirty="0"/>
              <a:t>We have committed to a wide and open consultation on our proposals, and want to work collaboratively with partners on these critical issues.  The exact format of the consultation will be determined in due course.</a:t>
            </a:r>
          </a:p>
          <a:p>
            <a:r>
              <a:rPr lang="en-GB" sz="1800" dirty="0"/>
              <a:t> </a:t>
            </a:r>
          </a:p>
          <a:p>
            <a:pPr marL="285750" indent="-285750">
              <a:buFont typeface="Arial" panose="020B0604020202020204" pitchFamily="34" charset="0"/>
              <a:buChar char="•"/>
            </a:pPr>
            <a:r>
              <a:rPr lang="en-GB" sz="1800" b="0" dirty="0" smtClean="0"/>
              <a:t>The </a:t>
            </a:r>
            <a:r>
              <a:rPr lang="en-GB" sz="1800" b="0" dirty="0"/>
              <a:t>Prime Minister has been clear that there will be a full and open engagement on the issues, and that people will have opportunities to put forward their views. The Government wants to ensure there is a balanced package that supports quality and dignified care, as well as financial sustainability, in the future. </a:t>
            </a:r>
            <a:endParaRPr lang="en-GB" sz="1800" b="0" dirty="0" smtClean="0"/>
          </a:p>
          <a:p>
            <a:endParaRPr lang="en-GB" sz="1800" dirty="0" smtClean="0"/>
          </a:p>
          <a:p>
            <a:pPr marL="285750" indent="-285750">
              <a:buFont typeface="Arial" panose="020B0604020202020204" pitchFamily="34" charset="0"/>
              <a:buChar char="•"/>
            </a:pPr>
            <a:r>
              <a:rPr lang="en-GB" sz="1800" b="0" dirty="0" smtClean="0"/>
              <a:t>The </a:t>
            </a:r>
            <a:r>
              <a:rPr lang="en-GB" sz="1800" b="0" dirty="0"/>
              <a:t>Government will make further announcements on the scope of the consultation in due course.  </a:t>
            </a:r>
          </a:p>
          <a:p>
            <a:pPr marL="285750" indent="-285750">
              <a:buFont typeface="Arial" panose="020B0604020202020204" pitchFamily="34" charset="0"/>
              <a:buChar char="•"/>
            </a:pPr>
            <a:endParaRPr lang="en-GB" b="0" dirty="0"/>
          </a:p>
          <a:p>
            <a:endParaRPr lang="en-GB" dirty="0"/>
          </a:p>
        </p:txBody>
      </p:sp>
      <p:sp>
        <p:nvSpPr>
          <p:cNvPr id="5" name="Text Placeholder 4"/>
          <p:cNvSpPr>
            <a:spLocks noGrp="1"/>
          </p:cNvSpPr>
          <p:nvPr>
            <p:ph type="body" sz="quarter" idx="20"/>
          </p:nvPr>
        </p:nvSpPr>
        <p:spPr/>
        <p:txBody>
          <a:bodyPr/>
          <a:lstStyle/>
          <a:p>
            <a:endParaRPr lang="en-GB"/>
          </a:p>
        </p:txBody>
      </p:sp>
    </p:spTree>
    <p:extLst>
      <p:ext uri="{BB962C8B-B14F-4D97-AF65-F5344CB8AC3E}">
        <p14:creationId xmlns:p14="http://schemas.microsoft.com/office/powerpoint/2010/main" val="23715013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We know you have concerns with the system now</a:t>
            </a:r>
            <a:endParaRPr lang="en-GB" dirty="0"/>
          </a:p>
        </p:txBody>
      </p:sp>
      <p:sp>
        <p:nvSpPr>
          <p:cNvPr id="3" name="Text Placeholder 2"/>
          <p:cNvSpPr>
            <a:spLocks noGrp="1"/>
          </p:cNvSpPr>
          <p:nvPr>
            <p:ph type="body" sz="quarter" idx="10"/>
          </p:nvPr>
        </p:nvSpPr>
        <p:spPr>
          <a:xfrm>
            <a:off x="179512" y="764704"/>
            <a:ext cx="8689660" cy="5832648"/>
          </a:xfrm>
        </p:spPr>
        <p:txBody>
          <a:bodyPr/>
          <a:lstStyle/>
          <a:p>
            <a:pPr>
              <a:spcAft>
                <a:spcPts val="0"/>
              </a:spcAft>
            </a:pPr>
            <a:r>
              <a:rPr lang="en-GB" sz="1800" b="0" dirty="0" smtClean="0">
                <a:ea typeface="Calibri"/>
                <a:cs typeface="Times New Roman"/>
              </a:rPr>
              <a:t>Putting caps, capital limits and homes in the means test aside for a moment:</a:t>
            </a:r>
          </a:p>
          <a:p>
            <a:pPr>
              <a:spcAft>
                <a:spcPts val="0"/>
              </a:spcAft>
            </a:pPr>
            <a:endParaRPr lang="en-GB" sz="1800" b="0" dirty="0" smtClean="0">
              <a:ea typeface="Calibri"/>
              <a:cs typeface="Times New Roman"/>
            </a:endParaRPr>
          </a:p>
          <a:p>
            <a:pPr marL="285750" indent="-285750">
              <a:spcAft>
                <a:spcPts val="0"/>
              </a:spcAft>
              <a:buFont typeface="Arial" panose="020B0604020202020204" pitchFamily="34" charset="0"/>
              <a:buChar char="•"/>
            </a:pPr>
            <a:r>
              <a:rPr lang="en-GB" sz="1800" b="0" dirty="0" smtClean="0">
                <a:ea typeface="Calibri"/>
                <a:cs typeface="Times New Roman"/>
              </a:rPr>
              <a:t>Loss of HASSASSA powers and the </a:t>
            </a:r>
            <a:r>
              <a:rPr lang="en-GB" sz="1800" b="0" dirty="0">
                <a:ea typeface="Calibri"/>
                <a:cs typeface="Times New Roman"/>
              </a:rPr>
              <a:t>unsecured debt that </a:t>
            </a:r>
            <a:r>
              <a:rPr lang="en-GB" sz="1800" b="0" dirty="0" smtClean="0">
                <a:ea typeface="Calibri"/>
                <a:cs typeface="Times New Roman"/>
              </a:rPr>
              <a:t>many </a:t>
            </a:r>
            <a:r>
              <a:rPr lang="en-GB" sz="1800" b="0" dirty="0">
                <a:ea typeface="Calibri"/>
                <a:cs typeface="Times New Roman"/>
              </a:rPr>
              <a:t>LAs </a:t>
            </a:r>
            <a:r>
              <a:rPr lang="en-GB" sz="1800" b="0" dirty="0" smtClean="0">
                <a:ea typeface="Calibri"/>
                <a:cs typeface="Times New Roman"/>
              </a:rPr>
              <a:t>are carrying. </a:t>
            </a:r>
          </a:p>
          <a:p>
            <a:pPr>
              <a:spcAft>
                <a:spcPts val="0"/>
              </a:spcAft>
            </a:pPr>
            <a:endParaRPr lang="en-GB" sz="1800" b="0" dirty="0" smtClean="0">
              <a:ea typeface="Calibri"/>
              <a:cs typeface="Times New Roman"/>
            </a:endParaRPr>
          </a:p>
          <a:p>
            <a:pPr marL="285750" indent="-285750">
              <a:buFont typeface="Arial" panose="020B0604020202020204" pitchFamily="34" charset="0"/>
              <a:buChar char="•"/>
            </a:pPr>
            <a:r>
              <a:rPr lang="en-GB" sz="1800" b="0" dirty="0">
                <a:ea typeface="Calibri"/>
                <a:cs typeface="Times New Roman"/>
              </a:rPr>
              <a:t>LA powers to recover </a:t>
            </a:r>
            <a:r>
              <a:rPr lang="en-GB" sz="1800" b="0" dirty="0" smtClean="0">
                <a:ea typeface="Calibri"/>
                <a:cs typeface="Times New Roman"/>
              </a:rPr>
              <a:t>debt.</a:t>
            </a:r>
          </a:p>
          <a:p>
            <a:endParaRPr lang="en-GB" sz="1800" b="0" dirty="0" smtClean="0">
              <a:ea typeface="Calibri"/>
              <a:cs typeface="Times New Roman"/>
            </a:endParaRPr>
          </a:p>
          <a:p>
            <a:pPr marL="285750" indent="-285750">
              <a:spcAft>
                <a:spcPts val="0"/>
              </a:spcAft>
              <a:buFont typeface="Arial" panose="020B0604020202020204" pitchFamily="34" charset="0"/>
              <a:buChar char="•"/>
            </a:pPr>
            <a:r>
              <a:rPr lang="en-GB" sz="1800" b="0" dirty="0" smtClean="0">
                <a:ea typeface="Calibri"/>
                <a:cs typeface="Times New Roman"/>
              </a:rPr>
              <a:t>The treatment </a:t>
            </a:r>
            <a:r>
              <a:rPr lang="en-GB" sz="1800" b="0" dirty="0">
                <a:ea typeface="Calibri"/>
                <a:cs typeface="Times New Roman"/>
              </a:rPr>
              <a:t>of Universal Credit and how it should be </a:t>
            </a:r>
            <a:r>
              <a:rPr lang="en-GB" sz="1800" b="0" dirty="0" smtClean="0">
                <a:ea typeface="Calibri"/>
                <a:cs typeface="Times New Roman"/>
              </a:rPr>
              <a:t>assessed.</a:t>
            </a:r>
          </a:p>
          <a:p>
            <a:pPr marL="285750" indent="-285750">
              <a:spcAft>
                <a:spcPts val="0"/>
              </a:spcAft>
              <a:buFont typeface="Arial" panose="020B0604020202020204" pitchFamily="34" charset="0"/>
              <a:buChar char="•"/>
            </a:pPr>
            <a:endParaRPr lang="en-GB" sz="1800" b="0" dirty="0" smtClean="0">
              <a:ea typeface="Calibri"/>
              <a:cs typeface="Times New Roman"/>
            </a:endParaRPr>
          </a:p>
          <a:p>
            <a:pPr marL="285750" indent="-285750">
              <a:spcAft>
                <a:spcPts val="0"/>
              </a:spcAft>
              <a:buFont typeface="Arial" panose="020B0604020202020204" pitchFamily="34" charset="0"/>
              <a:buChar char="•"/>
            </a:pPr>
            <a:r>
              <a:rPr lang="en-GB" sz="1800" b="0" dirty="0" smtClean="0">
                <a:ea typeface="Calibri"/>
                <a:cs typeface="Times New Roman"/>
              </a:rPr>
              <a:t>Frustration at not being </a:t>
            </a:r>
            <a:r>
              <a:rPr lang="en-GB" sz="1800" b="0" dirty="0">
                <a:ea typeface="Calibri"/>
                <a:cs typeface="Times New Roman"/>
              </a:rPr>
              <a:t>able to </a:t>
            </a:r>
            <a:r>
              <a:rPr lang="en-GB" sz="1800" b="0" dirty="0" smtClean="0">
                <a:ea typeface="Calibri"/>
                <a:cs typeface="Times New Roman"/>
              </a:rPr>
              <a:t>take account of injury compensation awards in the vast majority of cases.</a:t>
            </a:r>
            <a:endParaRPr lang="en-GB" sz="1800" b="0" dirty="0">
              <a:ea typeface="Calibri"/>
              <a:cs typeface="Times New Roman"/>
            </a:endParaRPr>
          </a:p>
          <a:p>
            <a:pPr>
              <a:spcAft>
                <a:spcPts val="0"/>
              </a:spcAft>
            </a:pPr>
            <a:r>
              <a:rPr lang="en-GB" sz="1800" b="0" dirty="0">
                <a:ea typeface="Calibri"/>
                <a:cs typeface="Times New Roman"/>
              </a:rPr>
              <a:t> </a:t>
            </a:r>
          </a:p>
          <a:p>
            <a:pPr marL="285750" indent="-285750">
              <a:spcAft>
                <a:spcPts val="0"/>
              </a:spcAft>
              <a:buFont typeface="Arial" panose="020B0604020202020204" pitchFamily="34" charset="0"/>
              <a:buChar char="•"/>
            </a:pPr>
            <a:r>
              <a:rPr lang="en-GB" sz="1800" b="0" dirty="0" smtClean="0">
                <a:ea typeface="Calibri"/>
                <a:cs typeface="Times New Roman"/>
              </a:rPr>
              <a:t>Trusts </a:t>
            </a:r>
            <a:r>
              <a:rPr lang="en-GB" sz="1800" b="0" dirty="0">
                <a:ea typeface="Calibri"/>
                <a:cs typeface="Times New Roman"/>
              </a:rPr>
              <a:t>and deprivation </a:t>
            </a:r>
            <a:r>
              <a:rPr lang="en-GB" sz="1800" b="0" dirty="0" smtClean="0">
                <a:ea typeface="Calibri"/>
                <a:cs typeface="Times New Roman"/>
              </a:rPr>
              <a:t>of assets , particularly in </a:t>
            </a:r>
            <a:r>
              <a:rPr lang="en-GB" sz="1800" b="0" dirty="0">
                <a:ea typeface="Calibri"/>
                <a:cs typeface="Times New Roman"/>
              </a:rPr>
              <a:t>relation to safeguarding issues (e.g. </a:t>
            </a:r>
            <a:r>
              <a:rPr lang="en-GB" sz="1800" b="0" dirty="0" smtClean="0">
                <a:ea typeface="Calibri"/>
                <a:cs typeface="Times New Roman"/>
              </a:rPr>
              <a:t>families </a:t>
            </a:r>
            <a:r>
              <a:rPr lang="en-GB" sz="1800" b="0" dirty="0">
                <a:ea typeface="Calibri"/>
                <a:cs typeface="Times New Roman"/>
              </a:rPr>
              <a:t>taking money from relatives).</a:t>
            </a:r>
          </a:p>
          <a:p>
            <a:pPr marL="285750" indent="-285750">
              <a:spcAft>
                <a:spcPts val="0"/>
              </a:spcAft>
              <a:buFont typeface="Arial" panose="020B0604020202020204" pitchFamily="34" charset="0"/>
              <a:buChar char="•"/>
            </a:pPr>
            <a:endParaRPr lang="en-GB" sz="1800" b="0" dirty="0" smtClean="0">
              <a:ea typeface="Calibri"/>
              <a:cs typeface="Times New Roman"/>
            </a:endParaRPr>
          </a:p>
          <a:p>
            <a:pPr marL="285750" indent="-285750">
              <a:buFont typeface="Arial" panose="020B0604020202020204" pitchFamily="34" charset="0"/>
              <a:buChar char="•"/>
            </a:pPr>
            <a:r>
              <a:rPr lang="en-GB" sz="1800" b="0" dirty="0" smtClean="0">
                <a:ea typeface="Calibri"/>
                <a:cs typeface="Times New Roman"/>
              </a:rPr>
              <a:t>Concerns as to how disability-related expenditure is calculated.</a:t>
            </a:r>
          </a:p>
          <a:p>
            <a:pPr marL="285750" indent="-285750">
              <a:spcAft>
                <a:spcPts val="0"/>
              </a:spcAft>
              <a:buFont typeface="Arial" panose="020B0604020202020204" pitchFamily="34" charset="0"/>
              <a:buChar char="•"/>
            </a:pPr>
            <a:endParaRPr lang="en-GB" sz="1800" b="0" dirty="0">
              <a:ea typeface="Calibri"/>
              <a:cs typeface="Times New Roman"/>
            </a:endParaRPr>
          </a:p>
          <a:p>
            <a:pPr marL="285750" indent="-285750">
              <a:spcAft>
                <a:spcPts val="0"/>
              </a:spcAft>
              <a:buFont typeface="Arial" panose="020B0604020202020204" pitchFamily="34" charset="0"/>
              <a:buChar char="•"/>
            </a:pPr>
            <a:r>
              <a:rPr lang="en-GB" sz="1800" b="0" dirty="0" smtClean="0">
                <a:ea typeface="Calibri"/>
                <a:cs typeface="Times New Roman"/>
              </a:rPr>
              <a:t>A reminder that there were weaknesses/anomalies/ errors in the charging </a:t>
            </a:r>
            <a:r>
              <a:rPr lang="en-GB" sz="1800" b="0" dirty="0">
                <a:ea typeface="Calibri"/>
                <a:cs typeface="Times New Roman"/>
              </a:rPr>
              <a:t>regulations </a:t>
            </a:r>
            <a:r>
              <a:rPr lang="en-GB" sz="1800" b="0" smtClean="0">
                <a:ea typeface="Calibri"/>
                <a:cs typeface="Times New Roman"/>
              </a:rPr>
              <a:t>and guidance which </a:t>
            </a:r>
            <a:r>
              <a:rPr lang="en-GB" sz="1800" b="0" dirty="0" smtClean="0">
                <a:ea typeface="Calibri"/>
                <a:cs typeface="Times New Roman"/>
              </a:rPr>
              <a:t>needed updating</a:t>
            </a:r>
            <a:r>
              <a:rPr lang="en-GB" sz="1800" b="0" smtClean="0">
                <a:ea typeface="Calibri"/>
                <a:cs typeface="Times New Roman"/>
              </a:rPr>
              <a:t>. </a:t>
            </a:r>
            <a:endParaRPr lang="en-GB" sz="1600" b="0" dirty="0" smtClean="0">
              <a:ea typeface="Calibri"/>
              <a:cs typeface="Times New Roman"/>
            </a:endParaRPr>
          </a:p>
          <a:p>
            <a:pPr marL="285750" indent="-285750">
              <a:spcAft>
                <a:spcPts val="0"/>
              </a:spcAft>
              <a:buFont typeface="Arial" panose="020B0604020202020204" pitchFamily="34" charset="0"/>
              <a:buChar char="•"/>
            </a:pPr>
            <a:endParaRPr lang="en-GB" sz="1800" b="0" dirty="0">
              <a:ea typeface="Calibri"/>
              <a:cs typeface="Times New Roman"/>
            </a:endParaRPr>
          </a:p>
          <a:p>
            <a:pPr marL="285750" indent="-285750">
              <a:spcAft>
                <a:spcPts val="0"/>
              </a:spcAft>
              <a:buFont typeface="Arial" panose="020B0604020202020204" pitchFamily="34" charset="0"/>
              <a:buChar char="•"/>
            </a:pPr>
            <a:endParaRPr lang="en-GB" sz="1800" b="0" dirty="0" smtClean="0">
              <a:ea typeface="Calibri"/>
              <a:cs typeface="Times New Roman"/>
            </a:endParaRPr>
          </a:p>
          <a:p>
            <a:pPr marL="285750" indent="-285750">
              <a:spcAft>
                <a:spcPts val="0"/>
              </a:spcAft>
              <a:buFont typeface="Arial" panose="020B0604020202020204" pitchFamily="34" charset="0"/>
              <a:buChar char="•"/>
            </a:pPr>
            <a:endParaRPr lang="en-GB" sz="1800" b="0" dirty="0" smtClean="0">
              <a:ea typeface="Calibri"/>
              <a:cs typeface="Times New Roman"/>
            </a:endParaRPr>
          </a:p>
          <a:p>
            <a:pPr marL="285750" indent="-285750">
              <a:spcAft>
                <a:spcPts val="0"/>
              </a:spcAft>
              <a:buFont typeface="Arial" panose="020B0604020202020204" pitchFamily="34" charset="0"/>
              <a:buChar char="•"/>
            </a:pPr>
            <a:endParaRPr lang="en-GB" sz="1600" b="0" dirty="0">
              <a:ea typeface="Calibri"/>
              <a:cs typeface="Times New Roman"/>
            </a:endParaRPr>
          </a:p>
          <a:p>
            <a:endParaRPr lang="en-GB" dirty="0"/>
          </a:p>
        </p:txBody>
      </p:sp>
      <p:sp>
        <p:nvSpPr>
          <p:cNvPr id="5" name="Text Placeholder 4"/>
          <p:cNvSpPr>
            <a:spLocks noGrp="1"/>
          </p:cNvSpPr>
          <p:nvPr>
            <p:ph type="body" sz="quarter" idx="20"/>
          </p:nvPr>
        </p:nvSpPr>
        <p:spPr/>
        <p:txBody>
          <a:bodyPr/>
          <a:lstStyle/>
          <a:p>
            <a:endParaRPr lang="en-GB"/>
          </a:p>
        </p:txBody>
      </p:sp>
    </p:spTree>
    <p:extLst>
      <p:ext uri="{BB962C8B-B14F-4D97-AF65-F5344CB8AC3E}">
        <p14:creationId xmlns:p14="http://schemas.microsoft.com/office/powerpoint/2010/main" val="10309619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r>
            <a:br>
              <a:rPr lang="en-GB" dirty="0" smtClean="0"/>
            </a:br>
            <a:r>
              <a:rPr lang="en-GB" sz="2800" dirty="0" smtClean="0"/>
              <a:t>What could be done in the meantime? </a:t>
            </a:r>
            <a:endParaRPr lang="en-GB" sz="2800" dirty="0"/>
          </a:p>
        </p:txBody>
      </p:sp>
      <p:sp>
        <p:nvSpPr>
          <p:cNvPr id="3" name="Text Placeholder 2"/>
          <p:cNvSpPr>
            <a:spLocks noGrp="1"/>
          </p:cNvSpPr>
          <p:nvPr>
            <p:ph type="body" sz="quarter" idx="10"/>
          </p:nvPr>
        </p:nvSpPr>
        <p:spPr>
          <a:xfrm>
            <a:off x="169168" y="1772816"/>
            <a:ext cx="8689660" cy="4248472"/>
          </a:xfrm>
        </p:spPr>
        <p:txBody>
          <a:bodyPr/>
          <a:lstStyle/>
          <a:p>
            <a:pPr marL="285750" indent="-285750">
              <a:buFont typeface="Arial" panose="020B0604020202020204" pitchFamily="34" charset="0"/>
              <a:buChar char="•"/>
            </a:pPr>
            <a:r>
              <a:rPr lang="en-GB" sz="1800" b="0" dirty="0" smtClean="0"/>
              <a:t>Assuming that any wholesale major legislative changes impacting ASC, including some much needed and long-awaited improvements to the charging regulations, would need to await the outcome of the ASC consultation, is there anything that could be done (ideally without the need for legislation) in the shorter-term order to improve the operation/implementation of the charging rules?</a:t>
            </a:r>
          </a:p>
          <a:p>
            <a:pPr marL="285750" indent="-285750">
              <a:buFont typeface="Arial" panose="020B0604020202020204" pitchFamily="34" charset="0"/>
              <a:buChar char="•"/>
            </a:pPr>
            <a:endParaRPr lang="en-GB" sz="1800" b="0" dirty="0"/>
          </a:p>
          <a:p>
            <a:pPr marL="285750" indent="-285750">
              <a:buFont typeface="Arial" panose="020B0604020202020204" pitchFamily="34" charset="0"/>
              <a:buChar char="•"/>
            </a:pPr>
            <a:r>
              <a:rPr lang="en-GB" sz="1800" b="0" dirty="0" smtClean="0">
                <a:ea typeface="Calibri"/>
                <a:cs typeface="Times New Roman"/>
              </a:rPr>
              <a:t>Two areas that DH has been particularly interested in are </a:t>
            </a:r>
            <a:r>
              <a:rPr lang="en-GB" sz="1800" dirty="0" smtClean="0">
                <a:ea typeface="Calibri"/>
                <a:cs typeface="Times New Roman"/>
              </a:rPr>
              <a:t>deferred </a:t>
            </a:r>
            <a:r>
              <a:rPr lang="en-GB" sz="1800" dirty="0">
                <a:ea typeface="Calibri"/>
                <a:cs typeface="Times New Roman"/>
              </a:rPr>
              <a:t>payment agreements </a:t>
            </a:r>
            <a:r>
              <a:rPr lang="en-GB" sz="1800" b="0" dirty="0">
                <a:ea typeface="Calibri"/>
                <a:cs typeface="Times New Roman"/>
              </a:rPr>
              <a:t>and </a:t>
            </a:r>
            <a:r>
              <a:rPr lang="en-GB" sz="1800" dirty="0">
                <a:ea typeface="Calibri"/>
                <a:cs typeface="Times New Roman"/>
              </a:rPr>
              <a:t>deliberate </a:t>
            </a:r>
            <a:r>
              <a:rPr lang="en-GB" sz="1800" dirty="0" smtClean="0">
                <a:ea typeface="Calibri"/>
                <a:cs typeface="Times New Roman"/>
              </a:rPr>
              <a:t>deprivation</a:t>
            </a:r>
            <a:r>
              <a:rPr lang="en-GB" sz="1800" b="0" dirty="0" smtClean="0">
                <a:ea typeface="Calibri"/>
                <a:cs typeface="Times New Roman"/>
              </a:rPr>
              <a:t>, both of which have been the subject of DH </a:t>
            </a:r>
            <a:r>
              <a:rPr lang="en-GB" sz="1800" b="0" dirty="0">
                <a:ea typeface="Calibri"/>
                <a:cs typeface="Times New Roman"/>
              </a:rPr>
              <a:t>‘deep dives’ with selected </a:t>
            </a:r>
            <a:r>
              <a:rPr lang="en-GB" sz="1800" b="0" dirty="0" smtClean="0">
                <a:ea typeface="Calibri"/>
                <a:cs typeface="Times New Roman"/>
              </a:rPr>
              <a:t>LAs this year.  </a:t>
            </a:r>
          </a:p>
          <a:p>
            <a:endParaRPr lang="en-GB" sz="1800" b="0" dirty="0" smtClean="0">
              <a:ea typeface="Calibri"/>
              <a:cs typeface="Times New Roman"/>
            </a:endParaRPr>
          </a:p>
          <a:p>
            <a:pPr marL="285750" indent="-285750">
              <a:buFont typeface="Arial" panose="020B0604020202020204" pitchFamily="34" charset="0"/>
              <a:buChar char="•"/>
            </a:pPr>
            <a:r>
              <a:rPr lang="en-GB" sz="1800" b="0" dirty="0" smtClean="0">
                <a:cs typeface="Times New Roman"/>
              </a:rPr>
              <a:t>Those two areas may  offer fertile ground for non-legislative action but there may be others too. </a:t>
            </a:r>
            <a:endParaRPr lang="en-GB" sz="1800" b="0" dirty="0"/>
          </a:p>
        </p:txBody>
      </p:sp>
      <p:sp>
        <p:nvSpPr>
          <p:cNvPr id="5" name="Text Placeholder 4"/>
          <p:cNvSpPr>
            <a:spLocks noGrp="1"/>
          </p:cNvSpPr>
          <p:nvPr>
            <p:ph type="body" sz="quarter" idx="20"/>
          </p:nvPr>
        </p:nvSpPr>
        <p:spPr/>
        <p:txBody>
          <a:bodyPr/>
          <a:lstStyle/>
          <a:p>
            <a:endParaRPr lang="en-GB"/>
          </a:p>
        </p:txBody>
      </p:sp>
    </p:spTree>
    <p:extLst>
      <p:ext uri="{BB962C8B-B14F-4D97-AF65-F5344CB8AC3E}">
        <p14:creationId xmlns:p14="http://schemas.microsoft.com/office/powerpoint/2010/main" val="14630038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smtClean="0"/>
              <a:t>Deferred payment agreements (DPAs): Messages from selected LAs</a:t>
            </a:r>
            <a:r>
              <a:rPr lang="en-GB" dirty="0" smtClean="0"/>
              <a:t> </a:t>
            </a:r>
            <a:endParaRPr lang="en-GB" dirty="0"/>
          </a:p>
        </p:txBody>
      </p:sp>
      <p:sp>
        <p:nvSpPr>
          <p:cNvPr id="3" name="Text Placeholder 2"/>
          <p:cNvSpPr>
            <a:spLocks noGrp="1"/>
          </p:cNvSpPr>
          <p:nvPr>
            <p:ph type="body" sz="quarter" idx="10"/>
          </p:nvPr>
        </p:nvSpPr>
        <p:spPr>
          <a:xfrm>
            <a:off x="169168" y="908720"/>
            <a:ext cx="8689660" cy="5472608"/>
          </a:xfrm>
        </p:spPr>
        <p:txBody>
          <a:bodyPr/>
          <a:lstStyle/>
          <a:p>
            <a:pPr marL="285750" indent="-285750" fontAlgn="base">
              <a:buFont typeface="Arial" panose="020B0604020202020204" pitchFamily="34" charset="0"/>
              <a:buChar char="•"/>
            </a:pPr>
            <a:r>
              <a:rPr lang="en-US" sz="1600" b="0" dirty="0" smtClean="0"/>
              <a:t>Take-up </a:t>
            </a:r>
            <a:r>
              <a:rPr lang="en-US" sz="1600" b="0" dirty="0"/>
              <a:t>has decreased since the Care Act </a:t>
            </a:r>
            <a:r>
              <a:rPr lang="en-US" sz="1600" b="0" dirty="0" smtClean="0"/>
              <a:t>2014</a:t>
            </a:r>
            <a:r>
              <a:rPr lang="en-US" sz="1600" b="0" dirty="0"/>
              <a:t> </a:t>
            </a:r>
            <a:r>
              <a:rPr lang="en-US" sz="1600" b="0" dirty="0" smtClean="0"/>
              <a:t>which allowed </a:t>
            </a:r>
            <a:r>
              <a:rPr lang="en-US" sz="1600" b="0" dirty="0"/>
              <a:t>LAs </a:t>
            </a:r>
            <a:r>
              <a:rPr lang="en-US" sz="1600" b="0" dirty="0" smtClean="0"/>
              <a:t> </a:t>
            </a:r>
            <a:r>
              <a:rPr lang="en-US" sz="1600" b="0" dirty="0"/>
              <a:t>to charge interest on DPAs and admin fees. </a:t>
            </a:r>
            <a:endParaRPr lang="en-GB" sz="1600" b="0" dirty="0"/>
          </a:p>
          <a:p>
            <a:pPr marL="285750" indent="-285750" fontAlgn="base">
              <a:buFont typeface="Arial" panose="020B0604020202020204" pitchFamily="34" charset="0"/>
              <a:buChar char="•"/>
            </a:pPr>
            <a:endParaRPr lang="en-GB" sz="1600" b="0" dirty="0"/>
          </a:p>
          <a:p>
            <a:pPr marL="285750" indent="-285750" fontAlgn="base">
              <a:buFont typeface="Arial" panose="020B0604020202020204" pitchFamily="34" charset="0"/>
              <a:buChar char="•"/>
            </a:pPr>
            <a:r>
              <a:rPr lang="en-US" sz="1600" b="0" dirty="0"/>
              <a:t>Data on take-up and the eligible </a:t>
            </a:r>
            <a:r>
              <a:rPr lang="en-US" sz="1600" b="0" dirty="0" smtClean="0"/>
              <a:t>population varies greatly between areas. </a:t>
            </a:r>
          </a:p>
          <a:p>
            <a:pPr fontAlgn="base"/>
            <a:endParaRPr lang="en-GB" sz="1600" b="0" dirty="0"/>
          </a:p>
          <a:p>
            <a:pPr marL="285750" indent="-285750" fontAlgn="base">
              <a:buFont typeface="Arial" panose="020B0604020202020204" pitchFamily="34" charset="0"/>
              <a:buChar char="•"/>
            </a:pPr>
            <a:r>
              <a:rPr lang="en-US" sz="1600" b="0" dirty="0"/>
              <a:t>There is an unknown group of self-funders not in contact with the LA who may be eligible for DPAs but are not currently being </a:t>
            </a:r>
            <a:r>
              <a:rPr lang="en-US" sz="1600" b="0" dirty="0" smtClean="0"/>
              <a:t>reached/aware. </a:t>
            </a:r>
            <a:endParaRPr lang="en-GB" sz="1600" b="0" dirty="0"/>
          </a:p>
          <a:p>
            <a:pPr marL="285750" indent="-285750" fontAlgn="base">
              <a:buFont typeface="Arial" panose="020B0604020202020204" pitchFamily="34" charset="0"/>
              <a:buChar char="•"/>
            </a:pPr>
            <a:endParaRPr lang="en-GB" sz="1600" b="0" dirty="0"/>
          </a:p>
          <a:p>
            <a:pPr marL="285750" indent="-285750" fontAlgn="base">
              <a:buFont typeface="Arial" panose="020B0604020202020204" pitchFamily="34" charset="0"/>
              <a:buChar char="•"/>
            </a:pPr>
            <a:r>
              <a:rPr lang="en-US" sz="1600" b="0" dirty="0"/>
              <a:t>Interest </a:t>
            </a:r>
            <a:r>
              <a:rPr lang="en-US" sz="1600" b="0" dirty="0" smtClean="0"/>
              <a:t>charges </a:t>
            </a:r>
            <a:r>
              <a:rPr lang="en-US" sz="1600" b="0" dirty="0"/>
              <a:t>were identified as the biggest barrier to take-up.</a:t>
            </a:r>
            <a:endParaRPr lang="en-GB" sz="1600" b="0" dirty="0"/>
          </a:p>
          <a:p>
            <a:pPr marL="285750" indent="-285750" fontAlgn="base">
              <a:buFont typeface="Arial" panose="020B0604020202020204" pitchFamily="34" charset="0"/>
              <a:buChar char="•"/>
            </a:pPr>
            <a:endParaRPr lang="en-GB" sz="1600" b="0" dirty="0"/>
          </a:p>
          <a:p>
            <a:pPr marL="285750" indent="-285750" fontAlgn="base">
              <a:buFont typeface="Arial" panose="020B0604020202020204" pitchFamily="34" charset="0"/>
              <a:buChar char="•"/>
            </a:pPr>
            <a:r>
              <a:rPr lang="en-US" sz="1600" b="0" dirty="0"/>
              <a:t>There is considerable variation in how admin fees and interest are calculated and charged. </a:t>
            </a:r>
            <a:endParaRPr lang="en-US" sz="1600" b="0" dirty="0" smtClean="0"/>
          </a:p>
          <a:p>
            <a:pPr marL="285750" indent="-285750" fontAlgn="base">
              <a:buFont typeface="Arial" panose="020B0604020202020204" pitchFamily="34" charset="0"/>
              <a:buChar char="•"/>
            </a:pPr>
            <a:endParaRPr lang="en-GB" sz="1600" b="0" dirty="0"/>
          </a:p>
          <a:p>
            <a:pPr marL="285750" indent="-285750" fontAlgn="base">
              <a:buFont typeface="Arial" panose="020B0604020202020204" pitchFamily="34" charset="0"/>
              <a:buChar char="•"/>
            </a:pPr>
            <a:r>
              <a:rPr lang="en-US" sz="1600" b="0" dirty="0"/>
              <a:t>Advice given to service users can be confusing.</a:t>
            </a:r>
            <a:endParaRPr lang="en-GB" sz="1600" b="0" dirty="0"/>
          </a:p>
          <a:p>
            <a:pPr marL="285750" indent="-285750" fontAlgn="base">
              <a:buFont typeface="Arial" panose="020B0604020202020204" pitchFamily="34" charset="0"/>
              <a:buChar char="•"/>
            </a:pPr>
            <a:endParaRPr lang="en-US" sz="1600" b="0" dirty="0" smtClean="0"/>
          </a:p>
          <a:p>
            <a:pPr marL="285750" indent="-285750" fontAlgn="base">
              <a:buFont typeface="Arial" panose="020B0604020202020204" pitchFamily="34" charset="0"/>
              <a:buChar char="•"/>
            </a:pPr>
            <a:r>
              <a:rPr lang="en-US" sz="1600" b="0" dirty="0" smtClean="0"/>
              <a:t>LAs </a:t>
            </a:r>
            <a:r>
              <a:rPr lang="en-US" sz="1600" b="0" dirty="0"/>
              <a:t>have discretion to offer DPAs in complex cases or to people who narrowly miss eligibility, but are reluctant to use it.</a:t>
            </a:r>
            <a:endParaRPr lang="en-GB" sz="1600" b="0" dirty="0"/>
          </a:p>
          <a:p>
            <a:pPr marL="285750" indent="-285750" fontAlgn="base">
              <a:buFont typeface="Arial" panose="020B0604020202020204" pitchFamily="34" charset="0"/>
              <a:buChar char="•"/>
            </a:pPr>
            <a:endParaRPr lang="en-US" sz="1600" b="0" dirty="0" smtClean="0"/>
          </a:p>
          <a:p>
            <a:pPr marL="285750" indent="-285750" fontAlgn="base">
              <a:buFont typeface="Arial" panose="020B0604020202020204" pitchFamily="34" charset="0"/>
              <a:buChar char="•"/>
            </a:pPr>
            <a:r>
              <a:rPr lang="en-US" sz="1600" b="0" dirty="0" smtClean="0"/>
              <a:t>Lack </a:t>
            </a:r>
            <a:r>
              <a:rPr lang="en-US" sz="1600" b="0" dirty="0"/>
              <a:t>of capacity, joint ownership and the property not being registered typically cause long delays and </a:t>
            </a:r>
            <a:r>
              <a:rPr lang="en-US" sz="1600" b="0" dirty="0" smtClean="0"/>
              <a:t>in some cases can </a:t>
            </a:r>
            <a:r>
              <a:rPr lang="en-US" sz="1600" b="0" dirty="0"/>
              <a:t>make it impossible to place a charge on a house. </a:t>
            </a:r>
            <a:endParaRPr lang="en-GB" sz="1600" b="0" dirty="0"/>
          </a:p>
          <a:p>
            <a:endParaRPr lang="en-GB" dirty="0"/>
          </a:p>
        </p:txBody>
      </p:sp>
      <p:sp>
        <p:nvSpPr>
          <p:cNvPr id="5" name="Text Placeholder 4"/>
          <p:cNvSpPr>
            <a:spLocks noGrp="1"/>
          </p:cNvSpPr>
          <p:nvPr>
            <p:ph type="body" sz="quarter" idx="20"/>
          </p:nvPr>
        </p:nvSpPr>
        <p:spPr/>
        <p:txBody>
          <a:bodyPr/>
          <a:lstStyle/>
          <a:p>
            <a:endParaRPr lang="en-GB"/>
          </a:p>
        </p:txBody>
      </p:sp>
    </p:spTree>
    <p:extLst>
      <p:ext uri="{BB962C8B-B14F-4D97-AF65-F5344CB8AC3E}">
        <p14:creationId xmlns:p14="http://schemas.microsoft.com/office/powerpoint/2010/main" val="10130069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169" y="274638"/>
            <a:ext cx="8723312" cy="562074"/>
          </a:xfrm>
        </p:spPr>
        <p:txBody>
          <a:bodyPr/>
          <a:lstStyle/>
          <a:p>
            <a:r>
              <a:rPr lang="en-GB" sz="2800" dirty="0" smtClean="0"/>
              <a:t>DPAs: Possible actions</a:t>
            </a:r>
            <a:endParaRPr lang="en-GB" sz="2800" dirty="0"/>
          </a:p>
        </p:txBody>
      </p:sp>
      <p:sp>
        <p:nvSpPr>
          <p:cNvPr id="3" name="Text Placeholder 2"/>
          <p:cNvSpPr>
            <a:spLocks noGrp="1"/>
          </p:cNvSpPr>
          <p:nvPr>
            <p:ph type="body" sz="quarter" idx="10"/>
          </p:nvPr>
        </p:nvSpPr>
        <p:spPr>
          <a:xfrm>
            <a:off x="179512" y="764704"/>
            <a:ext cx="8689660" cy="5688632"/>
          </a:xfrm>
        </p:spPr>
        <p:txBody>
          <a:bodyPr/>
          <a:lstStyle/>
          <a:p>
            <a:pPr marL="285750" indent="-285750">
              <a:buFont typeface="Arial" panose="020B0604020202020204" pitchFamily="34" charset="0"/>
              <a:buChar char="•"/>
            </a:pPr>
            <a:endParaRPr lang="en-GB" sz="1600" b="0" dirty="0" smtClean="0"/>
          </a:p>
          <a:p>
            <a:pPr marL="285750" indent="-285750">
              <a:buFont typeface="Arial" panose="020B0604020202020204" pitchFamily="34" charset="0"/>
              <a:buChar char="•"/>
            </a:pPr>
            <a:r>
              <a:rPr lang="en-GB" sz="1600" b="0" dirty="0" smtClean="0"/>
              <a:t>Support  </a:t>
            </a:r>
            <a:r>
              <a:rPr lang="en-GB" sz="1600" b="0" dirty="0"/>
              <a:t>development of best practice in offering DPAs e.g. calculation of administrative fees, using discretionary powers to offer DPAs in a range of circumstances,  taking a pro-active approach to offering DPAs. </a:t>
            </a:r>
            <a:endParaRPr lang="en-GB" sz="1600" b="0" dirty="0" smtClean="0"/>
          </a:p>
          <a:p>
            <a:pPr marL="285750" indent="-285750">
              <a:buFont typeface="Arial" panose="020B0604020202020204" pitchFamily="34" charset="0"/>
              <a:buChar char="•"/>
            </a:pPr>
            <a:endParaRPr lang="en-GB" sz="1600" b="0" dirty="0"/>
          </a:p>
          <a:p>
            <a:pPr marL="285750" indent="-285750">
              <a:buFont typeface="Arial" panose="020B0604020202020204" pitchFamily="34" charset="0"/>
              <a:buChar char="•"/>
            </a:pPr>
            <a:r>
              <a:rPr lang="en-GB" sz="1600" b="0" dirty="0" smtClean="0"/>
              <a:t>Seek </a:t>
            </a:r>
            <a:r>
              <a:rPr lang="en-GB" sz="1600" b="0" dirty="0"/>
              <a:t>further insight into why DPAs are less  attractive than anticipated. Possibly through the Cabinet Office’s behavioural  insight team?</a:t>
            </a:r>
          </a:p>
          <a:p>
            <a:endParaRPr lang="en-GB" sz="1600" b="0" dirty="0" smtClean="0"/>
          </a:p>
          <a:p>
            <a:pPr marL="285750" indent="-285750">
              <a:buFont typeface="Arial" panose="020B0604020202020204" pitchFamily="34" charset="0"/>
              <a:buChar char="•"/>
            </a:pPr>
            <a:r>
              <a:rPr lang="en-GB" sz="1600" b="0" dirty="0" smtClean="0"/>
              <a:t>Work </a:t>
            </a:r>
            <a:r>
              <a:rPr lang="en-GB" sz="1600" b="0" dirty="0"/>
              <a:t>with private equity release market to encourage that market to be more competitive as a viable alternative to DPAs. </a:t>
            </a:r>
          </a:p>
          <a:p>
            <a:pPr marL="285750" indent="-285750">
              <a:buFont typeface="Arial" panose="020B0604020202020204" pitchFamily="34" charset="0"/>
              <a:buChar char="•"/>
            </a:pPr>
            <a:endParaRPr lang="en-GB" sz="1600" b="0" dirty="0"/>
          </a:p>
          <a:p>
            <a:pPr marL="285750" indent="-285750">
              <a:buFont typeface="Arial" panose="020B0604020202020204" pitchFamily="34" charset="0"/>
              <a:buChar char="•"/>
            </a:pPr>
            <a:r>
              <a:rPr lang="en-GB" sz="1600" b="0" dirty="0"/>
              <a:t>Work with mortgage providers to ensure they allow further charges on the property.</a:t>
            </a:r>
          </a:p>
          <a:p>
            <a:pPr marL="285750" indent="-285750">
              <a:buFont typeface="Arial" panose="020B0604020202020204" pitchFamily="34" charset="0"/>
              <a:buChar char="•"/>
            </a:pPr>
            <a:endParaRPr lang="en-GB" sz="1600" b="0" dirty="0"/>
          </a:p>
          <a:p>
            <a:pPr marL="285750" indent="-285750">
              <a:buFont typeface="Arial" panose="020B0604020202020204" pitchFamily="34" charset="0"/>
              <a:buChar char="•"/>
            </a:pPr>
            <a:r>
              <a:rPr lang="en-GB" sz="1600" b="0" dirty="0"/>
              <a:t>Run an awareness campaign on the  DPA offer, including how attractive the interest rate </a:t>
            </a:r>
            <a:r>
              <a:rPr lang="en-GB" sz="1600" b="0" dirty="0" smtClean="0"/>
              <a:t>is</a:t>
            </a:r>
          </a:p>
          <a:p>
            <a:pPr marL="285750" indent="-285750">
              <a:buFont typeface="Arial" panose="020B0604020202020204" pitchFamily="34" charset="0"/>
              <a:buChar char="•"/>
            </a:pPr>
            <a:endParaRPr lang="en-GB" sz="1600" b="0" dirty="0"/>
          </a:p>
          <a:p>
            <a:pPr marL="285750" indent="-285750">
              <a:buFont typeface="Arial" panose="020B0604020202020204" pitchFamily="34" charset="0"/>
              <a:buChar char="•"/>
            </a:pPr>
            <a:r>
              <a:rPr lang="en-GB" sz="1600" b="0" dirty="0"/>
              <a:t>Increase awareness of the importance of taking out power of attorney </a:t>
            </a:r>
          </a:p>
          <a:p>
            <a:pPr marL="285750" indent="-285750">
              <a:buFont typeface="Arial" panose="020B0604020202020204" pitchFamily="34" charset="0"/>
              <a:buChar char="•"/>
            </a:pPr>
            <a:endParaRPr lang="en-GB" sz="1600" b="0" dirty="0"/>
          </a:p>
          <a:p>
            <a:pPr marL="285750" indent="-285750">
              <a:buFont typeface="Arial" panose="020B0604020202020204" pitchFamily="34" charset="0"/>
              <a:buChar char="•"/>
            </a:pPr>
            <a:r>
              <a:rPr lang="en-GB" sz="1600" b="0" dirty="0"/>
              <a:t>Develop model legal charge document with LAs and Land Registry to reduce delays. </a:t>
            </a:r>
          </a:p>
          <a:p>
            <a:pPr marL="285750" indent="-285750">
              <a:buFont typeface="Arial" panose="020B0604020202020204" pitchFamily="34" charset="0"/>
              <a:buChar char="•"/>
            </a:pPr>
            <a:endParaRPr lang="en-GB" b="0" dirty="0"/>
          </a:p>
          <a:p>
            <a:endParaRPr lang="en-GB" dirty="0"/>
          </a:p>
          <a:p>
            <a:endParaRPr lang="en-GB" dirty="0" smtClean="0"/>
          </a:p>
          <a:p>
            <a:endParaRPr lang="en-GB" dirty="0" smtClean="0"/>
          </a:p>
          <a:p>
            <a:endParaRPr lang="en-GB" dirty="0"/>
          </a:p>
          <a:p>
            <a:endParaRPr lang="en-GB" dirty="0"/>
          </a:p>
          <a:p>
            <a:endParaRPr lang="en-GB" dirty="0"/>
          </a:p>
          <a:p>
            <a:endParaRPr lang="en-GB" dirty="0"/>
          </a:p>
        </p:txBody>
      </p:sp>
      <p:sp>
        <p:nvSpPr>
          <p:cNvPr id="5" name="Text Placeholder 4"/>
          <p:cNvSpPr>
            <a:spLocks noGrp="1"/>
          </p:cNvSpPr>
          <p:nvPr>
            <p:ph type="body" sz="quarter" idx="20"/>
          </p:nvPr>
        </p:nvSpPr>
        <p:spPr/>
        <p:txBody>
          <a:bodyPr/>
          <a:lstStyle/>
          <a:p>
            <a:endParaRPr lang="en-GB"/>
          </a:p>
        </p:txBody>
      </p:sp>
    </p:spTree>
    <p:extLst>
      <p:ext uri="{BB962C8B-B14F-4D97-AF65-F5344CB8AC3E}">
        <p14:creationId xmlns:p14="http://schemas.microsoft.com/office/powerpoint/2010/main" val="11551928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169" y="476672"/>
            <a:ext cx="8723312" cy="576064"/>
          </a:xfrm>
        </p:spPr>
        <p:txBody>
          <a:bodyPr/>
          <a:lstStyle/>
          <a:p>
            <a:r>
              <a:rPr lang="en-GB" sz="2400" dirty="0" smtClean="0"/>
              <a:t>Deliberate Deprivation: Messages from selected LAs </a:t>
            </a:r>
            <a:endParaRPr lang="en-GB" sz="2400" dirty="0"/>
          </a:p>
        </p:txBody>
      </p:sp>
      <p:sp>
        <p:nvSpPr>
          <p:cNvPr id="3" name="Text Placeholder 2"/>
          <p:cNvSpPr>
            <a:spLocks noGrp="1"/>
          </p:cNvSpPr>
          <p:nvPr>
            <p:ph type="body" sz="quarter" idx="10"/>
          </p:nvPr>
        </p:nvSpPr>
        <p:spPr>
          <a:xfrm>
            <a:off x="169168" y="1196752"/>
            <a:ext cx="8689660" cy="4896544"/>
          </a:xfrm>
        </p:spPr>
        <p:txBody>
          <a:bodyPr/>
          <a:lstStyle/>
          <a:p>
            <a:pPr lvl="1"/>
            <a:r>
              <a:rPr lang="en-GB" sz="1800" dirty="0"/>
              <a:t>6/8 local authorities </a:t>
            </a:r>
            <a:r>
              <a:rPr lang="en-GB" sz="1800" dirty="0" smtClean="0"/>
              <a:t>said </a:t>
            </a:r>
            <a:r>
              <a:rPr lang="en-GB" sz="1800" dirty="0"/>
              <a:t>they do not do enough, or are not able to do enough, to identify deliberate deprivation. There is variation in how proactively local authorities seek to identify it, but most lack confidence that they know of all or even most potential </a:t>
            </a:r>
            <a:r>
              <a:rPr lang="en-GB" sz="1800" dirty="0" smtClean="0"/>
              <a:t>cases.</a:t>
            </a:r>
            <a:br>
              <a:rPr lang="en-GB" sz="1800" dirty="0" smtClean="0"/>
            </a:br>
            <a:endParaRPr lang="en-GB" sz="1800" dirty="0"/>
          </a:p>
          <a:p>
            <a:pPr lvl="1"/>
            <a:r>
              <a:rPr lang="en-GB" sz="1800" dirty="0"/>
              <a:t>Local authorities </a:t>
            </a:r>
            <a:r>
              <a:rPr lang="en-GB" sz="1800" dirty="0" smtClean="0"/>
              <a:t>are not required to collect </a:t>
            </a:r>
            <a:r>
              <a:rPr lang="en-GB" sz="1800" dirty="0"/>
              <a:t>data on deliberate deprivation and so are unsure of the scale of the </a:t>
            </a:r>
            <a:r>
              <a:rPr lang="en-GB" sz="1800" dirty="0" smtClean="0"/>
              <a:t>problem.</a:t>
            </a:r>
            <a:br>
              <a:rPr lang="en-GB" sz="1800" dirty="0" smtClean="0"/>
            </a:br>
            <a:endParaRPr lang="en-GB" sz="1800" dirty="0"/>
          </a:p>
          <a:p>
            <a:pPr lvl="1"/>
            <a:r>
              <a:rPr lang="en-GB" sz="1800" dirty="0"/>
              <a:t>Local authorities report that once they have </a:t>
            </a:r>
            <a:r>
              <a:rPr lang="en-GB" sz="1800" dirty="0" smtClean="0"/>
              <a:t>suspected and ‘proven’ </a:t>
            </a:r>
            <a:r>
              <a:rPr lang="en-GB" sz="1800" dirty="0"/>
              <a:t>deliberate deprivation they are confident in their ability to recover the </a:t>
            </a:r>
            <a:r>
              <a:rPr lang="en-GB" sz="1800" dirty="0" smtClean="0"/>
              <a:t>funds.</a:t>
            </a:r>
            <a:br>
              <a:rPr lang="en-GB" sz="1800" dirty="0" smtClean="0"/>
            </a:br>
            <a:endParaRPr lang="en-GB" sz="1800" dirty="0"/>
          </a:p>
          <a:p>
            <a:pPr lvl="1"/>
            <a:r>
              <a:rPr lang="en-GB" sz="1800" dirty="0"/>
              <a:t>As cases rarely make it to court, there appears to be little incentive for service users not to try to use deliberate deprivation to avoid care costs. </a:t>
            </a:r>
            <a:endParaRPr lang="en-GB" sz="1800" dirty="0" smtClean="0"/>
          </a:p>
          <a:p>
            <a:pPr marL="176213" lvl="1" indent="0">
              <a:buNone/>
            </a:pPr>
            <a:endParaRPr lang="en-GB" sz="1800" dirty="0"/>
          </a:p>
          <a:p>
            <a:pPr lvl="1"/>
            <a:r>
              <a:rPr lang="en-GB" sz="1800" dirty="0"/>
              <a:t>7/8 local authorities </a:t>
            </a:r>
            <a:r>
              <a:rPr lang="en-GB" sz="1800" dirty="0" smtClean="0"/>
              <a:t>were </a:t>
            </a:r>
            <a:r>
              <a:rPr lang="en-GB" sz="1800" dirty="0"/>
              <a:t>aware of businesses promoting services to help people deliberately deprive themselves.</a:t>
            </a:r>
          </a:p>
          <a:p>
            <a:endParaRPr lang="en-GB" dirty="0"/>
          </a:p>
        </p:txBody>
      </p:sp>
      <p:sp>
        <p:nvSpPr>
          <p:cNvPr id="5" name="Text Placeholder 4"/>
          <p:cNvSpPr>
            <a:spLocks noGrp="1"/>
          </p:cNvSpPr>
          <p:nvPr>
            <p:ph type="body" sz="quarter" idx="20"/>
          </p:nvPr>
        </p:nvSpPr>
        <p:spPr/>
        <p:txBody>
          <a:bodyPr/>
          <a:lstStyle/>
          <a:p>
            <a:endParaRPr lang="en-GB"/>
          </a:p>
        </p:txBody>
      </p:sp>
    </p:spTree>
    <p:extLst>
      <p:ext uri="{BB962C8B-B14F-4D97-AF65-F5344CB8AC3E}">
        <p14:creationId xmlns:p14="http://schemas.microsoft.com/office/powerpoint/2010/main" val="20469886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169" y="548680"/>
            <a:ext cx="8723312" cy="720080"/>
          </a:xfrm>
        </p:spPr>
        <p:txBody>
          <a:bodyPr/>
          <a:lstStyle/>
          <a:p>
            <a:r>
              <a:rPr lang="en-GB" sz="2400" dirty="0" smtClean="0"/>
              <a:t>Deliberate deprivation: Possible actions </a:t>
            </a:r>
            <a:endParaRPr lang="en-GB" sz="2400" dirty="0"/>
          </a:p>
        </p:txBody>
      </p:sp>
      <p:sp>
        <p:nvSpPr>
          <p:cNvPr id="3" name="Text Placeholder 2"/>
          <p:cNvSpPr>
            <a:spLocks noGrp="1"/>
          </p:cNvSpPr>
          <p:nvPr>
            <p:ph type="body" sz="quarter" idx="10"/>
          </p:nvPr>
        </p:nvSpPr>
        <p:spPr>
          <a:xfrm>
            <a:off x="169168" y="908720"/>
            <a:ext cx="8689660" cy="5544616"/>
          </a:xfrm>
        </p:spPr>
        <p:txBody>
          <a:bodyPr/>
          <a:lstStyle/>
          <a:p>
            <a:pPr marL="176213" lvl="1" indent="0">
              <a:buNone/>
            </a:pPr>
            <a:endParaRPr lang="en-GB" sz="1600" dirty="0" smtClean="0"/>
          </a:p>
          <a:p>
            <a:pPr lvl="1"/>
            <a:r>
              <a:rPr lang="en-GB" sz="1800" dirty="0"/>
              <a:t>Capability </a:t>
            </a:r>
            <a:r>
              <a:rPr lang="en-GB" sz="1800" dirty="0" smtClean="0"/>
              <a:t>building, perhaps working closely with HMRC as well as LAs, and building on behavioural insights </a:t>
            </a:r>
            <a:r>
              <a:rPr lang="en-GB" sz="1800" dirty="0"/>
              <a:t>on deliberate </a:t>
            </a:r>
            <a:r>
              <a:rPr lang="en-GB" sz="1800" dirty="0" smtClean="0"/>
              <a:t>deprivation, </a:t>
            </a:r>
            <a:r>
              <a:rPr lang="en-GB" sz="1800" dirty="0"/>
              <a:t>to develop and share </a:t>
            </a:r>
            <a:r>
              <a:rPr lang="en-GB" sz="1800" dirty="0" smtClean="0"/>
              <a:t>‘best practice’.</a:t>
            </a:r>
          </a:p>
          <a:p>
            <a:pPr marL="176213" lvl="1" indent="0">
              <a:buNone/>
            </a:pPr>
            <a:endParaRPr lang="en-GB" sz="1800" dirty="0"/>
          </a:p>
          <a:p>
            <a:pPr lvl="1"/>
            <a:r>
              <a:rPr lang="en-GB" sz="1800" dirty="0" smtClean="0"/>
              <a:t>Increase data sharing, although this may require legislation if we require data from HMRC for example. </a:t>
            </a:r>
            <a:endParaRPr lang="en-GB" sz="1800" dirty="0"/>
          </a:p>
          <a:p>
            <a:pPr lvl="1"/>
            <a:endParaRPr lang="en-GB" sz="1800" dirty="0" smtClean="0"/>
          </a:p>
          <a:p>
            <a:pPr lvl="1"/>
            <a:r>
              <a:rPr lang="en-GB" sz="1800" dirty="0" smtClean="0"/>
              <a:t>National level work, including with ASA and TSI, to </a:t>
            </a:r>
            <a:r>
              <a:rPr lang="en-GB" sz="1800" dirty="0"/>
              <a:t>clarify the legality of </a:t>
            </a:r>
            <a:r>
              <a:rPr lang="en-GB" sz="1800" dirty="0" smtClean="0"/>
              <a:t>(a) the practices of companies advising people how to avoid ASC care costs and </a:t>
            </a:r>
            <a:r>
              <a:rPr lang="en-GB" sz="1800" dirty="0"/>
              <a:t>b) how they are </a:t>
            </a:r>
            <a:r>
              <a:rPr lang="en-GB" sz="1800" dirty="0" smtClean="0"/>
              <a:t>advertised</a:t>
            </a:r>
            <a:r>
              <a:rPr lang="en-GB" sz="1800" dirty="0"/>
              <a:t>.</a:t>
            </a:r>
            <a:r>
              <a:rPr lang="en-GB" sz="1800" dirty="0" smtClean="0"/>
              <a:t/>
            </a:r>
            <a:br>
              <a:rPr lang="en-GB" sz="1800" dirty="0" smtClean="0"/>
            </a:br>
            <a:endParaRPr lang="en-GB" sz="1800" dirty="0"/>
          </a:p>
          <a:p>
            <a:pPr lvl="1"/>
            <a:r>
              <a:rPr lang="en-GB" sz="1800" dirty="0" smtClean="0"/>
              <a:t>Work to explore the potential and advantages of starting </a:t>
            </a:r>
            <a:r>
              <a:rPr lang="en-GB" sz="1800" dirty="0"/>
              <a:t>a voluntary or mandatory collection </a:t>
            </a:r>
            <a:r>
              <a:rPr lang="en-GB" sz="1800" dirty="0" smtClean="0"/>
              <a:t>on deliberate deprivation.</a:t>
            </a:r>
            <a:br>
              <a:rPr lang="en-GB" sz="1800" dirty="0" smtClean="0"/>
            </a:br>
            <a:endParaRPr lang="en-GB" sz="1800" dirty="0"/>
          </a:p>
          <a:p>
            <a:pPr lvl="1"/>
            <a:r>
              <a:rPr lang="en-GB" sz="1800" dirty="0" smtClean="0"/>
              <a:t>Explore introduction of similar </a:t>
            </a:r>
            <a:r>
              <a:rPr lang="en-GB" sz="1800" dirty="0"/>
              <a:t>sanctions to those imposed by HMRC in response to </a:t>
            </a:r>
            <a:r>
              <a:rPr lang="en-GB" sz="1800" dirty="0" smtClean="0"/>
              <a:t>non-payment (although this would require legislation). </a:t>
            </a:r>
            <a:endParaRPr lang="en-GB" sz="1800" dirty="0"/>
          </a:p>
        </p:txBody>
      </p:sp>
      <p:sp>
        <p:nvSpPr>
          <p:cNvPr id="5" name="Text Placeholder 4"/>
          <p:cNvSpPr>
            <a:spLocks noGrp="1"/>
          </p:cNvSpPr>
          <p:nvPr>
            <p:ph type="body" sz="quarter" idx="20"/>
          </p:nvPr>
        </p:nvSpPr>
        <p:spPr/>
        <p:txBody>
          <a:bodyPr/>
          <a:lstStyle/>
          <a:p>
            <a:endParaRPr lang="en-GB"/>
          </a:p>
        </p:txBody>
      </p:sp>
    </p:spTree>
    <p:extLst>
      <p:ext uri="{BB962C8B-B14F-4D97-AF65-F5344CB8AC3E}">
        <p14:creationId xmlns:p14="http://schemas.microsoft.com/office/powerpoint/2010/main" val="18743269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Questions for delegates/tables </a:t>
            </a:r>
            <a:endParaRPr lang="en-GB" sz="2800" dirty="0"/>
          </a:p>
        </p:txBody>
      </p:sp>
      <p:sp>
        <p:nvSpPr>
          <p:cNvPr id="3" name="Text Placeholder 2"/>
          <p:cNvSpPr>
            <a:spLocks noGrp="1"/>
          </p:cNvSpPr>
          <p:nvPr>
            <p:ph type="body" sz="quarter" idx="10"/>
          </p:nvPr>
        </p:nvSpPr>
        <p:spPr>
          <a:xfrm>
            <a:off x="169168" y="1196752"/>
            <a:ext cx="8689660" cy="5328592"/>
          </a:xfrm>
        </p:spPr>
        <p:txBody>
          <a:bodyPr/>
          <a:lstStyle/>
          <a:p>
            <a:pPr marL="530225" indent="-530225"/>
            <a:r>
              <a:rPr lang="en-GB" sz="2400" b="0" dirty="0" smtClean="0"/>
              <a:t>1.    What changes would you like to see in the area of  </a:t>
            </a:r>
            <a:r>
              <a:rPr lang="en-GB" sz="2400" dirty="0" smtClean="0"/>
              <a:t>deferred payment agreements</a:t>
            </a:r>
            <a:r>
              <a:rPr lang="en-GB" sz="2400" b="0" dirty="0" smtClean="0"/>
              <a:t>?:</a:t>
            </a:r>
          </a:p>
          <a:p>
            <a:pPr marL="646113" lvl="1" indent="-285750">
              <a:buFont typeface="Wingdings" panose="05000000000000000000" pitchFamily="2" charset="2"/>
              <a:buChar char="Ø"/>
            </a:pPr>
            <a:r>
              <a:rPr lang="en-GB" sz="2400" dirty="0" smtClean="0"/>
              <a:t>Non-legislative (short-to-medium term)</a:t>
            </a:r>
            <a:endParaRPr lang="en-GB" sz="2400" dirty="0" smtClean="0"/>
          </a:p>
          <a:p>
            <a:pPr marL="646113" lvl="1" indent="-285750">
              <a:buFont typeface="Wingdings" panose="05000000000000000000" pitchFamily="2" charset="2"/>
              <a:buChar char="Ø"/>
            </a:pPr>
            <a:r>
              <a:rPr lang="en-GB" sz="2400" b="0" dirty="0" smtClean="0"/>
              <a:t>Legislative </a:t>
            </a:r>
            <a:r>
              <a:rPr lang="en-GB" sz="2400" b="0" dirty="0" smtClean="0"/>
              <a:t>(medium-to-long term) </a:t>
            </a:r>
            <a:endParaRPr lang="en-GB" sz="2400" b="0" dirty="0" smtClean="0"/>
          </a:p>
          <a:p>
            <a:pPr marL="285750" indent="-285750">
              <a:buFont typeface="Arial" panose="020B0604020202020204" pitchFamily="34" charset="0"/>
              <a:buChar char="•"/>
            </a:pPr>
            <a:endParaRPr lang="en-GB" sz="2400" b="0" dirty="0"/>
          </a:p>
          <a:p>
            <a:pPr marL="530225" indent="-530225"/>
            <a:r>
              <a:rPr lang="en-GB" sz="2400" b="0" dirty="0" smtClean="0"/>
              <a:t>2.    What </a:t>
            </a:r>
            <a:r>
              <a:rPr lang="en-GB" sz="2400" b="0" dirty="0"/>
              <a:t>changes would you like to see in the area of  </a:t>
            </a:r>
            <a:r>
              <a:rPr lang="en-GB" sz="2400" dirty="0" smtClean="0"/>
              <a:t>deliberate deprivation</a:t>
            </a:r>
            <a:r>
              <a:rPr lang="en-GB" sz="2400" b="0" dirty="0" smtClean="0"/>
              <a:t>?:</a:t>
            </a:r>
            <a:endParaRPr lang="en-GB" sz="2400" b="0" dirty="0"/>
          </a:p>
          <a:p>
            <a:pPr marL="646113" lvl="1" indent="-285750">
              <a:buFont typeface="Wingdings" panose="05000000000000000000" pitchFamily="2" charset="2"/>
              <a:buChar char="Ø"/>
            </a:pPr>
            <a:r>
              <a:rPr lang="en-GB" sz="2400" dirty="0"/>
              <a:t>Non-legislative (short-to-medium term)</a:t>
            </a:r>
          </a:p>
          <a:p>
            <a:pPr marL="646113" lvl="1" indent="-285750">
              <a:buFont typeface="Wingdings" panose="05000000000000000000" pitchFamily="2" charset="2"/>
              <a:buChar char="Ø"/>
            </a:pPr>
            <a:r>
              <a:rPr lang="en-GB" sz="2400" dirty="0" smtClean="0"/>
              <a:t>Legislative </a:t>
            </a:r>
            <a:r>
              <a:rPr lang="en-GB" sz="2400" dirty="0"/>
              <a:t>(medium-to-long term) </a:t>
            </a:r>
          </a:p>
          <a:p>
            <a:pPr lvl="1" indent="0">
              <a:buNone/>
            </a:pPr>
            <a:endParaRPr lang="en-GB" sz="2400" dirty="0"/>
          </a:p>
          <a:p>
            <a:pPr marL="530225" lvl="1" indent="-530225">
              <a:buNone/>
              <a:tabLst>
                <a:tab pos="176213" algn="l"/>
                <a:tab pos="722313" algn="l"/>
              </a:tabLst>
            </a:pPr>
            <a:r>
              <a:rPr lang="en-GB" sz="2400" dirty="0" smtClean="0"/>
              <a:t>3.	What </a:t>
            </a:r>
            <a:r>
              <a:rPr lang="en-GB" sz="2400" b="1" dirty="0" smtClean="0"/>
              <a:t>other changes </a:t>
            </a:r>
            <a:r>
              <a:rPr lang="en-GB" sz="2400" dirty="0" smtClean="0"/>
              <a:t>would you like to see in relation to ASC charging?</a:t>
            </a:r>
            <a:endParaRPr lang="en-GB" sz="2400" dirty="0"/>
          </a:p>
        </p:txBody>
      </p:sp>
      <p:sp>
        <p:nvSpPr>
          <p:cNvPr id="5" name="Text Placeholder 4"/>
          <p:cNvSpPr>
            <a:spLocks noGrp="1"/>
          </p:cNvSpPr>
          <p:nvPr>
            <p:ph type="body" sz="quarter" idx="20"/>
          </p:nvPr>
        </p:nvSpPr>
        <p:spPr/>
        <p:txBody>
          <a:bodyPr/>
          <a:lstStyle/>
          <a:p>
            <a:endParaRPr lang="en-GB"/>
          </a:p>
        </p:txBody>
      </p:sp>
    </p:spTree>
    <p:extLst>
      <p:ext uri="{BB962C8B-B14F-4D97-AF65-F5344CB8AC3E}">
        <p14:creationId xmlns:p14="http://schemas.microsoft.com/office/powerpoint/2010/main" val="1703309065"/>
      </p:ext>
    </p:extLst>
  </p:cSld>
  <p:clrMapOvr>
    <a:masterClrMapping/>
  </p:clrMapOvr>
  <p:timing>
    <p:tnLst>
      <p:par>
        <p:cTn id="1" dur="indefinite" restart="never" nodeType="tmRoot"/>
      </p:par>
    </p:tnLst>
  </p:timing>
</p:sld>
</file>

<file path=ppt/theme/theme1.xml><?xml version="1.0" encoding="utf-8"?>
<a:theme xmlns:a="http://schemas.openxmlformats.org/drawingml/2006/main" name="Style Guide - DH Templates VA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1175</TotalTime>
  <Words>778</Words>
  <Application>Microsoft Office PowerPoint</Application>
  <PresentationFormat>On-screen Show (4:3)</PresentationFormat>
  <Paragraphs>107</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Style Guide - DH Templates VA 2</vt:lpstr>
      <vt:lpstr>Charging for adult social care under the 2014 Care Act: How are things working in local areas and what could be done better or differently?  Lee McGill Senior Policy Manager  Social Care Charging &amp; Funding Reform       </vt:lpstr>
      <vt:lpstr>Plans for the ASC consultation </vt:lpstr>
      <vt:lpstr>We know you have concerns with the system now</vt:lpstr>
      <vt:lpstr> What could be done in the meantime? </vt:lpstr>
      <vt:lpstr>Deferred payment agreements (DPAs): Messages from selected LAs </vt:lpstr>
      <vt:lpstr>DPAs: Possible actions</vt:lpstr>
      <vt:lpstr>Deliberate Deprivation: Messages from selected LAs </vt:lpstr>
      <vt:lpstr>Deliberate deprivation: Possible actions </vt:lpstr>
      <vt:lpstr>Questions for delegates/tables </vt:lpstr>
      <vt:lpstr>  Thank you! </vt:lpstr>
    </vt:vector>
  </TitlesOfParts>
  <Company>IMS3</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Adult social care charging and funding reform</dc:title>
  <dc:creator>McGill, Lee</dc:creator>
  <cp:lastModifiedBy>McGill, Lee</cp:lastModifiedBy>
  <cp:revision>69</cp:revision>
  <cp:lastPrinted>2017-10-12T10:21:39Z</cp:lastPrinted>
  <dcterms:created xsi:type="dcterms:W3CDTF">2017-06-22T11:27:26Z</dcterms:created>
  <dcterms:modified xsi:type="dcterms:W3CDTF">2017-10-16T08:44:29Z</dcterms:modified>
</cp:coreProperties>
</file>