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sldIdLst>
    <p:sldId id="267" r:id="rId8"/>
    <p:sldId id="278" r:id="rId9"/>
    <p:sldId id="261" r:id="rId10"/>
    <p:sldId id="279" r:id="rId11"/>
    <p:sldId id="258" r:id="rId12"/>
    <p:sldId id="271" r:id="rId13"/>
    <p:sldId id="277" r:id="rId14"/>
    <p:sldId id="280" r:id="rId15"/>
    <p:sldId id="276" r:id="rId16"/>
    <p:sldId id="266" r:id="rId17"/>
    <p:sldId id="257" r:id="rId18"/>
    <p:sldId id="264" r:id="rId19"/>
    <p:sldId id="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p:scale>
          <a:sx n="60" d="100"/>
          <a:sy n="60" d="100"/>
        </p:scale>
        <p:origin x="-78"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4F19A59-784B-440B-A98F-5C0E23594B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9468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DF06B5-03FD-451C-A4DA-D7E9FA8D21A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5010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76785" y="1192213"/>
            <a:ext cx="2880783" cy="50450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4434" y="1192213"/>
            <a:ext cx="8439151" cy="504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E2DB7E4-8CD3-4A85-802D-F556546470A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5141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B00F3E-75CC-478A-A804-83CA0A54013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05606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C065F6-B1A2-42B0-96EB-95EB52AD36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6084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2FEC08-1F60-4A06-9150-6D46E9F3915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94174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4434" y="2143126"/>
            <a:ext cx="5659967"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1" y="2143126"/>
            <a:ext cx="5659967"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8F9348-8EE1-465C-9E11-30C0507ADC7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12901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8240D86-8217-48DA-856E-2F97B6CA138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90076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911C76-6D14-41EE-B34B-1E6E8348C77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07338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10992FE-380F-4274-BDC6-246EE1F9273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96280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494F24-6E6E-4A5F-A642-ACEA51EDD0D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9971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F335B20-D638-4E25-A5A1-05E43686880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0280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5AF0EB-B70D-43DC-A092-EA1754A14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57455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D60E56-4989-4487-BAAB-00C62BE31B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55737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76785" y="1192213"/>
            <a:ext cx="2880783" cy="50450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4434" y="1192213"/>
            <a:ext cx="8439151" cy="504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1515C8-3F48-43C8-A5B9-424FF30A909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70725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B00F3E-75CC-478A-A804-83CA0A54013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39870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C065F6-B1A2-42B0-96EB-95EB52AD36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01003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2FEC08-1F60-4A06-9150-6D46E9F3915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15044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4434" y="2143126"/>
            <a:ext cx="5659967"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1" y="2143126"/>
            <a:ext cx="5659967"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8F9348-8EE1-465C-9E11-30C0507ADC7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38496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8240D86-8217-48DA-856E-2F97B6CA138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31975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911C76-6D14-41EE-B34B-1E6E8348C77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9561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10992FE-380F-4274-BDC6-246EE1F9273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8039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77CF733-6F5F-45FF-AB22-368B9F22DD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8853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494F24-6E6E-4A5F-A642-ACEA51EDD0D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63423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5AF0EB-B70D-43DC-A092-EA1754A14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90043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D60E56-4989-4487-BAAB-00C62BE31B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12159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76785" y="1192213"/>
            <a:ext cx="2880783" cy="50450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4434" y="1192213"/>
            <a:ext cx="8439151" cy="504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1515C8-3F48-43C8-A5B9-424FF30A909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058820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B00F3E-75CC-478A-A804-83CA0A54013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0829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C065F6-B1A2-42B0-96EB-95EB52AD36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825739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2FEC08-1F60-4A06-9150-6D46E9F3915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170137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4434" y="2143126"/>
            <a:ext cx="5659967"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1" y="2143126"/>
            <a:ext cx="5659967"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8F9348-8EE1-465C-9E11-30C0507ADC7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389357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8240D86-8217-48DA-856E-2F97B6CA138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867941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911C76-6D14-41EE-B34B-1E6E8348C77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4858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4434" y="2143126"/>
            <a:ext cx="5659967"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1" y="2143126"/>
            <a:ext cx="5659967"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7B54A3B-AE9B-45C9-9EB7-5DDBDA9A95A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55104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10992FE-380F-4274-BDC6-246EE1F9273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599839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494F24-6E6E-4A5F-A642-ACEA51EDD0D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750544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5AF0EB-B70D-43DC-A092-EA1754A14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47665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D60E56-4989-4487-BAAB-00C62BE31B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624760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76785" y="1192213"/>
            <a:ext cx="2880783" cy="50450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4434" y="1192213"/>
            <a:ext cx="8439151" cy="504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1515C8-3F48-43C8-A5B9-424FF30A909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827189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B00F3E-75CC-478A-A804-83CA0A54013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96430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C065F6-B1A2-42B0-96EB-95EB52AD36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590461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2FEC08-1F60-4A06-9150-6D46E9F3915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777467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4434" y="2143126"/>
            <a:ext cx="5659967"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1" y="2143126"/>
            <a:ext cx="5659967"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8F9348-8EE1-465C-9E11-30C0507ADC7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430417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8240D86-8217-48DA-856E-2F97B6CA138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0818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5C15770-8786-4F00-9E8D-13A8490941F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3630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911C76-6D14-41EE-B34B-1E6E8348C77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193342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10992FE-380F-4274-BDC6-246EE1F9273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378499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494F24-6E6E-4A5F-A642-ACEA51EDD0D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24463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5AF0EB-B70D-43DC-A092-EA1754A14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393573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D60E56-4989-4487-BAAB-00C62BE31B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700941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76785" y="1192213"/>
            <a:ext cx="2880783" cy="50450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4434" y="1192213"/>
            <a:ext cx="8439151" cy="504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1515C8-3F48-43C8-A5B9-424FF30A909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789112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B00F3E-75CC-478A-A804-83CA0A54013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202575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C065F6-B1A2-42B0-96EB-95EB52AD36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429502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2FEC08-1F60-4A06-9150-6D46E9F3915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533908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4434" y="2143126"/>
            <a:ext cx="5659967"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1" y="2143126"/>
            <a:ext cx="5659967"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8F9348-8EE1-465C-9E11-30C0507ADC7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85087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FC34B9D-D88D-4267-820F-DB2D40B6A65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57343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8240D86-8217-48DA-856E-2F97B6CA138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609676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911C76-6D14-41EE-B34B-1E6E8348C77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491906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10992FE-380F-4274-BDC6-246EE1F9273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838110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494F24-6E6E-4A5F-A642-ACEA51EDD0D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430114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5AF0EB-B70D-43DC-A092-EA1754A14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570947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D60E56-4989-4487-BAAB-00C62BE31B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157115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76785" y="1192213"/>
            <a:ext cx="2880783" cy="50450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4434" y="1192213"/>
            <a:ext cx="8439151" cy="504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1515C8-3F48-43C8-A5B9-424FF30A909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908902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C9A556C-1605-401C-AC09-ADD8967FFB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33560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ECBC523-379B-4967-ABE6-706E14AC1A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97390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0EB38CA-C887-4240-9D2B-B4A488C87EF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9491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3A9CDE0-4BC6-490F-8D1F-ADC9FD8533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30657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4434" y="2143126"/>
            <a:ext cx="5659967"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1" y="2143126"/>
            <a:ext cx="5659967"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DD46284-AAA7-4ABF-BD64-2432C44C14A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2965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B606A84-CC3D-4ED8-9163-26299E1343F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45653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98153AF-D775-412F-B629-50E29AA62C4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0900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421856D-52CE-4C06-9F28-EBEFE41684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472603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FAF2F1D-7972-4D27-BAFA-AE2A42D4AE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20124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76547C0-0B83-4C3F-AF92-BD22B05A37A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65192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361D84F-901E-43C8-B3AB-E9BD1514C8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26918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76785" y="1192213"/>
            <a:ext cx="2880783" cy="50450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4434" y="1192213"/>
            <a:ext cx="8439151" cy="504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2914452-CD42-440E-B9D9-DCE67E916E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6991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0148774-16BD-4CD8-B48B-2610EFF6FD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6964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2E38A52-C8AE-43AF-859C-34B39DB9374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1109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4434" y="1192214"/>
            <a:ext cx="8930217"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34434" y="2143126"/>
            <a:ext cx="11523133"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5F2DF40-02B8-406B-A1FB-5821B8D5E0AB}" type="slidenum">
              <a:rPr lang="en-US" altLang="en-US">
                <a:solidFill>
                  <a:srgbClr val="000000"/>
                </a:solidFill>
                <a:latin typeface="Arial" panose="020B0604020202020204" pitchFamily="34" charset="0"/>
              </a:rPr>
              <a:pPr fontAlgn="base">
                <a:spcBef>
                  <a:spcPct val="0"/>
                </a:spcBef>
                <a:spcAft>
                  <a:spcPct val="0"/>
                </a:spcAft>
              </a:pPr>
              <a:t>‹#›</a:t>
            </a:fld>
            <a:endParaRPr lang="en-US" altLang="en-US">
              <a:solidFill>
                <a:srgbClr val="000000"/>
              </a:solidFill>
              <a:latin typeface="Arial" panose="020B0604020202020204" pitchFamily="34" charset="0"/>
            </a:endParaRPr>
          </a:p>
        </p:txBody>
      </p:sp>
      <p:sp>
        <p:nvSpPr>
          <p:cNvPr id="1031" name="Rectangle 8"/>
          <p:cNvSpPr>
            <a:spLocks noChangeArrowheads="1"/>
          </p:cNvSpPr>
          <p:nvPr/>
        </p:nvSpPr>
        <p:spPr bwMode="auto">
          <a:xfrm>
            <a:off x="8688918" y="333376"/>
            <a:ext cx="3181349"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defRPr/>
            </a:pPr>
            <a:endParaRPr lang="en-US" altLang="en-US" sz="1400" dirty="0" smtClean="0">
              <a:solidFill>
                <a:srgbClr val="000000"/>
              </a:solidFill>
            </a:endParaRPr>
          </a:p>
        </p:txBody>
      </p:sp>
      <p:pic>
        <p:nvPicPr>
          <p:cNvPr id="1032" name="Picture 12" descr="ADASS LOGO_new spacing"/>
          <p:cNvPicPr>
            <a:picLocks noChangeAspect="1" noChangeArrowheads="1"/>
          </p:cNvPicPr>
          <p:nvPr userDrawn="1"/>
        </p:nvPicPr>
        <p:blipFill>
          <a:blip r:embed="rId13">
            <a:extLst>
              <a:ext uri="{28A0092B-C50C-407E-A947-70E740481C1C}">
                <a14:useLocalDpi xmlns:a14="http://schemas.microsoft.com/office/drawing/2010/main" val="0"/>
              </a:ext>
            </a:extLst>
          </a:blip>
          <a:srcRect l="6726" t="9352" r="11958" b="20761"/>
          <a:stretch>
            <a:fillRect/>
          </a:stretch>
        </p:blipFill>
        <p:spPr bwMode="auto">
          <a:xfrm>
            <a:off x="9649884" y="522288"/>
            <a:ext cx="220768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4"/>
          <p:cNvSpPr>
            <a:spLocks noChangeArrowheads="1"/>
          </p:cNvSpPr>
          <p:nvPr userDrawn="1"/>
        </p:nvSpPr>
        <p:spPr bwMode="auto">
          <a:xfrm>
            <a:off x="0" y="0"/>
            <a:ext cx="12192000" cy="5397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GB" altLang="en-US" sz="1800" dirty="0" smtClean="0">
              <a:solidFill>
                <a:srgbClr val="000000"/>
              </a:solidFill>
            </a:endParaRPr>
          </a:p>
        </p:txBody>
      </p:sp>
      <p:sp>
        <p:nvSpPr>
          <p:cNvPr id="1034" name="Rectangle 15"/>
          <p:cNvSpPr>
            <a:spLocks noChangeArrowheads="1"/>
          </p:cNvSpPr>
          <p:nvPr userDrawn="1"/>
        </p:nvSpPr>
        <p:spPr bwMode="auto">
          <a:xfrm>
            <a:off x="0" y="6345238"/>
            <a:ext cx="12192000" cy="5397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GB" altLang="en-US" sz="1800" dirty="0" smtClean="0">
              <a:solidFill>
                <a:srgbClr val="000000"/>
              </a:solidFill>
            </a:endParaRPr>
          </a:p>
        </p:txBody>
      </p:sp>
    </p:spTree>
    <p:extLst>
      <p:ext uri="{BB962C8B-B14F-4D97-AF65-F5344CB8AC3E}">
        <p14:creationId xmlns:p14="http://schemas.microsoft.com/office/powerpoint/2010/main" val="2076493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3600" b="1">
          <a:solidFill>
            <a:srgbClr val="8D2F5E"/>
          </a:solidFill>
          <a:latin typeface="+mj-lt"/>
          <a:ea typeface="+mj-ea"/>
          <a:cs typeface="+mj-cs"/>
        </a:defRPr>
      </a:lvl1pPr>
      <a:lvl2pPr algn="l" rtl="0" eaLnBrk="0" fontAlgn="base" hangingPunct="0">
        <a:spcBef>
          <a:spcPct val="0"/>
        </a:spcBef>
        <a:spcAft>
          <a:spcPct val="0"/>
        </a:spcAft>
        <a:defRPr sz="3600" b="1">
          <a:solidFill>
            <a:srgbClr val="8D2F5E"/>
          </a:solidFill>
          <a:latin typeface="Arial Unicode MS" pitchFamily="34" charset="-128"/>
        </a:defRPr>
      </a:lvl2pPr>
      <a:lvl3pPr algn="l" rtl="0" eaLnBrk="0" fontAlgn="base" hangingPunct="0">
        <a:spcBef>
          <a:spcPct val="0"/>
        </a:spcBef>
        <a:spcAft>
          <a:spcPct val="0"/>
        </a:spcAft>
        <a:defRPr sz="3600" b="1">
          <a:solidFill>
            <a:srgbClr val="8D2F5E"/>
          </a:solidFill>
          <a:latin typeface="Arial Unicode MS" pitchFamily="34" charset="-128"/>
        </a:defRPr>
      </a:lvl3pPr>
      <a:lvl4pPr algn="l" rtl="0" eaLnBrk="0" fontAlgn="base" hangingPunct="0">
        <a:spcBef>
          <a:spcPct val="0"/>
        </a:spcBef>
        <a:spcAft>
          <a:spcPct val="0"/>
        </a:spcAft>
        <a:defRPr sz="3600" b="1">
          <a:solidFill>
            <a:srgbClr val="8D2F5E"/>
          </a:solidFill>
          <a:latin typeface="Arial Unicode MS" pitchFamily="34" charset="-128"/>
        </a:defRPr>
      </a:lvl4pPr>
      <a:lvl5pPr algn="l" rtl="0" eaLnBrk="0" fontAlgn="base" hangingPunct="0">
        <a:spcBef>
          <a:spcPct val="0"/>
        </a:spcBef>
        <a:spcAft>
          <a:spcPct val="0"/>
        </a:spcAft>
        <a:defRPr sz="3600" b="1">
          <a:solidFill>
            <a:srgbClr val="8D2F5E"/>
          </a:solidFill>
          <a:latin typeface="Arial Unicode MS" pitchFamily="34" charset="-128"/>
        </a:defRPr>
      </a:lvl5pPr>
      <a:lvl6pPr marL="457200" algn="l" rtl="0" fontAlgn="base">
        <a:spcBef>
          <a:spcPct val="0"/>
        </a:spcBef>
        <a:spcAft>
          <a:spcPct val="0"/>
        </a:spcAft>
        <a:defRPr sz="3600" b="1">
          <a:solidFill>
            <a:srgbClr val="8D2F5E"/>
          </a:solidFill>
          <a:latin typeface="Arial Unicode MS" pitchFamily="34" charset="-128"/>
        </a:defRPr>
      </a:lvl6pPr>
      <a:lvl7pPr marL="914400" algn="l" rtl="0" fontAlgn="base">
        <a:spcBef>
          <a:spcPct val="0"/>
        </a:spcBef>
        <a:spcAft>
          <a:spcPct val="0"/>
        </a:spcAft>
        <a:defRPr sz="3600" b="1">
          <a:solidFill>
            <a:srgbClr val="8D2F5E"/>
          </a:solidFill>
          <a:latin typeface="Arial Unicode MS" pitchFamily="34" charset="-128"/>
        </a:defRPr>
      </a:lvl7pPr>
      <a:lvl8pPr marL="1371600" algn="l" rtl="0" fontAlgn="base">
        <a:spcBef>
          <a:spcPct val="0"/>
        </a:spcBef>
        <a:spcAft>
          <a:spcPct val="0"/>
        </a:spcAft>
        <a:defRPr sz="3600" b="1">
          <a:solidFill>
            <a:srgbClr val="8D2F5E"/>
          </a:solidFill>
          <a:latin typeface="Arial Unicode MS" pitchFamily="34" charset="-128"/>
        </a:defRPr>
      </a:lvl8pPr>
      <a:lvl9pPr marL="1828800" algn="l" rtl="0" fontAlgn="base">
        <a:spcBef>
          <a:spcPct val="0"/>
        </a:spcBef>
        <a:spcAft>
          <a:spcPct val="0"/>
        </a:spcAft>
        <a:defRPr sz="3600" b="1">
          <a:solidFill>
            <a:srgbClr val="8D2F5E"/>
          </a:solidFill>
          <a:latin typeface="Arial Unicode MS" pitchFamily="34" charset="-128"/>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4434" y="1192214"/>
            <a:ext cx="8930217"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34434" y="2143126"/>
            <a:ext cx="11523133"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CF5C29A8-640C-45DC-8A86-10A4B8B4A5B9}" type="slidenum">
              <a:rPr lang="en-US" altLang="en-US">
                <a:solidFill>
                  <a:srgbClr val="000000"/>
                </a:solidFill>
                <a:latin typeface="Arial" panose="020B0604020202020204" pitchFamily="34" charset="0"/>
                <a:ea typeface="ＭＳ Ｐゴシック" panose="020B0600070205080204" pitchFamily="34" charset="-128"/>
              </a:rPr>
              <a:pPr fontAlgn="base">
                <a:spcBef>
                  <a:spcPct val="0"/>
                </a:spcBef>
                <a:spcAft>
                  <a:spcPct val="0"/>
                </a:spcAft>
                <a:defRPr/>
              </a:pPr>
              <a:t>‹#›</a:t>
            </a:fld>
            <a:endParaRPr lang="en-US" altLang="en-US">
              <a:solidFill>
                <a:srgbClr val="000000"/>
              </a:solidFill>
              <a:latin typeface="Arial" panose="020B0604020202020204" pitchFamily="34" charset="0"/>
              <a:ea typeface="ＭＳ Ｐゴシック" panose="020B0600070205080204" pitchFamily="34" charset="-128"/>
            </a:endParaRPr>
          </a:p>
        </p:txBody>
      </p:sp>
      <p:sp>
        <p:nvSpPr>
          <p:cNvPr id="1031" name="Rectangle 8"/>
          <p:cNvSpPr>
            <a:spLocks noChangeArrowheads="1"/>
          </p:cNvSpPr>
          <p:nvPr/>
        </p:nvSpPr>
        <p:spPr bwMode="auto">
          <a:xfrm>
            <a:off x="8688918" y="333376"/>
            <a:ext cx="3181349"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r" fontAlgn="base">
              <a:spcBef>
                <a:spcPct val="0"/>
              </a:spcBef>
              <a:spcAft>
                <a:spcPct val="0"/>
              </a:spcAft>
              <a:defRPr/>
            </a:pPr>
            <a:endParaRPr lang="en-US" sz="1400">
              <a:solidFill>
                <a:srgbClr val="000000"/>
              </a:solidFill>
              <a:latin typeface="Arial" charset="0"/>
              <a:ea typeface="ＭＳ Ｐゴシック" charset="0"/>
            </a:endParaRPr>
          </a:p>
        </p:txBody>
      </p:sp>
      <p:pic>
        <p:nvPicPr>
          <p:cNvPr id="1032" name="Picture 12" descr="ADASS LOGO_new spacing"/>
          <p:cNvPicPr>
            <a:picLocks noChangeAspect="1" noChangeArrowheads="1"/>
          </p:cNvPicPr>
          <p:nvPr userDrawn="1"/>
        </p:nvPicPr>
        <p:blipFill>
          <a:blip r:embed="rId13">
            <a:extLst>
              <a:ext uri="{28A0092B-C50C-407E-A947-70E740481C1C}">
                <a14:useLocalDpi xmlns:a14="http://schemas.microsoft.com/office/drawing/2010/main" val="0"/>
              </a:ext>
            </a:extLst>
          </a:blip>
          <a:srcRect l="6726" t="9352" r="11958" b="20761"/>
          <a:stretch>
            <a:fillRect/>
          </a:stretch>
        </p:blipFill>
        <p:spPr bwMode="auto">
          <a:xfrm>
            <a:off x="9649884" y="522288"/>
            <a:ext cx="220768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4"/>
          <p:cNvSpPr>
            <a:spLocks noChangeArrowheads="1"/>
          </p:cNvSpPr>
          <p:nvPr userDrawn="1"/>
        </p:nvSpPr>
        <p:spPr bwMode="auto">
          <a:xfrm>
            <a:off x="0" y="0"/>
            <a:ext cx="12192000" cy="5397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GB" sz="1800">
              <a:solidFill>
                <a:srgbClr val="000000"/>
              </a:solidFill>
              <a:latin typeface="Arial" charset="0"/>
              <a:ea typeface="ＭＳ Ｐゴシック" charset="0"/>
            </a:endParaRPr>
          </a:p>
        </p:txBody>
      </p:sp>
      <p:sp>
        <p:nvSpPr>
          <p:cNvPr id="1034" name="Rectangle 15"/>
          <p:cNvSpPr>
            <a:spLocks noChangeArrowheads="1"/>
          </p:cNvSpPr>
          <p:nvPr userDrawn="1"/>
        </p:nvSpPr>
        <p:spPr bwMode="auto">
          <a:xfrm>
            <a:off x="0" y="6345238"/>
            <a:ext cx="12192000" cy="5397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GB" sz="1800">
              <a:solidFill>
                <a:srgbClr val="000000"/>
              </a:solidFill>
              <a:latin typeface="Arial" charset="0"/>
              <a:ea typeface="ＭＳ Ｐゴシック" charset="0"/>
            </a:endParaRPr>
          </a:p>
        </p:txBody>
      </p:sp>
    </p:spTree>
    <p:extLst>
      <p:ext uri="{BB962C8B-B14F-4D97-AF65-F5344CB8AC3E}">
        <p14:creationId xmlns:p14="http://schemas.microsoft.com/office/powerpoint/2010/main" val="10707851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600" b="1">
          <a:solidFill>
            <a:srgbClr val="8D2F5E"/>
          </a:solidFill>
          <a:latin typeface="+mj-lt"/>
          <a:ea typeface="ＭＳ Ｐゴシック" charset="0"/>
          <a:cs typeface="ＭＳ Ｐゴシック" charset="0"/>
        </a:defRPr>
      </a:lvl1pPr>
      <a:lvl2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2pPr>
      <a:lvl3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3pPr>
      <a:lvl4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4pPr>
      <a:lvl5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5pPr>
      <a:lvl6pPr marL="457200" algn="l" rtl="0" fontAlgn="base">
        <a:spcBef>
          <a:spcPct val="0"/>
        </a:spcBef>
        <a:spcAft>
          <a:spcPct val="0"/>
        </a:spcAft>
        <a:defRPr sz="3600" b="1">
          <a:solidFill>
            <a:srgbClr val="8D2F5E"/>
          </a:solidFill>
          <a:latin typeface="Arial Unicode MS" pitchFamily="34" charset="-128"/>
        </a:defRPr>
      </a:lvl6pPr>
      <a:lvl7pPr marL="914400" algn="l" rtl="0" fontAlgn="base">
        <a:spcBef>
          <a:spcPct val="0"/>
        </a:spcBef>
        <a:spcAft>
          <a:spcPct val="0"/>
        </a:spcAft>
        <a:defRPr sz="3600" b="1">
          <a:solidFill>
            <a:srgbClr val="8D2F5E"/>
          </a:solidFill>
          <a:latin typeface="Arial Unicode MS" pitchFamily="34" charset="-128"/>
        </a:defRPr>
      </a:lvl7pPr>
      <a:lvl8pPr marL="1371600" algn="l" rtl="0" fontAlgn="base">
        <a:spcBef>
          <a:spcPct val="0"/>
        </a:spcBef>
        <a:spcAft>
          <a:spcPct val="0"/>
        </a:spcAft>
        <a:defRPr sz="3600" b="1">
          <a:solidFill>
            <a:srgbClr val="8D2F5E"/>
          </a:solidFill>
          <a:latin typeface="Arial Unicode MS" pitchFamily="34" charset="-128"/>
        </a:defRPr>
      </a:lvl8pPr>
      <a:lvl9pPr marL="1828800" algn="l" rtl="0" fontAlgn="base">
        <a:spcBef>
          <a:spcPct val="0"/>
        </a:spcBef>
        <a:spcAft>
          <a:spcPct val="0"/>
        </a:spcAft>
        <a:defRPr sz="3600" b="1">
          <a:solidFill>
            <a:srgbClr val="8D2F5E"/>
          </a:solidFill>
          <a:latin typeface="Arial Unicode MS" pitchFamily="34" charset="-128"/>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4434" y="1192214"/>
            <a:ext cx="8930217"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34434" y="2143126"/>
            <a:ext cx="11523133"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CF5C29A8-640C-45DC-8A86-10A4B8B4A5B9}" type="slidenum">
              <a:rPr lang="en-US" altLang="en-US">
                <a:solidFill>
                  <a:srgbClr val="000000"/>
                </a:solidFill>
                <a:latin typeface="Arial" panose="020B0604020202020204" pitchFamily="34" charset="0"/>
                <a:ea typeface="ＭＳ Ｐゴシック" panose="020B0600070205080204" pitchFamily="34" charset="-128"/>
              </a:rPr>
              <a:pPr fontAlgn="base">
                <a:spcBef>
                  <a:spcPct val="0"/>
                </a:spcBef>
                <a:spcAft>
                  <a:spcPct val="0"/>
                </a:spcAft>
                <a:defRPr/>
              </a:pPr>
              <a:t>‹#›</a:t>
            </a:fld>
            <a:endParaRPr lang="en-US" altLang="en-US">
              <a:solidFill>
                <a:srgbClr val="000000"/>
              </a:solidFill>
              <a:latin typeface="Arial" panose="020B0604020202020204" pitchFamily="34" charset="0"/>
              <a:ea typeface="ＭＳ Ｐゴシック" panose="020B0600070205080204" pitchFamily="34" charset="-128"/>
            </a:endParaRPr>
          </a:p>
        </p:txBody>
      </p:sp>
      <p:sp>
        <p:nvSpPr>
          <p:cNvPr id="1031" name="Rectangle 8"/>
          <p:cNvSpPr>
            <a:spLocks noChangeArrowheads="1"/>
          </p:cNvSpPr>
          <p:nvPr/>
        </p:nvSpPr>
        <p:spPr bwMode="auto">
          <a:xfrm>
            <a:off x="8688918" y="333376"/>
            <a:ext cx="3181349"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r" fontAlgn="base">
              <a:spcBef>
                <a:spcPct val="0"/>
              </a:spcBef>
              <a:spcAft>
                <a:spcPct val="0"/>
              </a:spcAft>
              <a:defRPr/>
            </a:pPr>
            <a:endParaRPr lang="en-US" sz="1400">
              <a:solidFill>
                <a:srgbClr val="000000"/>
              </a:solidFill>
              <a:latin typeface="Arial" charset="0"/>
              <a:ea typeface="ＭＳ Ｐゴシック" charset="0"/>
            </a:endParaRPr>
          </a:p>
        </p:txBody>
      </p:sp>
      <p:pic>
        <p:nvPicPr>
          <p:cNvPr id="1032" name="Picture 12" descr="ADASS LOGO_new spacing"/>
          <p:cNvPicPr>
            <a:picLocks noChangeAspect="1" noChangeArrowheads="1"/>
          </p:cNvPicPr>
          <p:nvPr userDrawn="1"/>
        </p:nvPicPr>
        <p:blipFill>
          <a:blip r:embed="rId13">
            <a:extLst>
              <a:ext uri="{28A0092B-C50C-407E-A947-70E740481C1C}">
                <a14:useLocalDpi xmlns:a14="http://schemas.microsoft.com/office/drawing/2010/main" val="0"/>
              </a:ext>
            </a:extLst>
          </a:blip>
          <a:srcRect l="6726" t="9352" r="11958" b="20761"/>
          <a:stretch>
            <a:fillRect/>
          </a:stretch>
        </p:blipFill>
        <p:spPr bwMode="auto">
          <a:xfrm>
            <a:off x="9649884" y="522288"/>
            <a:ext cx="220768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4"/>
          <p:cNvSpPr>
            <a:spLocks noChangeArrowheads="1"/>
          </p:cNvSpPr>
          <p:nvPr userDrawn="1"/>
        </p:nvSpPr>
        <p:spPr bwMode="auto">
          <a:xfrm>
            <a:off x="0" y="0"/>
            <a:ext cx="12192000" cy="5397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GB" sz="1800">
              <a:solidFill>
                <a:srgbClr val="000000"/>
              </a:solidFill>
              <a:latin typeface="Arial" charset="0"/>
              <a:ea typeface="ＭＳ Ｐゴシック" charset="0"/>
            </a:endParaRPr>
          </a:p>
        </p:txBody>
      </p:sp>
      <p:sp>
        <p:nvSpPr>
          <p:cNvPr id="1034" name="Rectangle 15"/>
          <p:cNvSpPr>
            <a:spLocks noChangeArrowheads="1"/>
          </p:cNvSpPr>
          <p:nvPr userDrawn="1"/>
        </p:nvSpPr>
        <p:spPr bwMode="auto">
          <a:xfrm>
            <a:off x="0" y="6345238"/>
            <a:ext cx="12192000" cy="5397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GB" sz="1800">
              <a:solidFill>
                <a:srgbClr val="000000"/>
              </a:solidFill>
              <a:latin typeface="Arial" charset="0"/>
              <a:ea typeface="ＭＳ Ｐゴシック" charset="0"/>
            </a:endParaRPr>
          </a:p>
        </p:txBody>
      </p:sp>
    </p:spTree>
    <p:extLst>
      <p:ext uri="{BB962C8B-B14F-4D97-AF65-F5344CB8AC3E}">
        <p14:creationId xmlns:p14="http://schemas.microsoft.com/office/powerpoint/2010/main" val="905822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3600" b="1">
          <a:solidFill>
            <a:srgbClr val="8D2F5E"/>
          </a:solidFill>
          <a:latin typeface="+mj-lt"/>
          <a:ea typeface="ＭＳ Ｐゴシック" charset="0"/>
          <a:cs typeface="ＭＳ Ｐゴシック" charset="0"/>
        </a:defRPr>
      </a:lvl1pPr>
      <a:lvl2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2pPr>
      <a:lvl3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3pPr>
      <a:lvl4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4pPr>
      <a:lvl5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5pPr>
      <a:lvl6pPr marL="457200" algn="l" rtl="0" fontAlgn="base">
        <a:spcBef>
          <a:spcPct val="0"/>
        </a:spcBef>
        <a:spcAft>
          <a:spcPct val="0"/>
        </a:spcAft>
        <a:defRPr sz="3600" b="1">
          <a:solidFill>
            <a:srgbClr val="8D2F5E"/>
          </a:solidFill>
          <a:latin typeface="Arial Unicode MS" pitchFamily="34" charset="-128"/>
        </a:defRPr>
      </a:lvl6pPr>
      <a:lvl7pPr marL="914400" algn="l" rtl="0" fontAlgn="base">
        <a:spcBef>
          <a:spcPct val="0"/>
        </a:spcBef>
        <a:spcAft>
          <a:spcPct val="0"/>
        </a:spcAft>
        <a:defRPr sz="3600" b="1">
          <a:solidFill>
            <a:srgbClr val="8D2F5E"/>
          </a:solidFill>
          <a:latin typeface="Arial Unicode MS" pitchFamily="34" charset="-128"/>
        </a:defRPr>
      </a:lvl7pPr>
      <a:lvl8pPr marL="1371600" algn="l" rtl="0" fontAlgn="base">
        <a:spcBef>
          <a:spcPct val="0"/>
        </a:spcBef>
        <a:spcAft>
          <a:spcPct val="0"/>
        </a:spcAft>
        <a:defRPr sz="3600" b="1">
          <a:solidFill>
            <a:srgbClr val="8D2F5E"/>
          </a:solidFill>
          <a:latin typeface="Arial Unicode MS" pitchFamily="34" charset="-128"/>
        </a:defRPr>
      </a:lvl8pPr>
      <a:lvl9pPr marL="1828800" algn="l" rtl="0" fontAlgn="base">
        <a:spcBef>
          <a:spcPct val="0"/>
        </a:spcBef>
        <a:spcAft>
          <a:spcPct val="0"/>
        </a:spcAft>
        <a:defRPr sz="3600" b="1">
          <a:solidFill>
            <a:srgbClr val="8D2F5E"/>
          </a:solidFill>
          <a:latin typeface="Arial Unicode MS" pitchFamily="34" charset="-128"/>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4434" y="1192214"/>
            <a:ext cx="8930217"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34434" y="2143126"/>
            <a:ext cx="11523133"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CF5C29A8-640C-45DC-8A86-10A4B8B4A5B9}" type="slidenum">
              <a:rPr lang="en-US" altLang="en-US">
                <a:solidFill>
                  <a:srgbClr val="000000"/>
                </a:solidFill>
                <a:latin typeface="Arial" panose="020B0604020202020204" pitchFamily="34" charset="0"/>
                <a:ea typeface="ＭＳ Ｐゴシック" panose="020B0600070205080204" pitchFamily="34" charset="-128"/>
              </a:rPr>
              <a:pPr fontAlgn="base">
                <a:spcBef>
                  <a:spcPct val="0"/>
                </a:spcBef>
                <a:spcAft>
                  <a:spcPct val="0"/>
                </a:spcAft>
                <a:defRPr/>
              </a:pPr>
              <a:t>‹#›</a:t>
            </a:fld>
            <a:endParaRPr lang="en-US" altLang="en-US">
              <a:solidFill>
                <a:srgbClr val="000000"/>
              </a:solidFill>
              <a:latin typeface="Arial" panose="020B0604020202020204" pitchFamily="34" charset="0"/>
              <a:ea typeface="ＭＳ Ｐゴシック" panose="020B0600070205080204" pitchFamily="34" charset="-128"/>
            </a:endParaRPr>
          </a:p>
        </p:txBody>
      </p:sp>
      <p:sp>
        <p:nvSpPr>
          <p:cNvPr id="1031" name="Rectangle 8"/>
          <p:cNvSpPr>
            <a:spLocks noChangeArrowheads="1"/>
          </p:cNvSpPr>
          <p:nvPr/>
        </p:nvSpPr>
        <p:spPr bwMode="auto">
          <a:xfrm>
            <a:off x="8688918" y="333376"/>
            <a:ext cx="3181349"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r" fontAlgn="base">
              <a:spcBef>
                <a:spcPct val="0"/>
              </a:spcBef>
              <a:spcAft>
                <a:spcPct val="0"/>
              </a:spcAft>
              <a:defRPr/>
            </a:pPr>
            <a:endParaRPr lang="en-US" sz="1400">
              <a:solidFill>
                <a:srgbClr val="000000"/>
              </a:solidFill>
              <a:latin typeface="Arial" charset="0"/>
              <a:ea typeface="ＭＳ Ｐゴシック" charset="0"/>
            </a:endParaRPr>
          </a:p>
        </p:txBody>
      </p:sp>
      <p:pic>
        <p:nvPicPr>
          <p:cNvPr id="1032" name="Picture 12" descr="ADASS LOGO_new spacing"/>
          <p:cNvPicPr>
            <a:picLocks noChangeAspect="1" noChangeArrowheads="1"/>
          </p:cNvPicPr>
          <p:nvPr userDrawn="1"/>
        </p:nvPicPr>
        <p:blipFill>
          <a:blip r:embed="rId13">
            <a:extLst>
              <a:ext uri="{28A0092B-C50C-407E-A947-70E740481C1C}">
                <a14:useLocalDpi xmlns:a14="http://schemas.microsoft.com/office/drawing/2010/main" val="0"/>
              </a:ext>
            </a:extLst>
          </a:blip>
          <a:srcRect l="6726" t="9352" r="11958" b="20761"/>
          <a:stretch>
            <a:fillRect/>
          </a:stretch>
        </p:blipFill>
        <p:spPr bwMode="auto">
          <a:xfrm>
            <a:off x="9649884" y="522288"/>
            <a:ext cx="220768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4"/>
          <p:cNvSpPr>
            <a:spLocks noChangeArrowheads="1"/>
          </p:cNvSpPr>
          <p:nvPr userDrawn="1"/>
        </p:nvSpPr>
        <p:spPr bwMode="auto">
          <a:xfrm>
            <a:off x="0" y="0"/>
            <a:ext cx="12192000" cy="5397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GB" sz="1800">
              <a:solidFill>
                <a:srgbClr val="000000"/>
              </a:solidFill>
              <a:latin typeface="Arial" charset="0"/>
              <a:ea typeface="ＭＳ Ｐゴシック" charset="0"/>
            </a:endParaRPr>
          </a:p>
        </p:txBody>
      </p:sp>
      <p:sp>
        <p:nvSpPr>
          <p:cNvPr id="1034" name="Rectangle 15"/>
          <p:cNvSpPr>
            <a:spLocks noChangeArrowheads="1"/>
          </p:cNvSpPr>
          <p:nvPr userDrawn="1"/>
        </p:nvSpPr>
        <p:spPr bwMode="auto">
          <a:xfrm>
            <a:off x="0" y="6345238"/>
            <a:ext cx="12192000" cy="5397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GB" sz="1800">
              <a:solidFill>
                <a:srgbClr val="000000"/>
              </a:solidFill>
              <a:latin typeface="Arial" charset="0"/>
              <a:ea typeface="ＭＳ Ｐゴシック" charset="0"/>
            </a:endParaRPr>
          </a:p>
        </p:txBody>
      </p:sp>
    </p:spTree>
    <p:extLst>
      <p:ext uri="{BB962C8B-B14F-4D97-AF65-F5344CB8AC3E}">
        <p14:creationId xmlns:p14="http://schemas.microsoft.com/office/powerpoint/2010/main" val="2936964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3600" b="1">
          <a:solidFill>
            <a:srgbClr val="8D2F5E"/>
          </a:solidFill>
          <a:latin typeface="+mj-lt"/>
          <a:ea typeface="ＭＳ Ｐゴシック" charset="0"/>
          <a:cs typeface="ＭＳ Ｐゴシック" charset="0"/>
        </a:defRPr>
      </a:lvl1pPr>
      <a:lvl2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2pPr>
      <a:lvl3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3pPr>
      <a:lvl4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4pPr>
      <a:lvl5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5pPr>
      <a:lvl6pPr marL="457200" algn="l" rtl="0" fontAlgn="base">
        <a:spcBef>
          <a:spcPct val="0"/>
        </a:spcBef>
        <a:spcAft>
          <a:spcPct val="0"/>
        </a:spcAft>
        <a:defRPr sz="3600" b="1">
          <a:solidFill>
            <a:srgbClr val="8D2F5E"/>
          </a:solidFill>
          <a:latin typeface="Arial Unicode MS" pitchFamily="34" charset="-128"/>
        </a:defRPr>
      </a:lvl6pPr>
      <a:lvl7pPr marL="914400" algn="l" rtl="0" fontAlgn="base">
        <a:spcBef>
          <a:spcPct val="0"/>
        </a:spcBef>
        <a:spcAft>
          <a:spcPct val="0"/>
        </a:spcAft>
        <a:defRPr sz="3600" b="1">
          <a:solidFill>
            <a:srgbClr val="8D2F5E"/>
          </a:solidFill>
          <a:latin typeface="Arial Unicode MS" pitchFamily="34" charset="-128"/>
        </a:defRPr>
      </a:lvl7pPr>
      <a:lvl8pPr marL="1371600" algn="l" rtl="0" fontAlgn="base">
        <a:spcBef>
          <a:spcPct val="0"/>
        </a:spcBef>
        <a:spcAft>
          <a:spcPct val="0"/>
        </a:spcAft>
        <a:defRPr sz="3600" b="1">
          <a:solidFill>
            <a:srgbClr val="8D2F5E"/>
          </a:solidFill>
          <a:latin typeface="Arial Unicode MS" pitchFamily="34" charset="-128"/>
        </a:defRPr>
      </a:lvl8pPr>
      <a:lvl9pPr marL="1828800" algn="l" rtl="0" fontAlgn="base">
        <a:spcBef>
          <a:spcPct val="0"/>
        </a:spcBef>
        <a:spcAft>
          <a:spcPct val="0"/>
        </a:spcAft>
        <a:defRPr sz="3600" b="1">
          <a:solidFill>
            <a:srgbClr val="8D2F5E"/>
          </a:solidFill>
          <a:latin typeface="Arial Unicode MS" pitchFamily="34" charset="-128"/>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4434" y="1192214"/>
            <a:ext cx="8930217"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34434" y="2143126"/>
            <a:ext cx="11523133"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CF5C29A8-640C-45DC-8A86-10A4B8B4A5B9}" type="slidenum">
              <a:rPr lang="en-US" altLang="en-US">
                <a:solidFill>
                  <a:srgbClr val="000000"/>
                </a:solidFill>
                <a:latin typeface="Arial" panose="020B0604020202020204" pitchFamily="34" charset="0"/>
                <a:ea typeface="ＭＳ Ｐゴシック" panose="020B0600070205080204" pitchFamily="34" charset="-128"/>
              </a:rPr>
              <a:pPr fontAlgn="base">
                <a:spcBef>
                  <a:spcPct val="0"/>
                </a:spcBef>
                <a:spcAft>
                  <a:spcPct val="0"/>
                </a:spcAft>
                <a:defRPr/>
              </a:pPr>
              <a:t>‹#›</a:t>
            </a:fld>
            <a:endParaRPr lang="en-US" altLang="en-US">
              <a:solidFill>
                <a:srgbClr val="000000"/>
              </a:solidFill>
              <a:latin typeface="Arial" panose="020B0604020202020204" pitchFamily="34" charset="0"/>
              <a:ea typeface="ＭＳ Ｐゴシック" panose="020B0600070205080204" pitchFamily="34" charset="-128"/>
            </a:endParaRPr>
          </a:p>
        </p:txBody>
      </p:sp>
      <p:sp>
        <p:nvSpPr>
          <p:cNvPr id="1031" name="Rectangle 8"/>
          <p:cNvSpPr>
            <a:spLocks noChangeArrowheads="1"/>
          </p:cNvSpPr>
          <p:nvPr/>
        </p:nvSpPr>
        <p:spPr bwMode="auto">
          <a:xfrm>
            <a:off x="8688918" y="333376"/>
            <a:ext cx="3181349"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r" fontAlgn="base">
              <a:spcBef>
                <a:spcPct val="0"/>
              </a:spcBef>
              <a:spcAft>
                <a:spcPct val="0"/>
              </a:spcAft>
              <a:defRPr/>
            </a:pPr>
            <a:endParaRPr lang="en-US" sz="1400">
              <a:solidFill>
                <a:srgbClr val="000000"/>
              </a:solidFill>
              <a:latin typeface="Arial" charset="0"/>
              <a:ea typeface="ＭＳ Ｐゴシック" charset="0"/>
            </a:endParaRPr>
          </a:p>
        </p:txBody>
      </p:sp>
      <p:pic>
        <p:nvPicPr>
          <p:cNvPr id="1032" name="Picture 12" descr="ADASS LOGO_new spacing"/>
          <p:cNvPicPr>
            <a:picLocks noChangeAspect="1" noChangeArrowheads="1"/>
          </p:cNvPicPr>
          <p:nvPr userDrawn="1"/>
        </p:nvPicPr>
        <p:blipFill>
          <a:blip r:embed="rId13">
            <a:extLst>
              <a:ext uri="{28A0092B-C50C-407E-A947-70E740481C1C}">
                <a14:useLocalDpi xmlns:a14="http://schemas.microsoft.com/office/drawing/2010/main" val="0"/>
              </a:ext>
            </a:extLst>
          </a:blip>
          <a:srcRect l="6726" t="9352" r="11958" b="20761"/>
          <a:stretch>
            <a:fillRect/>
          </a:stretch>
        </p:blipFill>
        <p:spPr bwMode="auto">
          <a:xfrm>
            <a:off x="9649884" y="522288"/>
            <a:ext cx="220768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4"/>
          <p:cNvSpPr>
            <a:spLocks noChangeArrowheads="1"/>
          </p:cNvSpPr>
          <p:nvPr userDrawn="1"/>
        </p:nvSpPr>
        <p:spPr bwMode="auto">
          <a:xfrm>
            <a:off x="0" y="0"/>
            <a:ext cx="12192000" cy="5397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GB" sz="1800">
              <a:solidFill>
                <a:srgbClr val="000000"/>
              </a:solidFill>
              <a:latin typeface="Arial" charset="0"/>
              <a:ea typeface="ＭＳ Ｐゴシック" charset="0"/>
            </a:endParaRPr>
          </a:p>
        </p:txBody>
      </p:sp>
      <p:sp>
        <p:nvSpPr>
          <p:cNvPr id="1034" name="Rectangle 15"/>
          <p:cNvSpPr>
            <a:spLocks noChangeArrowheads="1"/>
          </p:cNvSpPr>
          <p:nvPr userDrawn="1"/>
        </p:nvSpPr>
        <p:spPr bwMode="auto">
          <a:xfrm>
            <a:off x="0" y="6345238"/>
            <a:ext cx="12192000" cy="5397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GB" sz="1800">
              <a:solidFill>
                <a:srgbClr val="000000"/>
              </a:solidFill>
              <a:latin typeface="Arial" charset="0"/>
              <a:ea typeface="ＭＳ Ｐゴシック" charset="0"/>
            </a:endParaRPr>
          </a:p>
        </p:txBody>
      </p:sp>
    </p:spTree>
    <p:extLst>
      <p:ext uri="{BB962C8B-B14F-4D97-AF65-F5344CB8AC3E}">
        <p14:creationId xmlns:p14="http://schemas.microsoft.com/office/powerpoint/2010/main" val="40918589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sz="3600" b="1">
          <a:solidFill>
            <a:srgbClr val="8D2F5E"/>
          </a:solidFill>
          <a:latin typeface="+mj-lt"/>
          <a:ea typeface="ＭＳ Ｐゴシック" charset="0"/>
          <a:cs typeface="ＭＳ Ｐゴシック" charset="0"/>
        </a:defRPr>
      </a:lvl1pPr>
      <a:lvl2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2pPr>
      <a:lvl3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3pPr>
      <a:lvl4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4pPr>
      <a:lvl5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5pPr>
      <a:lvl6pPr marL="457200" algn="l" rtl="0" fontAlgn="base">
        <a:spcBef>
          <a:spcPct val="0"/>
        </a:spcBef>
        <a:spcAft>
          <a:spcPct val="0"/>
        </a:spcAft>
        <a:defRPr sz="3600" b="1">
          <a:solidFill>
            <a:srgbClr val="8D2F5E"/>
          </a:solidFill>
          <a:latin typeface="Arial Unicode MS" pitchFamily="34" charset="-128"/>
        </a:defRPr>
      </a:lvl6pPr>
      <a:lvl7pPr marL="914400" algn="l" rtl="0" fontAlgn="base">
        <a:spcBef>
          <a:spcPct val="0"/>
        </a:spcBef>
        <a:spcAft>
          <a:spcPct val="0"/>
        </a:spcAft>
        <a:defRPr sz="3600" b="1">
          <a:solidFill>
            <a:srgbClr val="8D2F5E"/>
          </a:solidFill>
          <a:latin typeface="Arial Unicode MS" pitchFamily="34" charset="-128"/>
        </a:defRPr>
      </a:lvl7pPr>
      <a:lvl8pPr marL="1371600" algn="l" rtl="0" fontAlgn="base">
        <a:spcBef>
          <a:spcPct val="0"/>
        </a:spcBef>
        <a:spcAft>
          <a:spcPct val="0"/>
        </a:spcAft>
        <a:defRPr sz="3600" b="1">
          <a:solidFill>
            <a:srgbClr val="8D2F5E"/>
          </a:solidFill>
          <a:latin typeface="Arial Unicode MS" pitchFamily="34" charset="-128"/>
        </a:defRPr>
      </a:lvl8pPr>
      <a:lvl9pPr marL="1828800" algn="l" rtl="0" fontAlgn="base">
        <a:spcBef>
          <a:spcPct val="0"/>
        </a:spcBef>
        <a:spcAft>
          <a:spcPct val="0"/>
        </a:spcAft>
        <a:defRPr sz="3600" b="1">
          <a:solidFill>
            <a:srgbClr val="8D2F5E"/>
          </a:solidFill>
          <a:latin typeface="Arial Unicode MS" pitchFamily="34" charset="-128"/>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4434" y="1192214"/>
            <a:ext cx="8930217"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34434" y="2143126"/>
            <a:ext cx="11523133"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CF5C29A8-640C-45DC-8A86-10A4B8B4A5B9}" type="slidenum">
              <a:rPr lang="en-US" altLang="en-US">
                <a:solidFill>
                  <a:srgbClr val="000000"/>
                </a:solidFill>
                <a:latin typeface="Arial" panose="020B0604020202020204" pitchFamily="34" charset="0"/>
                <a:ea typeface="ＭＳ Ｐゴシック" panose="020B0600070205080204" pitchFamily="34" charset="-128"/>
              </a:rPr>
              <a:pPr fontAlgn="base">
                <a:spcBef>
                  <a:spcPct val="0"/>
                </a:spcBef>
                <a:spcAft>
                  <a:spcPct val="0"/>
                </a:spcAft>
                <a:defRPr/>
              </a:pPr>
              <a:t>‹#›</a:t>
            </a:fld>
            <a:endParaRPr lang="en-US" altLang="en-US">
              <a:solidFill>
                <a:srgbClr val="000000"/>
              </a:solidFill>
              <a:latin typeface="Arial" panose="020B0604020202020204" pitchFamily="34" charset="0"/>
              <a:ea typeface="ＭＳ Ｐゴシック" panose="020B0600070205080204" pitchFamily="34" charset="-128"/>
            </a:endParaRPr>
          </a:p>
        </p:txBody>
      </p:sp>
      <p:sp>
        <p:nvSpPr>
          <p:cNvPr id="1031" name="Rectangle 8"/>
          <p:cNvSpPr>
            <a:spLocks noChangeArrowheads="1"/>
          </p:cNvSpPr>
          <p:nvPr/>
        </p:nvSpPr>
        <p:spPr bwMode="auto">
          <a:xfrm>
            <a:off x="8688918" y="333376"/>
            <a:ext cx="3181349"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r" fontAlgn="base">
              <a:spcBef>
                <a:spcPct val="0"/>
              </a:spcBef>
              <a:spcAft>
                <a:spcPct val="0"/>
              </a:spcAft>
              <a:defRPr/>
            </a:pPr>
            <a:endParaRPr lang="en-US" sz="1400">
              <a:solidFill>
                <a:srgbClr val="000000"/>
              </a:solidFill>
              <a:latin typeface="Arial" charset="0"/>
              <a:ea typeface="ＭＳ Ｐゴシック" charset="0"/>
            </a:endParaRPr>
          </a:p>
        </p:txBody>
      </p:sp>
      <p:pic>
        <p:nvPicPr>
          <p:cNvPr id="1032" name="Picture 12" descr="ADASS LOGO_new spacing"/>
          <p:cNvPicPr>
            <a:picLocks noChangeAspect="1" noChangeArrowheads="1"/>
          </p:cNvPicPr>
          <p:nvPr userDrawn="1"/>
        </p:nvPicPr>
        <p:blipFill>
          <a:blip r:embed="rId13">
            <a:extLst>
              <a:ext uri="{28A0092B-C50C-407E-A947-70E740481C1C}">
                <a14:useLocalDpi xmlns:a14="http://schemas.microsoft.com/office/drawing/2010/main" val="0"/>
              </a:ext>
            </a:extLst>
          </a:blip>
          <a:srcRect l="6726" t="9352" r="11958" b="20761"/>
          <a:stretch>
            <a:fillRect/>
          </a:stretch>
        </p:blipFill>
        <p:spPr bwMode="auto">
          <a:xfrm>
            <a:off x="9649884" y="522288"/>
            <a:ext cx="220768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4"/>
          <p:cNvSpPr>
            <a:spLocks noChangeArrowheads="1"/>
          </p:cNvSpPr>
          <p:nvPr userDrawn="1"/>
        </p:nvSpPr>
        <p:spPr bwMode="auto">
          <a:xfrm>
            <a:off x="0" y="0"/>
            <a:ext cx="12192000" cy="5397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GB" sz="1800">
              <a:solidFill>
                <a:srgbClr val="000000"/>
              </a:solidFill>
              <a:latin typeface="Arial" charset="0"/>
              <a:ea typeface="ＭＳ Ｐゴシック" charset="0"/>
            </a:endParaRPr>
          </a:p>
        </p:txBody>
      </p:sp>
      <p:sp>
        <p:nvSpPr>
          <p:cNvPr id="1034" name="Rectangle 15"/>
          <p:cNvSpPr>
            <a:spLocks noChangeArrowheads="1"/>
          </p:cNvSpPr>
          <p:nvPr userDrawn="1"/>
        </p:nvSpPr>
        <p:spPr bwMode="auto">
          <a:xfrm>
            <a:off x="0" y="6345238"/>
            <a:ext cx="12192000" cy="5397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GB" sz="1800">
              <a:solidFill>
                <a:srgbClr val="000000"/>
              </a:solidFill>
              <a:latin typeface="Arial" charset="0"/>
              <a:ea typeface="ＭＳ Ｐゴシック" charset="0"/>
            </a:endParaRPr>
          </a:p>
        </p:txBody>
      </p:sp>
    </p:spTree>
    <p:extLst>
      <p:ext uri="{BB962C8B-B14F-4D97-AF65-F5344CB8AC3E}">
        <p14:creationId xmlns:p14="http://schemas.microsoft.com/office/powerpoint/2010/main" val="395164703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spcBef>
          <a:spcPct val="0"/>
        </a:spcBef>
        <a:spcAft>
          <a:spcPct val="0"/>
        </a:spcAft>
        <a:defRPr sz="3600" b="1">
          <a:solidFill>
            <a:srgbClr val="8D2F5E"/>
          </a:solidFill>
          <a:latin typeface="+mj-lt"/>
          <a:ea typeface="ＭＳ Ｐゴシック" charset="0"/>
          <a:cs typeface="ＭＳ Ｐゴシック" charset="0"/>
        </a:defRPr>
      </a:lvl1pPr>
      <a:lvl2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2pPr>
      <a:lvl3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3pPr>
      <a:lvl4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4pPr>
      <a:lvl5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5pPr>
      <a:lvl6pPr marL="457200" algn="l" rtl="0" fontAlgn="base">
        <a:spcBef>
          <a:spcPct val="0"/>
        </a:spcBef>
        <a:spcAft>
          <a:spcPct val="0"/>
        </a:spcAft>
        <a:defRPr sz="3600" b="1">
          <a:solidFill>
            <a:srgbClr val="8D2F5E"/>
          </a:solidFill>
          <a:latin typeface="Arial Unicode MS" pitchFamily="34" charset="-128"/>
        </a:defRPr>
      </a:lvl6pPr>
      <a:lvl7pPr marL="914400" algn="l" rtl="0" fontAlgn="base">
        <a:spcBef>
          <a:spcPct val="0"/>
        </a:spcBef>
        <a:spcAft>
          <a:spcPct val="0"/>
        </a:spcAft>
        <a:defRPr sz="3600" b="1">
          <a:solidFill>
            <a:srgbClr val="8D2F5E"/>
          </a:solidFill>
          <a:latin typeface="Arial Unicode MS" pitchFamily="34" charset="-128"/>
        </a:defRPr>
      </a:lvl7pPr>
      <a:lvl8pPr marL="1371600" algn="l" rtl="0" fontAlgn="base">
        <a:spcBef>
          <a:spcPct val="0"/>
        </a:spcBef>
        <a:spcAft>
          <a:spcPct val="0"/>
        </a:spcAft>
        <a:defRPr sz="3600" b="1">
          <a:solidFill>
            <a:srgbClr val="8D2F5E"/>
          </a:solidFill>
          <a:latin typeface="Arial Unicode MS" pitchFamily="34" charset="-128"/>
        </a:defRPr>
      </a:lvl8pPr>
      <a:lvl9pPr marL="1828800" algn="l" rtl="0" fontAlgn="base">
        <a:spcBef>
          <a:spcPct val="0"/>
        </a:spcBef>
        <a:spcAft>
          <a:spcPct val="0"/>
        </a:spcAft>
        <a:defRPr sz="3600" b="1">
          <a:solidFill>
            <a:srgbClr val="8D2F5E"/>
          </a:solidFill>
          <a:latin typeface="Arial Unicode MS" pitchFamily="34" charset="-128"/>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4434" y="1192214"/>
            <a:ext cx="8930217"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34434" y="2143126"/>
            <a:ext cx="11523133"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5AFC09E-3EEF-4F13-8417-19469EA0DA27}" type="slidenum">
              <a:rPr lang="en-US" altLang="en-US">
                <a:solidFill>
                  <a:srgbClr val="000000"/>
                </a:solidFill>
                <a:latin typeface="Arial" panose="020B0604020202020204" pitchFamily="34" charset="0"/>
                <a:ea typeface="ＭＳ Ｐゴシック" panose="020B0600070205080204" pitchFamily="34" charset="-128"/>
              </a:rPr>
              <a:pPr fontAlgn="base">
                <a:spcBef>
                  <a:spcPct val="0"/>
                </a:spcBef>
                <a:spcAft>
                  <a:spcPct val="0"/>
                </a:spcAft>
              </a:pPr>
              <a:t>‹#›</a:t>
            </a:fld>
            <a:endParaRPr lang="en-US" altLang="en-US">
              <a:solidFill>
                <a:srgbClr val="000000"/>
              </a:solidFill>
              <a:latin typeface="Arial" panose="020B0604020202020204" pitchFamily="34" charset="0"/>
              <a:ea typeface="ＭＳ Ｐゴシック" panose="020B0600070205080204" pitchFamily="34" charset="-128"/>
            </a:endParaRPr>
          </a:p>
        </p:txBody>
      </p:sp>
      <p:sp>
        <p:nvSpPr>
          <p:cNvPr id="1031" name="Rectangle 8"/>
          <p:cNvSpPr>
            <a:spLocks noChangeArrowheads="1"/>
          </p:cNvSpPr>
          <p:nvPr/>
        </p:nvSpPr>
        <p:spPr bwMode="auto">
          <a:xfrm>
            <a:off x="8688918" y="333376"/>
            <a:ext cx="3181349"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r" fontAlgn="base">
              <a:spcBef>
                <a:spcPct val="0"/>
              </a:spcBef>
              <a:spcAft>
                <a:spcPct val="0"/>
              </a:spcAft>
              <a:defRPr/>
            </a:pPr>
            <a:endParaRPr lang="en-US" sz="1400">
              <a:solidFill>
                <a:srgbClr val="000000"/>
              </a:solidFill>
              <a:latin typeface="Arial" charset="0"/>
              <a:ea typeface="ＭＳ Ｐゴシック" charset="0"/>
            </a:endParaRPr>
          </a:p>
        </p:txBody>
      </p:sp>
      <p:pic>
        <p:nvPicPr>
          <p:cNvPr id="1032" name="Picture 12" descr="ADASS LOGO_new spacing"/>
          <p:cNvPicPr>
            <a:picLocks noChangeAspect="1" noChangeArrowheads="1"/>
          </p:cNvPicPr>
          <p:nvPr userDrawn="1"/>
        </p:nvPicPr>
        <p:blipFill>
          <a:blip r:embed="rId13">
            <a:extLst>
              <a:ext uri="{28A0092B-C50C-407E-A947-70E740481C1C}">
                <a14:useLocalDpi xmlns:a14="http://schemas.microsoft.com/office/drawing/2010/main" val="0"/>
              </a:ext>
            </a:extLst>
          </a:blip>
          <a:srcRect l="6726" t="9352" r="11958" b="20761"/>
          <a:stretch>
            <a:fillRect/>
          </a:stretch>
        </p:blipFill>
        <p:spPr bwMode="auto">
          <a:xfrm>
            <a:off x="9649884" y="522288"/>
            <a:ext cx="220768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4"/>
          <p:cNvSpPr>
            <a:spLocks noChangeArrowheads="1"/>
          </p:cNvSpPr>
          <p:nvPr userDrawn="1"/>
        </p:nvSpPr>
        <p:spPr bwMode="auto">
          <a:xfrm>
            <a:off x="0" y="0"/>
            <a:ext cx="12192000" cy="5397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GB" sz="1800">
              <a:solidFill>
                <a:srgbClr val="000000"/>
              </a:solidFill>
              <a:latin typeface="Arial" charset="0"/>
              <a:ea typeface="ＭＳ Ｐゴシック" charset="0"/>
            </a:endParaRPr>
          </a:p>
        </p:txBody>
      </p:sp>
      <p:sp>
        <p:nvSpPr>
          <p:cNvPr id="1034" name="Rectangle 15"/>
          <p:cNvSpPr>
            <a:spLocks noChangeArrowheads="1"/>
          </p:cNvSpPr>
          <p:nvPr userDrawn="1"/>
        </p:nvSpPr>
        <p:spPr bwMode="auto">
          <a:xfrm>
            <a:off x="0" y="6345238"/>
            <a:ext cx="12192000" cy="5397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GB" sz="1800">
              <a:solidFill>
                <a:srgbClr val="000000"/>
              </a:solidFill>
              <a:latin typeface="Arial" charset="0"/>
              <a:ea typeface="ＭＳ Ｐゴシック" charset="0"/>
            </a:endParaRPr>
          </a:p>
        </p:txBody>
      </p:sp>
    </p:spTree>
    <p:extLst>
      <p:ext uri="{BB962C8B-B14F-4D97-AF65-F5344CB8AC3E}">
        <p14:creationId xmlns:p14="http://schemas.microsoft.com/office/powerpoint/2010/main" val="331074104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spcBef>
          <a:spcPct val="0"/>
        </a:spcBef>
        <a:spcAft>
          <a:spcPct val="0"/>
        </a:spcAft>
        <a:defRPr sz="3600" b="1">
          <a:solidFill>
            <a:srgbClr val="8D2F5E"/>
          </a:solidFill>
          <a:latin typeface="+mj-lt"/>
          <a:ea typeface="ＭＳ Ｐゴシック" charset="0"/>
          <a:cs typeface="ＭＳ Ｐゴシック" charset="0"/>
        </a:defRPr>
      </a:lvl1pPr>
      <a:lvl2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2pPr>
      <a:lvl3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3pPr>
      <a:lvl4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4pPr>
      <a:lvl5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5pPr>
      <a:lvl6pPr marL="457200" algn="l" rtl="0" fontAlgn="base">
        <a:spcBef>
          <a:spcPct val="0"/>
        </a:spcBef>
        <a:spcAft>
          <a:spcPct val="0"/>
        </a:spcAft>
        <a:defRPr sz="3600" b="1">
          <a:solidFill>
            <a:srgbClr val="8D2F5E"/>
          </a:solidFill>
          <a:latin typeface="Arial Unicode MS" pitchFamily="34" charset="-128"/>
        </a:defRPr>
      </a:lvl6pPr>
      <a:lvl7pPr marL="914400" algn="l" rtl="0" fontAlgn="base">
        <a:spcBef>
          <a:spcPct val="0"/>
        </a:spcBef>
        <a:spcAft>
          <a:spcPct val="0"/>
        </a:spcAft>
        <a:defRPr sz="3600" b="1">
          <a:solidFill>
            <a:srgbClr val="8D2F5E"/>
          </a:solidFill>
          <a:latin typeface="Arial Unicode MS" pitchFamily="34" charset="-128"/>
        </a:defRPr>
      </a:lvl7pPr>
      <a:lvl8pPr marL="1371600" algn="l" rtl="0" fontAlgn="base">
        <a:spcBef>
          <a:spcPct val="0"/>
        </a:spcBef>
        <a:spcAft>
          <a:spcPct val="0"/>
        </a:spcAft>
        <a:defRPr sz="3600" b="1">
          <a:solidFill>
            <a:srgbClr val="8D2F5E"/>
          </a:solidFill>
          <a:latin typeface="Arial Unicode MS" pitchFamily="34" charset="-128"/>
        </a:defRPr>
      </a:lvl8pPr>
      <a:lvl9pPr marL="1828800" algn="l" rtl="0" fontAlgn="base">
        <a:spcBef>
          <a:spcPct val="0"/>
        </a:spcBef>
        <a:spcAft>
          <a:spcPct val="0"/>
        </a:spcAft>
        <a:defRPr sz="3600" b="1">
          <a:solidFill>
            <a:srgbClr val="8D2F5E"/>
          </a:solidFill>
          <a:latin typeface="Arial Unicode MS" pitchFamily="34" charset="-128"/>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1" y="1420057"/>
            <a:ext cx="2966487" cy="42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59300" y="2565400"/>
            <a:ext cx="6616700" cy="1508105"/>
          </a:xfrm>
          <a:prstGeom prst="rect">
            <a:avLst/>
          </a:prstGeom>
          <a:noFill/>
        </p:spPr>
        <p:txBody>
          <a:bodyPr wrap="square" rtlCol="0">
            <a:spAutoFit/>
          </a:bodyPr>
          <a:lstStyle/>
          <a:p>
            <a:pPr algn="ctr"/>
            <a:r>
              <a:rPr lang="en-GB" sz="3600" b="1" dirty="0" smtClean="0"/>
              <a:t>Why Social Care Matters</a:t>
            </a:r>
          </a:p>
          <a:p>
            <a:endParaRPr lang="en-GB" sz="2800" dirty="0"/>
          </a:p>
          <a:p>
            <a:r>
              <a:rPr lang="en-GB" sz="2800" dirty="0" smtClean="0"/>
              <a:t>Harold </a:t>
            </a:r>
            <a:r>
              <a:rPr lang="en-GB" sz="2800" dirty="0" err="1" smtClean="0"/>
              <a:t>Bodmer</a:t>
            </a:r>
            <a:r>
              <a:rPr lang="en-GB" sz="2800" dirty="0" smtClean="0"/>
              <a:t>, ADASS President 16/17</a:t>
            </a:r>
            <a:endParaRPr lang="en-GB" sz="2800" dirty="0"/>
          </a:p>
        </p:txBody>
      </p:sp>
    </p:spTree>
    <p:extLst>
      <p:ext uri="{BB962C8B-B14F-4D97-AF65-F5344CB8AC3E}">
        <p14:creationId xmlns:p14="http://schemas.microsoft.com/office/powerpoint/2010/main" val="2849756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93462" y="908050"/>
            <a:ext cx="7570789" cy="941388"/>
          </a:xfrm>
          <a:prstGeom prst="rect">
            <a:avLst/>
          </a:prstGeom>
        </p:spPr>
        <p:txBody>
          <a:bodyPr/>
          <a:lstStyle>
            <a:lvl1pPr algn="l" rtl="0" eaLnBrk="0" fontAlgn="base" hangingPunct="0">
              <a:spcBef>
                <a:spcPct val="0"/>
              </a:spcBef>
              <a:spcAft>
                <a:spcPct val="0"/>
              </a:spcAft>
              <a:defRPr sz="3600" b="1">
                <a:solidFill>
                  <a:srgbClr val="8D2F5E"/>
                </a:solidFill>
                <a:latin typeface="+mj-lt"/>
                <a:ea typeface="ＭＳ Ｐゴシック" charset="0"/>
                <a:cs typeface="ＭＳ Ｐゴシック" charset="0"/>
              </a:defRPr>
            </a:lvl1pPr>
            <a:lvl2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2pPr>
            <a:lvl3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3pPr>
            <a:lvl4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4pPr>
            <a:lvl5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5pPr>
            <a:lvl6pPr marL="457200" algn="l" rtl="0" fontAlgn="base">
              <a:spcBef>
                <a:spcPct val="0"/>
              </a:spcBef>
              <a:spcAft>
                <a:spcPct val="0"/>
              </a:spcAft>
              <a:defRPr sz="3600" b="1">
                <a:solidFill>
                  <a:srgbClr val="8D2F5E"/>
                </a:solidFill>
                <a:latin typeface="Arial Unicode MS" pitchFamily="34" charset="-128"/>
              </a:defRPr>
            </a:lvl6pPr>
            <a:lvl7pPr marL="914400" algn="l" rtl="0" fontAlgn="base">
              <a:spcBef>
                <a:spcPct val="0"/>
              </a:spcBef>
              <a:spcAft>
                <a:spcPct val="0"/>
              </a:spcAft>
              <a:defRPr sz="3600" b="1">
                <a:solidFill>
                  <a:srgbClr val="8D2F5E"/>
                </a:solidFill>
                <a:latin typeface="Arial Unicode MS" pitchFamily="34" charset="-128"/>
              </a:defRPr>
            </a:lvl7pPr>
            <a:lvl8pPr marL="1371600" algn="l" rtl="0" fontAlgn="base">
              <a:spcBef>
                <a:spcPct val="0"/>
              </a:spcBef>
              <a:spcAft>
                <a:spcPct val="0"/>
              </a:spcAft>
              <a:defRPr sz="3600" b="1">
                <a:solidFill>
                  <a:srgbClr val="8D2F5E"/>
                </a:solidFill>
                <a:latin typeface="Arial Unicode MS" pitchFamily="34" charset="-128"/>
              </a:defRPr>
            </a:lvl8pPr>
            <a:lvl9pPr marL="1828800" algn="l" rtl="0" fontAlgn="base">
              <a:spcBef>
                <a:spcPct val="0"/>
              </a:spcBef>
              <a:spcAft>
                <a:spcPct val="0"/>
              </a:spcAft>
              <a:defRPr sz="3600" b="1">
                <a:solidFill>
                  <a:srgbClr val="8D2F5E"/>
                </a:solidFill>
                <a:latin typeface="Arial Unicode MS" pitchFamily="34" charset="-128"/>
              </a:defRPr>
            </a:lvl9pPr>
          </a:lstStyle>
          <a:p>
            <a:r>
              <a:rPr lang="en-GB" altLang="en-US" kern="0" dirty="0" smtClean="0"/>
              <a:t>Presidential priority 3: social work reform </a:t>
            </a:r>
          </a:p>
        </p:txBody>
      </p:sp>
      <p:sp>
        <p:nvSpPr>
          <p:cNvPr id="5" name="Content Placeholder 4"/>
          <p:cNvSpPr>
            <a:spLocks noGrp="1"/>
          </p:cNvSpPr>
          <p:nvPr>
            <p:ph idx="1"/>
          </p:nvPr>
        </p:nvSpPr>
        <p:spPr>
          <a:xfrm>
            <a:off x="668868" y="2763837"/>
            <a:ext cx="9012028" cy="4094163"/>
          </a:xfrm>
        </p:spPr>
        <p:txBody>
          <a:bodyPr/>
          <a:lstStyle/>
          <a:p>
            <a:r>
              <a:rPr lang="en-GB" dirty="0" smtClean="0"/>
              <a:t>Developing the social work role to deliver the Care Act</a:t>
            </a:r>
          </a:p>
          <a:p>
            <a:r>
              <a:rPr lang="en-GB" dirty="0" smtClean="0"/>
              <a:t>Working with the PSWs and CSW</a:t>
            </a:r>
          </a:p>
          <a:p>
            <a:r>
              <a:rPr lang="en-GB" dirty="0" smtClean="0"/>
              <a:t>With ADCS, work with </a:t>
            </a:r>
            <a:r>
              <a:rPr lang="en-GB" dirty="0" err="1" smtClean="0"/>
              <a:t>DfE</a:t>
            </a:r>
            <a:r>
              <a:rPr lang="en-GB" dirty="0" smtClean="0"/>
              <a:t> and DH on the new regulatory body</a:t>
            </a:r>
          </a:p>
          <a:p>
            <a:r>
              <a:rPr lang="en-GB" dirty="0" smtClean="0"/>
              <a:t>Focus on safeguarding people’s rights in terms of compulsory admission or treatment, deprivation of liberty, abuse and neglect and community social work</a:t>
            </a:r>
            <a:endParaRPr lang="en-GB" dirty="0"/>
          </a:p>
        </p:txBody>
      </p:sp>
    </p:spTree>
    <p:extLst>
      <p:ext uri="{BB962C8B-B14F-4D97-AF65-F5344CB8AC3E}">
        <p14:creationId xmlns:p14="http://schemas.microsoft.com/office/powerpoint/2010/main" val="1437889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244600" y="773111"/>
            <a:ext cx="6697663" cy="941388"/>
          </a:xfrm>
        </p:spPr>
        <p:txBody>
          <a:bodyPr/>
          <a:lstStyle/>
          <a:p>
            <a:r>
              <a:rPr lang="en-GB" altLang="en-US" dirty="0" smtClean="0"/>
              <a:t>Presidential priority 4 - integration and devolution</a:t>
            </a:r>
          </a:p>
        </p:txBody>
      </p:sp>
      <p:sp>
        <p:nvSpPr>
          <p:cNvPr id="11267" name="Content Placeholder 2"/>
          <p:cNvSpPr>
            <a:spLocks noGrp="1"/>
          </p:cNvSpPr>
          <p:nvPr>
            <p:ph idx="1"/>
          </p:nvPr>
        </p:nvSpPr>
        <p:spPr>
          <a:xfrm>
            <a:off x="838900" y="1854200"/>
            <a:ext cx="7103364" cy="4383089"/>
          </a:xfrm>
        </p:spPr>
        <p:txBody>
          <a:bodyPr/>
          <a:lstStyle/>
          <a:p>
            <a:r>
              <a:rPr lang="en-GB" altLang="en-US" sz="1800" dirty="0"/>
              <a:t>We want to see a system that is protected, aligned, and re-designed</a:t>
            </a:r>
          </a:p>
          <a:p>
            <a:r>
              <a:rPr lang="en-GB" altLang="en-US" sz="1800" dirty="0"/>
              <a:t>DVP - ensure that new social and health care delivery models prioritise the need for:</a:t>
            </a:r>
          </a:p>
          <a:p>
            <a:pPr lvl="1"/>
            <a:r>
              <a:rPr lang="en-GB" altLang="en-US" sz="1800" dirty="0"/>
              <a:t>Personalised services which are more joined-up around the individual </a:t>
            </a:r>
          </a:p>
          <a:p>
            <a:pPr lvl="1"/>
            <a:r>
              <a:rPr lang="en-GB" altLang="en-US" sz="1800" dirty="0"/>
              <a:t>Good information and advice to enable us to look after ourselves </a:t>
            </a:r>
          </a:p>
          <a:p>
            <a:pPr lvl="1"/>
            <a:r>
              <a:rPr lang="en-GB" altLang="en-US" sz="1800" dirty="0"/>
              <a:t>Building supportive relationships </a:t>
            </a:r>
          </a:p>
          <a:p>
            <a:pPr lvl="1"/>
            <a:r>
              <a:rPr lang="en-GB" altLang="en-US" sz="1800" dirty="0"/>
              <a:t>Maintain independence </a:t>
            </a:r>
          </a:p>
          <a:p>
            <a:r>
              <a:rPr lang="en-GB" altLang="en-US" sz="1800" dirty="0"/>
              <a:t>Money to ensure sustainability, capacity and quality - including living wage and </a:t>
            </a:r>
            <a:r>
              <a:rPr lang="en-GB" altLang="en-US" sz="1800" dirty="0" smtClean="0"/>
              <a:t>workforce</a:t>
            </a:r>
          </a:p>
          <a:p>
            <a:r>
              <a:rPr lang="en-GB" sz="1800" b="1" dirty="0"/>
              <a:t>Duty to </a:t>
            </a:r>
            <a:r>
              <a:rPr lang="en-GB" sz="1800" b="1" dirty="0">
                <a:solidFill>
                  <a:srgbClr val="8D2F5E"/>
                </a:solidFill>
              </a:rPr>
              <a:t>integrate commissioning</a:t>
            </a:r>
            <a:r>
              <a:rPr lang="en-GB" sz="1800" b="1" dirty="0"/>
              <a:t> complimented by wider initiatives such as 5 Year Forward View, Better Care Fund and Devolution.</a:t>
            </a:r>
          </a:p>
          <a:p>
            <a:endParaRPr lang="en-GB" altLang="en-US" sz="1800" dirty="0"/>
          </a:p>
          <a:p>
            <a:endParaRPr lang="en-GB" altLang="en-US" dirty="0" smtClean="0"/>
          </a:p>
        </p:txBody>
      </p:sp>
      <p:sp>
        <p:nvSpPr>
          <p:cNvPr id="11268" name="Slide Number Placeholder 3"/>
          <p:cNvSpPr>
            <a:spLocks noGrp="1"/>
          </p:cNvSpPr>
          <p:nvPr>
            <p:ph type="sldNum" sz="quarter" idx="12"/>
          </p:nvPr>
        </p:nvSpPr>
        <p:spPr>
          <a:noFill/>
        </p:spPr>
        <p:txBody>
          <a:bodyPr/>
          <a:lstStyle>
            <a:lvl1pPr>
              <a:spcBef>
                <a:spcPct val="20000"/>
              </a:spcBef>
              <a:buChar char="•"/>
              <a:defRPr sz="2600">
                <a:solidFill>
                  <a:schemeClr val="tx1"/>
                </a:solidFill>
                <a:latin typeface="Arial Unicode MS" pitchFamily="34" charset="-128"/>
              </a:defRPr>
            </a:lvl1pPr>
            <a:lvl2pPr marL="742950" indent="-285750">
              <a:spcBef>
                <a:spcPct val="20000"/>
              </a:spcBef>
              <a:buChar char="–"/>
              <a:defRPr sz="2400">
                <a:solidFill>
                  <a:schemeClr val="tx1"/>
                </a:solidFill>
                <a:latin typeface="Arial Unicode MS" pitchFamily="34" charset="-128"/>
              </a:defRPr>
            </a:lvl2pPr>
            <a:lvl3pPr marL="1143000" indent="-228600">
              <a:spcBef>
                <a:spcPct val="20000"/>
              </a:spcBef>
              <a:buChar char="•"/>
              <a:defRPr sz="2000">
                <a:solidFill>
                  <a:schemeClr val="tx1"/>
                </a:solidFill>
                <a:latin typeface="Arial Unicode MS" pitchFamily="34" charset="-128"/>
              </a:defRPr>
            </a:lvl3pPr>
            <a:lvl4pPr marL="1600200" indent="-228600">
              <a:spcBef>
                <a:spcPct val="20000"/>
              </a:spcBef>
              <a:buChar char="–"/>
              <a:defRPr>
                <a:solidFill>
                  <a:schemeClr val="tx1"/>
                </a:solidFill>
                <a:latin typeface="Arial Unicode MS" pitchFamily="34" charset="-128"/>
              </a:defRPr>
            </a:lvl4pPr>
            <a:lvl5pPr marL="2057400" indent="-228600">
              <a:spcBef>
                <a:spcPct val="20000"/>
              </a:spcBef>
              <a:buChar char="»"/>
              <a:defRPr>
                <a:solidFill>
                  <a:schemeClr val="tx1"/>
                </a:solidFill>
                <a:latin typeface="Arial Unicode MS" pitchFamily="34" charset="-128"/>
              </a:defRPr>
            </a:lvl5pPr>
            <a:lvl6pPr marL="2514600" indent="-228600" eaLnBrk="0" fontAlgn="base" hangingPunct="0">
              <a:spcBef>
                <a:spcPct val="20000"/>
              </a:spcBef>
              <a:spcAft>
                <a:spcPct val="0"/>
              </a:spcAft>
              <a:buChar char="»"/>
              <a:defRPr>
                <a:solidFill>
                  <a:schemeClr val="tx1"/>
                </a:solidFill>
                <a:latin typeface="Arial Unicode MS" pitchFamily="34" charset="-128"/>
              </a:defRPr>
            </a:lvl6pPr>
            <a:lvl7pPr marL="2971800" indent="-228600" eaLnBrk="0" fontAlgn="base" hangingPunct="0">
              <a:spcBef>
                <a:spcPct val="20000"/>
              </a:spcBef>
              <a:spcAft>
                <a:spcPct val="0"/>
              </a:spcAft>
              <a:buChar char="»"/>
              <a:defRPr>
                <a:solidFill>
                  <a:schemeClr val="tx1"/>
                </a:solidFill>
                <a:latin typeface="Arial Unicode MS" pitchFamily="34" charset="-128"/>
              </a:defRPr>
            </a:lvl7pPr>
            <a:lvl8pPr marL="3429000" indent="-228600" eaLnBrk="0" fontAlgn="base" hangingPunct="0">
              <a:spcBef>
                <a:spcPct val="20000"/>
              </a:spcBef>
              <a:spcAft>
                <a:spcPct val="0"/>
              </a:spcAft>
              <a:buChar char="»"/>
              <a:defRPr>
                <a:solidFill>
                  <a:schemeClr val="tx1"/>
                </a:solidFill>
                <a:latin typeface="Arial Unicode MS" pitchFamily="34" charset="-128"/>
              </a:defRPr>
            </a:lvl8pPr>
            <a:lvl9pPr marL="3886200" indent="-228600" eaLnBrk="0" fontAlgn="base" hangingPunct="0">
              <a:spcBef>
                <a:spcPct val="20000"/>
              </a:spcBef>
              <a:spcAft>
                <a:spcPct val="0"/>
              </a:spcAft>
              <a:buChar char="»"/>
              <a:defRPr>
                <a:solidFill>
                  <a:schemeClr val="tx1"/>
                </a:solidFill>
                <a:latin typeface="Arial Unicode MS" pitchFamily="34" charset="-128"/>
              </a:defRPr>
            </a:lvl9pPr>
          </a:lstStyle>
          <a:p>
            <a:pPr>
              <a:spcBef>
                <a:spcPct val="0"/>
              </a:spcBef>
              <a:buFontTx/>
              <a:buNone/>
            </a:pPr>
            <a:fld id="{2D316270-3BA7-4CCD-9198-D38C3523D1F1}" type="slidenum">
              <a:rPr lang="en-US" altLang="en-US" sz="1400">
                <a:solidFill>
                  <a:srgbClr val="000000"/>
                </a:solidFill>
                <a:latin typeface="Arial" panose="020B0604020202020204" pitchFamily="34" charset="0"/>
              </a:rPr>
              <a:pPr>
                <a:spcBef>
                  <a:spcPct val="0"/>
                </a:spcBef>
                <a:buFontTx/>
                <a:buNone/>
              </a:pPr>
              <a:t>11</a:t>
            </a:fld>
            <a:endParaRPr lang="en-US" altLang="en-US" sz="1400">
              <a:solidFill>
                <a:srgbClr val="000000"/>
              </a:solidFill>
              <a:latin typeface="Arial" panose="020B0604020202020204" pitchFamily="34" charset="0"/>
            </a:endParaRPr>
          </a:p>
        </p:txBody>
      </p:sp>
      <p:pic>
        <p:nvPicPr>
          <p:cNvPr id="112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501" y="2703513"/>
            <a:ext cx="3097213" cy="18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203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2150"/>
            <a:ext cx="8521699" cy="941388"/>
          </a:xfrm>
        </p:spPr>
        <p:txBody>
          <a:bodyPr/>
          <a:lstStyle/>
          <a:p>
            <a:pPr algn="ctr">
              <a:defRPr/>
            </a:pPr>
            <a:r>
              <a:rPr lang="en-GB" dirty="0"/>
              <a:t>Presidential </a:t>
            </a:r>
            <a:r>
              <a:rPr lang="en-GB" dirty="0" smtClean="0"/>
              <a:t>priority 5 </a:t>
            </a:r>
            <a:r>
              <a:rPr lang="en-GB" dirty="0"/>
              <a:t>- Carers Strategy </a:t>
            </a:r>
          </a:p>
        </p:txBody>
      </p:sp>
      <p:sp>
        <p:nvSpPr>
          <p:cNvPr id="3" name="Content Placeholder 2"/>
          <p:cNvSpPr>
            <a:spLocks noGrp="1"/>
          </p:cNvSpPr>
          <p:nvPr>
            <p:ph idx="1"/>
          </p:nvPr>
        </p:nvSpPr>
        <p:spPr>
          <a:xfrm>
            <a:off x="622300" y="1773238"/>
            <a:ext cx="7273925" cy="4094162"/>
          </a:xfrm>
        </p:spPr>
        <p:txBody>
          <a:bodyPr/>
          <a:lstStyle/>
          <a:p>
            <a:pPr>
              <a:defRPr/>
            </a:pPr>
            <a:r>
              <a:rPr lang="en-GB" sz="1800" dirty="0"/>
              <a:t>Recognise the vital role that carers play in our health and care </a:t>
            </a:r>
            <a:r>
              <a:rPr lang="en-GB" sz="1800" dirty="0" smtClean="0"/>
              <a:t>economy</a:t>
            </a:r>
            <a:endParaRPr lang="en-GB" sz="1800" dirty="0"/>
          </a:p>
          <a:p>
            <a:pPr>
              <a:defRPr/>
            </a:pPr>
            <a:r>
              <a:rPr lang="en-GB" sz="1800" dirty="0"/>
              <a:t>Looking to promote and support the essential role that local government can play in creating the right environment to support </a:t>
            </a:r>
            <a:r>
              <a:rPr lang="en-GB" sz="1800" dirty="0" smtClean="0"/>
              <a:t>carers</a:t>
            </a:r>
            <a:endParaRPr lang="en-GB" sz="1800" dirty="0"/>
          </a:p>
          <a:p>
            <a:pPr>
              <a:defRPr/>
            </a:pPr>
            <a:r>
              <a:rPr lang="en-GB" sz="1800" dirty="0"/>
              <a:t>Keen to engage with Government and the Department of Health on the development of the carers </a:t>
            </a:r>
            <a:r>
              <a:rPr lang="en-GB" sz="1800" dirty="0" smtClean="0"/>
              <a:t>strategy</a:t>
            </a:r>
            <a:endParaRPr lang="en-GB" sz="1800" dirty="0"/>
          </a:p>
          <a:p>
            <a:pPr>
              <a:defRPr/>
            </a:pPr>
            <a:r>
              <a:rPr lang="en-GB" sz="1800" dirty="0" smtClean="0"/>
              <a:t>We </a:t>
            </a:r>
            <a:r>
              <a:rPr lang="en-GB" sz="1800" dirty="0"/>
              <a:t>need something more radical to support carers, as the proportion of those needing care, and those giving </a:t>
            </a:r>
            <a:r>
              <a:rPr lang="en-GB" sz="1800" dirty="0" smtClean="0"/>
              <a:t>it, </a:t>
            </a:r>
            <a:r>
              <a:rPr lang="en-GB" sz="1800" dirty="0"/>
              <a:t>changes and as there is less state funded help </a:t>
            </a:r>
            <a:r>
              <a:rPr lang="en-GB" sz="1800" dirty="0" smtClean="0"/>
              <a:t>available</a:t>
            </a:r>
            <a:endParaRPr lang="en-GB" sz="1800" dirty="0"/>
          </a:p>
          <a:p>
            <a:pPr>
              <a:defRPr/>
            </a:pPr>
            <a:r>
              <a:rPr lang="en-GB" sz="1800" dirty="0"/>
              <a:t>We also need to be confident that this doesn’t exacerbate gender inequalities and that it has the capacity to address the issues of carers becoming poorer and less healthy in their own </a:t>
            </a:r>
            <a:r>
              <a:rPr lang="en-GB" sz="1800" dirty="0" smtClean="0"/>
              <a:t>retirement</a:t>
            </a:r>
            <a:endParaRPr lang="en-GB" sz="1800" dirty="0"/>
          </a:p>
          <a:p>
            <a:pPr>
              <a:defRPr/>
            </a:pPr>
            <a:endParaRPr lang="en-GB" sz="1800" dirty="0"/>
          </a:p>
        </p:txBody>
      </p:sp>
      <p:pic>
        <p:nvPicPr>
          <p:cNvPr id="174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80464" y="1773238"/>
            <a:ext cx="28289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0258" y="3392488"/>
            <a:ext cx="1049336" cy="81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55099" y="4516438"/>
            <a:ext cx="270748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478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1524000" y="0"/>
            <a:ext cx="9144000" cy="5397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GB">
              <a:solidFill>
                <a:srgbClr val="000000"/>
              </a:solidFill>
              <a:latin typeface="Arial" charset="0"/>
              <a:ea typeface="ＭＳ Ｐゴシック" charset="0"/>
            </a:endParaRPr>
          </a:p>
        </p:txBody>
      </p:sp>
      <p:sp>
        <p:nvSpPr>
          <p:cNvPr id="8195" name="Rectangle 5"/>
          <p:cNvSpPr>
            <a:spLocks noChangeArrowheads="1"/>
          </p:cNvSpPr>
          <p:nvPr/>
        </p:nvSpPr>
        <p:spPr bwMode="auto">
          <a:xfrm>
            <a:off x="1524000" y="6318250"/>
            <a:ext cx="9144000" cy="5397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GB">
              <a:solidFill>
                <a:srgbClr val="000000"/>
              </a:solidFill>
              <a:latin typeface="Arial" charset="0"/>
              <a:ea typeface="ＭＳ Ｐゴシック" charset="0"/>
            </a:endParaRPr>
          </a:p>
        </p:txBody>
      </p:sp>
      <p:pic>
        <p:nvPicPr>
          <p:cNvPr id="23556" name="Picture 6" descr="ADASS LOGO_new spac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0014" y="1773239"/>
            <a:ext cx="3914775"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2080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Context for Adult Social Care</a:t>
            </a:r>
            <a:endParaRPr lang="en-GB" dirty="0"/>
          </a:p>
        </p:txBody>
      </p:sp>
      <p:sp>
        <p:nvSpPr>
          <p:cNvPr id="3" name="Content Placeholder 2"/>
          <p:cNvSpPr>
            <a:spLocks noGrp="1"/>
          </p:cNvSpPr>
          <p:nvPr>
            <p:ph idx="1"/>
          </p:nvPr>
        </p:nvSpPr>
        <p:spPr/>
        <p:txBody>
          <a:bodyPr>
            <a:normAutofit lnSpcReduction="10000"/>
          </a:bodyPr>
          <a:lstStyle/>
          <a:p>
            <a:r>
              <a:rPr lang="en-GB" dirty="0" smtClean="0"/>
              <a:t>Demand for social care</a:t>
            </a:r>
          </a:p>
          <a:p>
            <a:r>
              <a:rPr lang="en-GB" dirty="0" smtClean="0"/>
              <a:t>Greater recognition for social care than ever before</a:t>
            </a:r>
          </a:p>
          <a:p>
            <a:r>
              <a:rPr lang="en-GB" dirty="0" smtClean="0"/>
              <a:t>The Care Act</a:t>
            </a:r>
          </a:p>
          <a:p>
            <a:r>
              <a:rPr lang="en-GB" dirty="0" smtClean="0"/>
              <a:t>Personalisation and Personal Care budgets</a:t>
            </a:r>
          </a:p>
          <a:p>
            <a:r>
              <a:rPr lang="en-GB" dirty="0" smtClean="0"/>
              <a:t>Integration now a clear policy intention</a:t>
            </a:r>
          </a:p>
          <a:p>
            <a:r>
              <a:rPr lang="en-GB" dirty="0" smtClean="0"/>
              <a:t>Sustainability and Transformation Plans, place based</a:t>
            </a:r>
          </a:p>
          <a:p>
            <a:r>
              <a:rPr lang="en-GB" dirty="0" smtClean="0"/>
              <a:t>High profile for dementia</a:t>
            </a:r>
          </a:p>
          <a:p>
            <a:r>
              <a:rPr lang="en-GB" dirty="0" smtClean="0"/>
              <a:t>Transforming Care </a:t>
            </a:r>
          </a:p>
          <a:p>
            <a:r>
              <a:rPr lang="en-GB" dirty="0" smtClean="0"/>
              <a:t>Higher profile for mental health</a:t>
            </a:r>
            <a:endParaRPr lang="en-GB" dirty="0"/>
          </a:p>
        </p:txBody>
      </p:sp>
    </p:spTree>
    <p:extLst>
      <p:ext uri="{BB962C8B-B14F-4D97-AF65-F5344CB8AC3E}">
        <p14:creationId xmlns:p14="http://schemas.microsoft.com/office/powerpoint/2010/main" val="1950516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651" y="620714"/>
            <a:ext cx="6697663" cy="941387"/>
          </a:xfrm>
        </p:spPr>
        <p:txBody>
          <a:bodyPr/>
          <a:lstStyle/>
          <a:p>
            <a:pPr algn="ctr">
              <a:defRPr/>
            </a:pPr>
            <a:r>
              <a:rPr lang="en-GB" dirty="0" smtClean="0"/>
              <a:t>Context - Care Act </a:t>
            </a:r>
            <a:endParaRPr lang="en-GB" dirty="0"/>
          </a:p>
        </p:txBody>
      </p:sp>
      <p:sp>
        <p:nvSpPr>
          <p:cNvPr id="3" name="Content Placeholder 2"/>
          <p:cNvSpPr>
            <a:spLocks noGrp="1"/>
          </p:cNvSpPr>
          <p:nvPr>
            <p:ph idx="1"/>
          </p:nvPr>
        </p:nvSpPr>
        <p:spPr>
          <a:xfrm>
            <a:off x="1155700" y="1570038"/>
            <a:ext cx="6923087" cy="4094162"/>
          </a:xfrm>
        </p:spPr>
        <p:txBody>
          <a:bodyPr/>
          <a:lstStyle/>
          <a:p>
            <a:pPr>
              <a:defRPr/>
            </a:pPr>
            <a:r>
              <a:rPr lang="en-GB" sz="2000" dirty="0"/>
              <a:t>Came into force in a period of major pressures on council budgets - over the last five years adult social care net budgets have reduced by 31% in real </a:t>
            </a:r>
            <a:r>
              <a:rPr lang="en-GB" sz="2000" dirty="0" smtClean="0"/>
              <a:t>terms</a:t>
            </a:r>
            <a:endParaRPr lang="en-GB" sz="2000" dirty="0"/>
          </a:p>
          <a:p>
            <a:pPr>
              <a:defRPr/>
            </a:pPr>
            <a:r>
              <a:rPr lang="en-GB" sz="2000" dirty="0"/>
              <a:t>The most important legislative change in our sector since </a:t>
            </a:r>
            <a:r>
              <a:rPr lang="en-GB" sz="2000" dirty="0" smtClean="0"/>
              <a:t>1948 </a:t>
            </a:r>
            <a:endParaRPr lang="en-GB" sz="2000" dirty="0"/>
          </a:p>
          <a:p>
            <a:pPr>
              <a:defRPr/>
            </a:pPr>
            <a:r>
              <a:rPr lang="en-GB" sz="2000" dirty="0"/>
              <a:t>Introduces new duties upon councils to promote and support wellbeing of </a:t>
            </a:r>
            <a:r>
              <a:rPr lang="en-GB" sz="2000" dirty="0" smtClean="0"/>
              <a:t>individuals</a:t>
            </a:r>
            <a:endParaRPr lang="en-GB" sz="2000" dirty="0"/>
          </a:p>
          <a:p>
            <a:pPr>
              <a:defRPr/>
            </a:pPr>
            <a:r>
              <a:rPr lang="en-GB" sz="2000" dirty="0"/>
              <a:t>Emphasis upon prevention, integration, personalisation and resilient communities – alongside delivery, review, ongoing </a:t>
            </a:r>
            <a:r>
              <a:rPr lang="en-GB" sz="2000" dirty="0" smtClean="0"/>
              <a:t>affordability</a:t>
            </a:r>
            <a:endParaRPr lang="en-GB" sz="2000" dirty="0"/>
          </a:p>
          <a:p>
            <a:pPr>
              <a:defRPr/>
            </a:pPr>
            <a:r>
              <a:rPr lang="en-GB" sz="2000" dirty="0"/>
              <a:t>Role and contribution of carers is recognised- New Rights to assessments, services and support as from April 2015 – whole council </a:t>
            </a:r>
            <a:r>
              <a:rPr lang="en-GB" sz="2000" dirty="0" smtClean="0"/>
              <a:t>role</a:t>
            </a:r>
            <a:endParaRPr lang="en-GB" sz="2000" dirty="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l="19417" r="16359"/>
          <a:stretch>
            <a:fillRect/>
          </a:stretch>
        </p:blipFill>
        <p:spPr bwMode="auto">
          <a:xfrm>
            <a:off x="8078788" y="2781301"/>
            <a:ext cx="25892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297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9401"/>
            <a:ext cx="9144000" cy="62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76351" y="758823"/>
            <a:ext cx="7778749" cy="941388"/>
          </a:xfrm>
        </p:spPr>
        <p:txBody>
          <a:bodyPr/>
          <a:lstStyle/>
          <a:p>
            <a:pPr>
              <a:defRPr/>
            </a:pPr>
            <a:r>
              <a:rPr lang="en-GB" sz="3200" dirty="0" smtClean="0"/>
              <a:t>There is increasing need for care and support</a:t>
            </a:r>
            <a:endParaRPr lang="en-GB" sz="3200" dirty="0"/>
          </a:p>
        </p:txBody>
      </p:sp>
      <p:pic>
        <p:nvPicPr>
          <p:cNvPr id="23554" name="Picture 2"/>
          <p:cNvPicPr>
            <a:picLocks noGrp="1" noChangeAspect="1" noChangeArrowheads="1"/>
          </p:cNvPicPr>
          <p:nvPr>
            <p:ph sz="half" idx="1"/>
          </p:nvPr>
        </p:nvPicPr>
        <p:blipFill>
          <a:blip r:embed="rId2"/>
          <a:stretch>
            <a:fillRect/>
          </a:stretch>
        </p:blipFill>
        <p:spPr>
          <a:xfrm>
            <a:off x="6450807" y="2082800"/>
            <a:ext cx="3671887" cy="3208337"/>
          </a:xfrm>
        </p:spPr>
      </p:pic>
      <p:sp>
        <p:nvSpPr>
          <p:cNvPr id="4" name="Content Placeholder 3"/>
          <p:cNvSpPr>
            <a:spLocks noGrp="1"/>
          </p:cNvSpPr>
          <p:nvPr>
            <p:ph sz="half" idx="2"/>
          </p:nvPr>
        </p:nvSpPr>
        <p:spPr>
          <a:xfrm>
            <a:off x="1079500" y="2082800"/>
            <a:ext cx="5045077" cy="3367088"/>
          </a:xfrm>
        </p:spPr>
        <p:txBody>
          <a:bodyPr/>
          <a:lstStyle/>
          <a:p>
            <a:pPr>
              <a:defRPr/>
            </a:pPr>
            <a:r>
              <a:rPr lang="en-GB" sz="2400" dirty="0"/>
              <a:t>We are </a:t>
            </a:r>
            <a:r>
              <a:rPr lang="en-GB" sz="2400" dirty="0" smtClean="0"/>
              <a:t>all living </a:t>
            </a:r>
            <a:r>
              <a:rPr lang="en-GB" sz="2400" dirty="0"/>
              <a:t>longer</a:t>
            </a:r>
          </a:p>
          <a:p>
            <a:pPr>
              <a:defRPr/>
            </a:pPr>
            <a:r>
              <a:rPr lang="en-GB" sz="2400" dirty="0" smtClean="0"/>
              <a:t>More </a:t>
            </a:r>
            <a:r>
              <a:rPr lang="en-GB" sz="2400" dirty="0"/>
              <a:t>older people </a:t>
            </a:r>
            <a:r>
              <a:rPr lang="en-GB" sz="2400" dirty="0" smtClean="0"/>
              <a:t>are living with </a:t>
            </a:r>
            <a:r>
              <a:rPr lang="en-GB" sz="2400" dirty="0"/>
              <a:t>multiple long term health conditions</a:t>
            </a:r>
          </a:p>
          <a:p>
            <a:pPr>
              <a:defRPr/>
            </a:pPr>
            <a:r>
              <a:rPr lang="en-GB" sz="2400" dirty="0"/>
              <a:t>There are more adults </a:t>
            </a:r>
            <a:r>
              <a:rPr lang="en-GB" sz="2400" dirty="0" smtClean="0"/>
              <a:t>living with a disability </a:t>
            </a:r>
            <a:endParaRPr lang="en-GB" sz="2400" dirty="0"/>
          </a:p>
        </p:txBody>
      </p:sp>
      <p:sp>
        <p:nvSpPr>
          <p:cNvPr id="5" name="Rectangle 4"/>
          <p:cNvSpPr/>
          <p:nvPr/>
        </p:nvSpPr>
        <p:spPr>
          <a:xfrm>
            <a:off x="1276351" y="5584826"/>
            <a:ext cx="9702799" cy="708024"/>
          </a:xfrm>
          <a:prstGeom prst="rect">
            <a:avLst/>
          </a:prstGeom>
          <a:solidFill>
            <a:srgbClr val="8D2F5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GB" sz="2400" b="1" dirty="0" smtClean="0">
                <a:solidFill>
                  <a:srgbClr val="FFFFFF"/>
                </a:solidFill>
              </a:rPr>
              <a:t>This </a:t>
            </a:r>
            <a:r>
              <a:rPr lang="en-GB" sz="2400" b="1" dirty="0">
                <a:solidFill>
                  <a:srgbClr val="FFFFFF"/>
                </a:solidFill>
              </a:rPr>
              <a:t>is cause for celebration, but </a:t>
            </a:r>
            <a:r>
              <a:rPr lang="en-GB" sz="2400" b="1" dirty="0" smtClean="0">
                <a:solidFill>
                  <a:srgbClr val="FFFFFF"/>
                </a:solidFill>
              </a:rPr>
              <a:t>also a </a:t>
            </a:r>
            <a:r>
              <a:rPr lang="en-GB" sz="2400" b="1" dirty="0">
                <a:solidFill>
                  <a:srgbClr val="FFFFFF"/>
                </a:solidFill>
              </a:rPr>
              <a:t>challenge for services to focus on the whole person not a single disease.</a:t>
            </a:r>
          </a:p>
        </p:txBody>
      </p:sp>
    </p:spTree>
    <p:extLst>
      <p:ext uri="{BB962C8B-B14F-4D97-AF65-F5344CB8AC3E}">
        <p14:creationId xmlns:p14="http://schemas.microsoft.com/office/powerpoint/2010/main" val="4108651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1524000" y="0"/>
            <a:ext cx="9144000" cy="5397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GB">
              <a:solidFill>
                <a:srgbClr val="000000"/>
              </a:solidFill>
              <a:latin typeface="Arial" charset="0"/>
              <a:ea typeface="ＭＳ Ｐゴシック" charset="0"/>
            </a:endParaRPr>
          </a:p>
        </p:txBody>
      </p:sp>
      <p:sp>
        <p:nvSpPr>
          <p:cNvPr id="8195" name="Rectangle 5"/>
          <p:cNvSpPr>
            <a:spLocks noChangeArrowheads="1"/>
          </p:cNvSpPr>
          <p:nvPr/>
        </p:nvSpPr>
        <p:spPr bwMode="auto">
          <a:xfrm>
            <a:off x="1524000" y="6662738"/>
            <a:ext cx="9144000" cy="195262"/>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GB">
              <a:solidFill>
                <a:srgbClr val="000000"/>
              </a:solidFill>
              <a:latin typeface="Arial" charset="0"/>
              <a:ea typeface="ＭＳ Ｐゴシック" charset="0"/>
            </a:endParaRPr>
          </a:p>
        </p:txBody>
      </p:sp>
      <p:pic>
        <p:nvPicPr>
          <p:cNvPr id="61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462" y="1039812"/>
            <a:ext cx="7361238" cy="386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358900" y="4313853"/>
            <a:ext cx="8051800" cy="1200329"/>
          </a:xfrm>
          <a:prstGeom prst="rect">
            <a:avLst/>
          </a:prstGeom>
        </p:spPr>
        <p:txBody>
          <a:bodyPr wrap="square">
            <a:spAutoFit/>
          </a:bodyPr>
          <a:lstStyle/>
          <a:p>
            <a:pPr fontAlgn="base">
              <a:spcBef>
                <a:spcPct val="0"/>
              </a:spcBef>
              <a:spcAft>
                <a:spcPct val="0"/>
              </a:spcAft>
              <a:defRPr/>
            </a:pPr>
            <a:r>
              <a:rPr lang="en-GB" dirty="0" smtClean="0">
                <a:solidFill>
                  <a:srgbClr val="000000">
                    <a:lumMod val="85000"/>
                    <a:lumOff val="15000"/>
                  </a:srgbClr>
                </a:solidFill>
                <a:latin typeface="Arial" charset="0"/>
                <a:ea typeface="ＭＳ Ｐゴシック" panose="020B0600070205080204" pitchFamily="34" charset="-128"/>
              </a:rPr>
              <a:t>Resources have </a:t>
            </a:r>
            <a:r>
              <a:rPr lang="en-GB" dirty="0">
                <a:solidFill>
                  <a:srgbClr val="000000">
                    <a:lumMod val="85000"/>
                    <a:lumOff val="15000"/>
                  </a:srgbClr>
                </a:solidFill>
                <a:latin typeface="Arial" charset="0"/>
                <a:ea typeface="ＭＳ Ｐゴシック" panose="020B0600070205080204" pitchFamily="34" charset="-128"/>
              </a:rPr>
              <a:t>fallen with 5 years of funding reductions: £4.6b – 31% of real terms net budgets. </a:t>
            </a:r>
            <a:endParaRPr lang="en-GB" dirty="0" smtClean="0">
              <a:solidFill>
                <a:srgbClr val="000000">
                  <a:lumMod val="85000"/>
                  <a:lumOff val="15000"/>
                </a:srgbClr>
              </a:solidFill>
              <a:latin typeface="Arial" charset="0"/>
              <a:ea typeface="ＭＳ Ｐゴシック" panose="020B0600070205080204" pitchFamily="34" charset="-128"/>
            </a:endParaRPr>
          </a:p>
          <a:p>
            <a:pPr fontAlgn="base">
              <a:spcBef>
                <a:spcPct val="0"/>
              </a:spcBef>
              <a:spcAft>
                <a:spcPct val="0"/>
              </a:spcAft>
              <a:defRPr/>
            </a:pPr>
            <a:endParaRPr lang="en-GB" dirty="0" smtClean="0">
              <a:solidFill>
                <a:srgbClr val="000000">
                  <a:lumMod val="85000"/>
                  <a:lumOff val="15000"/>
                </a:srgbClr>
              </a:solidFill>
              <a:latin typeface="Arial" charset="0"/>
              <a:ea typeface="ＭＳ Ｐゴシック" panose="020B0600070205080204" pitchFamily="34" charset="-128"/>
            </a:endParaRPr>
          </a:p>
          <a:p>
            <a:pPr fontAlgn="base">
              <a:spcBef>
                <a:spcPct val="0"/>
              </a:spcBef>
              <a:spcAft>
                <a:spcPct val="0"/>
              </a:spcAft>
              <a:defRPr/>
            </a:pPr>
            <a:r>
              <a:rPr lang="en-GB" dirty="0" smtClean="0">
                <a:solidFill>
                  <a:srgbClr val="000000">
                    <a:lumMod val="85000"/>
                    <a:lumOff val="15000"/>
                  </a:srgbClr>
                </a:solidFill>
                <a:latin typeface="Arial" charset="0"/>
                <a:ea typeface="ＭＳ Ｐゴシック" panose="020B0600070205080204" pitchFamily="34" charset="-128"/>
              </a:rPr>
              <a:t>As </a:t>
            </a:r>
            <a:r>
              <a:rPr lang="en-GB" dirty="0">
                <a:solidFill>
                  <a:srgbClr val="000000">
                    <a:lumMod val="85000"/>
                    <a:lumOff val="15000"/>
                  </a:srgbClr>
                </a:solidFill>
                <a:latin typeface="Arial" charset="0"/>
                <a:ea typeface="ＭＳ Ｐゴシック" panose="020B0600070205080204" pitchFamily="34" charset="-128"/>
              </a:rPr>
              <a:t>a result social care helps 400,000 fewer </a:t>
            </a:r>
            <a:r>
              <a:rPr lang="en-GB" dirty="0" smtClean="0">
                <a:solidFill>
                  <a:srgbClr val="000000">
                    <a:lumMod val="85000"/>
                    <a:lumOff val="15000"/>
                  </a:srgbClr>
                </a:solidFill>
                <a:latin typeface="Arial" charset="0"/>
                <a:ea typeface="ＭＳ Ｐゴシック" panose="020B0600070205080204" pitchFamily="34" charset="-128"/>
              </a:rPr>
              <a:t>people.</a:t>
            </a:r>
            <a:endParaRPr lang="en-GB" dirty="0">
              <a:solidFill>
                <a:srgbClr val="000000">
                  <a:lumMod val="85000"/>
                  <a:lumOff val="15000"/>
                </a:srgbClr>
              </a:solidFill>
              <a:latin typeface="Arial" charset="0"/>
              <a:ea typeface="ＭＳ Ｐゴシック" panose="020B0600070205080204" pitchFamily="34" charset="-128"/>
            </a:endParaRPr>
          </a:p>
        </p:txBody>
      </p:sp>
      <p:pic>
        <p:nvPicPr>
          <p:cNvPr id="615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399" y="4646613"/>
            <a:ext cx="140017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1028700" y="746918"/>
            <a:ext cx="8521699" cy="941388"/>
          </a:xfrm>
          <a:prstGeom prst="rect">
            <a:avLst/>
          </a:prstGeom>
        </p:spPr>
        <p:txBody>
          <a:bodyPr/>
          <a:lstStyle>
            <a:lvl1pPr algn="l" rtl="0" eaLnBrk="0" fontAlgn="base" hangingPunct="0">
              <a:spcBef>
                <a:spcPct val="0"/>
              </a:spcBef>
              <a:spcAft>
                <a:spcPct val="0"/>
              </a:spcAft>
              <a:defRPr sz="3600" b="1">
                <a:solidFill>
                  <a:srgbClr val="8D2F5E"/>
                </a:solidFill>
                <a:latin typeface="+mj-lt"/>
                <a:ea typeface="ＭＳ Ｐゴシック" charset="0"/>
                <a:cs typeface="ＭＳ Ｐゴシック" charset="0"/>
              </a:defRPr>
            </a:lvl1pPr>
            <a:lvl2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2pPr>
            <a:lvl3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3pPr>
            <a:lvl4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4pPr>
            <a:lvl5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5pPr>
            <a:lvl6pPr marL="457200" algn="l" rtl="0" fontAlgn="base">
              <a:spcBef>
                <a:spcPct val="0"/>
              </a:spcBef>
              <a:spcAft>
                <a:spcPct val="0"/>
              </a:spcAft>
              <a:defRPr sz="3600" b="1">
                <a:solidFill>
                  <a:srgbClr val="8D2F5E"/>
                </a:solidFill>
                <a:latin typeface="Arial Unicode MS" pitchFamily="34" charset="-128"/>
              </a:defRPr>
            </a:lvl6pPr>
            <a:lvl7pPr marL="914400" algn="l" rtl="0" fontAlgn="base">
              <a:spcBef>
                <a:spcPct val="0"/>
              </a:spcBef>
              <a:spcAft>
                <a:spcPct val="0"/>
              </a:spcAft>
              <a:defRPr sz="3600" b="1">
                <a:solidFill>
                  <a:srgbClr val="8D2F5E"/>
                </a:solidFill>
                <a:latin typeface="Arial Unicode MS" pitchFamily="34" charset="-128"/>
              </a:defRPr>
            </a:lvl7pPr>
            <a:lvl8pPr marL="1371600" algn="l" rtl="0" fontAlgn="base">
              <a:spcBef>
                <a:spcPct val="0"/>
              </a:spcBef>
              <a:spcAft>
                <a:spcPct val="0"/>
              </a:spcAft>
              <a:defRPr sz="3600" b="1">
                <a:solidFill>
                  <a:srgbClr val="8D2F5E"/>
                </a:solidFill>
                <a:latin typeface="Arial Unicode MS" pitchFamily="34" charset="-128"/>
              </a:defRPr>
            </a:lvl8pPr>
            <a:lvl9pPr marL="1828800" algn="l" rtl="0" fontAlgn="base">
              <a:spcBef>
                <a:spcPct val="0"/>
              </a:spcBef>
              <a:spcAft>
                <a:spcPct val="0"/>
              </a:spcAft>
              <a:defRPr sz="3600" b="1">
                <a:solidFill>
                  <a:srgbClr val="8D2F5E"/>
                </a:solidFill>
                <a:latin typeface="Arial Unicode MS" pitchFamily="34" charset="-128"/>
              </a:defRPr>
            </a:lvl9pPr>
          </a:lstStyle>
          <a:p>
            <a:pPr algn="ctr">
              <a:defRPr/>
            </a:pPr>
            <a:r>
              <a:rPr lang="en-GB" kern="0" dirty="0" smtClean="0"/>
              <a:t>Presidential priority 1 - Resources </a:t>
            </a:r>
            <a:endParaRPr lang="en-GB" kern="0" dirty="0"/>
          </a:p>
        </p:txBody>
      </p:sp>
    </p:spTree>
    <p:extLst>
      <p:ext uri="{BB962C8B-B14F-4D97-AF65-F5344CB8AC3E}">
        <p14:creationId xmlns:p14="http://schemas.microsoft.com/office/powerpoint/2010/main" val="111860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1524000" y="0"/>
            <a:ext cx="9144000" cy="5397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GB">
              <a:solidFill>
                <a:srgbClr val="000000"/>
              </a:solidFill>
              <a:latin typeface="Arial" charset="0"/>
              <a:ea typeface="ＭＳ Ｐゴシック" charset="0"/>
            </a:endParaRPr>
          </a:p>
        </p:txBody>
      </p:sp>
      <p:sp>
        <p:nvSpPr>
          <p:cNvPr id="8195" name="Rectangle 5"/>
          <p:cNvSpPr>
            <a:spLocks noChangeArrowheads="1"/>
          </p:cNvSpPr>
          <p:nvPr/>
        </p:nvSpPr>
        <p:spPr bwMode="auto">
          <a:xfrm>
            <a:off x="1524000" y="6662738"/>
            <a:ext cx="9144000" cy="195262"/>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GB">
              <a:solidFill>
                <a:srgbClr val="000000"/>
              </a:solidFill>
              <a:latin typeface="Arial" charset="0"/>
              <a:ea typeface="ＭＳ Ｐゴシック" charset="0"/>
            </a:endParaRPr>
          </a:p>
        </p:txBody>
      </p:sp>
      <p:pic>
        <p:nvPicPr>
          <p:cNvPr id="615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0399" y="4646613"/>
            <a:ext cx="140017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1028700" y="746918"/>
            <a:ext cx="8521699" cy="941388"/>
          </a:xfrm>
          <a:prstGeom prst="rect">
            <a:avLst/>
          </a:prstGeom>
        </p:spPr>
        <p:txBody>
          <a:bodyPr/>
          <a:lstStyle>
            <a:lvl1pPr algn="l" rtl="0" eaLnBrk="0" fontAlgn="base" hangingPunct="0">
              <a:spcBef>
                <a:spcPct val="0"/>
              </a:spcBef>
              <a:spcAft>
                <a:spcPct val="0"/>
              </a:spcAft>
              <a:defRPr sz="3600" b="1">
                <a:solidFill>
                  <a:srgbClr val="8D2F5E"/>
                </a:solidFill>
                <a:latin typeface="+mj-lt"/>
                <a:ea typeface="ＭＳ Ｐゴシック" charset="0"/>
                <a:cs typeface="ＭＳ Ｐゴシック" charset="0"/>
              </a:defRPr>
            </a:lvl1pPr>
            <a:lvl2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2pPr>
            <a:lvl3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3pPr>
            <a:lvl4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4pPr>
            <a:lvl5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5pPr>
            <a:lvl6pPr marL="457200" algn="l" rtl="0" fontAlgn="base">
              <a:spcBef>
                <a:spcPct val="0"/>
              </a:spcBef>
              <a:spcAft>
                <a:spcPct val="0"/>
              </a:spcAft>
              <a:defRPr sz="3600" b="1">
                <a:solidFill>
                  <a:srgbClr val="8D2F5E"/>
                </a:solidFill>
                <a:latin typeface="Arial Unicode MS" pitchFamily="34" charset="-128"/>
              </a:defRPr>
            </a:lvl6pPr>
            <a:lvl7pPr marL="914400" algn="l" rtl="0" fontAlgn="base">
              <a:spcBef>
                <a:spcPct val="0"/>
              </a:spcBef>
              <a:spcAft>
                <a:spcPct val="0"/>
              </a:spcAft>
              <a:defRPr sz="3600" b="1">
                <a:solidFill>
                  <a:srgbClr val="8D2F5E"/>
                </a:solidFill>
                <a:latin typeface="Arial Unicode MS" pitchFamily="34" charset="-128"/>
              </a:defRPr>
            </a:lvl7pPr>
            <a:lvl8pPr marL="1371600" algn="l" rtl="0" fontAlgn="base">
              <a:spcBef>
                <a:spcPct val="0"/>
              </a:spcBef>
              <a:spcAft>
                <a:spcPct val="0"/>
              </a:spcAft>
              <a:defRPr sz="3600" b="1">
                <a:solidFill>
                  <a:srgbClr val="8D2F5E"/>
                </a:solidFill>
                <a:latin typeface="Arial Unicode MS" pitchFamily="34" charset="-128"/>
              </a:defRPr>
            </a:lvl8pPr>
            <a:lvl9pPr marL="1828800" algn="l" rtl="0" fontAlgn="base">
              <a:spcBef>
                <a:spcPct val="0"/>
              </a:spcBef>
              <a:spcAft>
                <a:spcPct val="0"/>
              </a:spcAft>
              <a:defRPr sz="3600" b="1">
                <a:solidFill>
                  <a:srgbClr val="8D2F5E"/>
                </a:solidFill>
                <a:latin typeface="Arial Unicode MS" pitchFamily="34" charset="-128"/>
              </a:defRPr>
            </a:lvl9pPr>
          </a:lstStyle>
          <a:p>
            <a:pPr algn="ctr">
              <a:defRPr/>
            </a:pPr>
            <a:r>
              <a:rPr lang="en-GB" kern="0" dirty="0" smtClean="0"/>
              <a:t>Presidential priority 1 - Resources </a:t>
            </a:r>
            <a:endParaRPr lang="en-GB" kern="0" dirty="0"/>
          </a:p>
        </p:txBody>
      </p:sp>
      <p:sp>
        <p:nvSpPr>
          <p:cNvPr id="3" name="TextBox 2"/>
          <p:cNvSpPr txBox="1"/>
          <p:nvPr/>
        </p:nvSpPr>
        <p:spPr>
          <a:xfrm>
            <a:off x="1193799" y="5665569"/>
            <a:ext cx="8191499" cy="646331"/>
          </a:xfrm>
          <a:prstGeom prst="rect">
            <a:avLst/>
          </a:prstGeom>
          <a:noFill/>
        </p:spPr>
        <p:txBody>
          <a:bodyPr wrap="square" rtlCol="0">
            <a:spAutoFit/>
          </a:bodyPr>
          <a:lstStyle/>
          <a:p>
            <a:r>
              <a:rPr lang="en-GB" dirty="0" smtClean="0">
                <a:solidFill>
                  <a:srgbClr val="000000"/>
                </a:solidFill>
              </a:rPr>
              <a:t>Need to prepare for 2020 now… Spending Reviews are not “won” in the months before but in the years before…</a:t>
            </a:r>
            <a:endParaRPr lang="en-GB" dirty="0">
              <a:solidFill>
                <a:srgbClr val="000000"/>
              </a:solidFill>
            </a:endParaRPr>
          </a:p>
        </p:txBody>
      </p:sp>
      <p:pic>
        <p:nvPicPr>
          <p:cNvPr id="10" name="Picture 9"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799" y="2389981"/>
            <a:ext cx="4583113" cy="299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193799" y="1517157"/>
            <a:ext cx="8191499" cy="646331"/>
          </a:xfrm>
          <a:prstGeom prst="rect">
            <a:avLst/>
          </a:prstGeom>
          <a:noFill/>
        </p:spPr>
        <p:txBody>
          <a:bodyPr wrap="square" rtlCol="0">
            <a:spAutoFit/>
          </a:bodyPr>
          <a:lstStyle/>
          <a:p>
            <a:r>
              <a:rPr lang="en-GB" dirty="0" smtClean="0">
                <a:solidFill>
                  <a:srgbClr val="000000"/>
                </a:solidFill>
              </a:rPr>
              <a:t>The trend is set to continue with a gap of at least £1-£2 billion throughout the next four years…</a:t>
            </a:r>
            <a:endParaRPr lang="en-GB" dirty="0">
              <a:solidFill>
                <a:srgbClr val="000000"/>
              </a:solidFill>
            </a:endParaRPr>
          </a:p>
        </p:txBody>
      </p:sp>
    </p:spTree>
    <p:extLst>
      <p:ext uri="{BB962C8B-B14F-4D97-AF65-F5344CB8AC3E}">
        <p14:creationId xmlns:p14="http://schemas.microsoft.com/office/powerpoint/2010/main" val="144258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ADASS Priorities for 2016/17</a:t>
            </a:r>
            <a:endParaRPr lang="en-GB" dirty="0"/>
          </a:p>
        </p:txBody>
      </p:sp>
      <p:sp>
        <p:nvSpPr>
          <p:cNvPr id="3" name="Content Placeholder 2"/>
          <p:cNvSpPr>
            <a:spLocks noGrp="1"/>
          </p:cNvSpPr>
          <p:nvPr>
            <p:ph idx="1"/>
          </p:nvPr>
        </p:nvSpPr>
        <p:spPr/>
        <p:txBody>
          <a:bodyPr/>
          <a:lstStyle/>
          <a:p>
            <a:r>
              <a:rPr lang="en-GB" dirty="0" smtClean="0"/>
              <a:t>Funding, the short term and kick start national campaign to raise the profile of social care for the next Comprehensive Spending Review</a:t>
            </a:r>
          </a:p>
          <a:p>
            <a:r>
              <a:rPr lang="en-GB" dirty="0" smtClean="0"/>
              <a:t>The sustainability of Care Markets, with particular emphasis on Care at Home</a:t>
            </a:r>
          </a:p>
          <a:p>
            <a:r>
              <a:rPr lang="en-GB" dirty="0" smtClean="0"/>
              <a:t>Integration with NHS, social care’s place in this</a:t>
            </a:r>
          </a:p>
          <a:p>
            <a:r>
              <a:rPr lang="en-GB" dirty="0" smtClean="0"/>
              <a:t>Social work- training and social work reform</a:t>
            </a:r>
          </a:p>
          <a:p>
            <a:r>
              <a:rPr lang="en-GB" dirty="0" smtClean="0"/>
              <a:t>Informal Carers  </a:t>
            </a:r>
            <a:endParaRPr lang="en-GB" dirty="0"/>
          </a:p>
        </p:txBody>
      </p:sp>
    </p:spTree>
    <p:extLst>
      <p:ext uri="{BB962C8B-B14F-4D97-AF65-F5344CB8AC3E}">
        <p14:creationId xmlns:p14="http://schemas.microsoft.com/office/powerpoint/2010/main" val="2070801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3529" y="527660"/>
            <a:ext cx="7977920" cy="941388"/>
          </a:xfrm>
          <a:prstGeom prst="rect">
            <a:avLst/>
          </a:prstGeom>
        </p:spPr>
        <p:txBody>
          <a:bodyPr/>
          <a:lstStyle>
            <a:lvl1pPr algn="l" rtl="0" eaLnBrk="0" fontAlgn="base" hangingPunct="0">
              <a:spcBef>
                <a:spcPct val="0"/>
              </a:spcBef>
              <a:spcAft>
                <a:spcPct val="0"/>
              </a:spcAft>
              <a:defRPr sz="3600" b="1">
                <a:solidFill>
                  <a:srgbClr val="8D2F5E"/>
                </a:solidFill>
                <a:latin typeface="+mj-lt"/>
                <a:ea typeface="ＭＳ Ｐゴシック" charset="0"/>
                <a:cs typeface="ＭＳ Ｐゴシック" charset="0"/>
              </a:defRPr>
            </a:lvl1pPr>
            <a:lvl2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2pPr>
            <a:lvl3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3pPr>
            <a:lvl4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4pPr>
            <a:lvl5pPr algn="l" rtl="0" eaLnBrk="0" fontAlgn="base" hangingPunct="0">
              <a:spcBef>
                <a:spcPct val="0"/>
              </a:spcBef>
              <a:spcAft>
                <a:spcPct val="0"/>
              </a:spcAft>
              <a:defRPr sz="3600" b="1">
                <a:solidFill>
                  <a:srgbClr val="8D2F5E"/>
                </a:solidFill>
                <a:latin typeface="Arial Unicode MS" pitchFamily="34" charset="-128"/>
                <a:ea typeface="ＭＳ Ｐゴシック" charset="0"/>
                <a:cs typeface="ＭＳ Ｐゴシック" charset="0"/>
              </a:defRPr>
            </a:lvl5pPr>
            <a:lvl6pPr marL="457200" algn="l" rtl="0" fontAlgn="base">
              <a:spcBef>
                <a:spcPct val="0"/>
              </a:spcBef>
              <a:spcAft>
                <a:spcPct val="0"/>
              </a:spcAft>
              <a:defRPr sz="3600" b="1">
                <a:solidFill>
                  <a:srgbClr val="8D2F5E"/>
                </a:solidFill>
                <a:latin typeface="Arial Unicode MS" pitchFamily="34" charset="-128"/>
              </a:defRPr>
            </a:lvl6pPr>
            <a:lvl7pPr marL="914400" algn="l" rtl="0" fontAlgn="base">
              <a:spcBef>
                <a:spcPct val="0"/>
              </a:spcBef>
              <a:spcAft>
                <a:spcPct val="0"/>
              </a:spcAft>
              <a:defRPr sz="3600" b="1">
                <a:solidFill>
                  <a:srgbClr val="8D2F5E"/>
                </a:solidFill>
                <a:latin typeface="Arial Unicode MS" pitchFamily="34" charset="-128"/>
              </a:defRPr>
            </a:lvl7pPr>
            <a:lvl8pPr marL="1371600" algn="l" rtl="0" fontAlgn="base">
              <a:spcBef>
                <a:spcPct val="0"/>
              </a:spcBef>
              <a:spcAft>
                <a:spcPct val="0"/>
              </a:spcAft>
              <a:defRPr sz="3600" b="1">
                <a:solidFill>
                  <a:srgbClr val="8D2F5E"/>
                </a:solidFill>
                <a:latin typeface="Arial Unicode MS" pitchFamily="34" charset="-128"/>
              </a:defRPr>
            </a:lvl8pPr>
            <a:lvl9pPr marL="1828800" algn="l" rtl="0" fontAlgn="base">
              <a:spcBef>
                <a:spcPct val="0"/>
              </a:spcBef>
              <a:spcAft>
                <a:spcPct val="0"/>
              </a:spcAft>
              <a:defRPr sz="3600" b="1">
                <a:solidFill>
                  <a:srgbClr val="8D2F5E"/>
                </a:solidFill>
                <a:latin typeface="Arial Unicode MS" pitchFamily="34" charset="-128"/>
              </a:defRPr>
            </a:lvl9pPr>
          </a:lstStyle>
          <a:p>
            <a:r>
              <a:rPr lang="en-GB" altLang="en-US" sz="2800" kern="0" dirty="0" smtClean="0"/>
              <a:t>Presidential priority 2 – home care, markets and quality</a:t>
            </a:r>
          </a:p>
        </p:txBody>
      </p:sp>
      <p:sp>
        <p:nvSpPr>
          <p:cNvPr id="3" name="Rectangle 2"/>
          <p:cNvSpPr/>
          <p:nvPr/>
        </p:nvSpPr>
        <p:spPr>
          <a:xfrm>
            <a:off x="523529" y="1365841"/>
            <a:ext cx="9804400" cy="3970318"/>
          </a:xfrm>
          <a:prstGeom prst="rect">
            <a:avLst/>
          </a:prstGeom>
        </p:spPr>
        <p:txBody>
          <a:bodyPr wrap="square">
            <a:spAutoFit/>
          </a:bodyPr>
          <a:lstStyle/>
          <a:p>
            <a:pPr>
              <a:defRPr/>
            </a:pPr>
            <a:endParaRPr lang="en-GB" dirty="0"/>
          </a:p>
          <a:p>
            <a:pPr>
              <a:defRPr/>
            </a:pPr>
            <a:r>
              <a:rPr lang="en-GB" sz="2400" dirty="0" smtClean="0"/>
              <a:t>The biggest reason for delays to people being discharged from hospital is ‘awaiting a care package at home’. </a:t>
            </a:r>
          </a:p>
          <a:p>
            <a:pPr>
              <a:defRPr/>
            </a:pPr>
            <a:endParaRPr lang="en-GB" sz="2400" dirty="0"/>
          </a:p>
          <a:p>
            <a:pPr>
              <a:defRPr/>
            </a:pPr>
            <a:r>
              <a:rPr lang="en-GB" sz="2400" dirty="0" smtClean="0"/>
              <a:t>Carers should be recognised, valued and rewarded.</a:t>
            </a:r>
          </a:p>
          <a:p>
            <a:pPr>
              <a:defRPr/>
            </a:pPr>
            <a:endParaRPr lang="en-GB" sz="2400" dirty="0"/>
          </a:p>
          <a:p>
            <a:pPr>
              <a:defRPr/>
            </a:pPr>
            <a:r>
              <a:rPr lang="en-GB" sz="2400" dirty="0" smtClean="0"/>
              <a:t>Quality is under </a:t>
            </a:r>
            <a:r>
              <a:rPr lang="en-GB" sz="2400" dirty="0"/>
              <a:t>pressure :</a:t>
            </a:r>
            <a:r>
              <a:rPr lang="en-GB" sz="2400" b="1" dirty="0"/>
              <a:t>CQC Board Paper Sept 2015</a:t>
            </a:r>
            <a:r>
              <a:rPr lang="en-GB" sz="2400" dirty="0"/>
              <a:t>:  </a:t>
            </a:r>
            <a:r>
              <a:rPr lang="en-US" sz="2400" dirty="0"/>
              <a:t>41% of community-based adult social care services, hospice services and residential social care services inspected since last October were inadequate or required improvement. </a:t>
            </a:r>
            <a:endParaRPr lang="en-GB" sz="2400" dirty="0"/>
          </a:p>
          <a:p>
            <a:pPr>
              <a:defRPr/>
            </a:pPr>
            <a:endParaRPr lang="en-GB" dirty="0"/>
          </a:p>
        </p:txBody>
      </p:sp>
      <p:sp>
        <p:nvSpPr>
          <p:cNvPr id="15" name="Rounded Rectangle 4"/>
          <p:cNvSpPr/>
          <p:nvPr/>
        </p:nvSpPr>
        <p:spPr>
          <a:xfrm flipH="1">
            <a:off x="11574343" y="5467635"/>
            <a:ext cx="100984" cy="457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200" kern="1200" dirty="0" smtClean="0"/>
              <a:t>People </a:t>
            </a:r>
            <a:r>
              <a:rPr lang="en-GB" sz="1200" kern="1200" dirty="0" err="1" smtClean="0"/>
              <a:t>ho</a:t>
            </a:r>
            <a:r>
              <a:rPr lang="en-GB" sz="1200" kern="1200" dirty="0" smtClean="0"/>
              <a:t> pay the full cost of their own care</a:t>
            </a:r>
            <a:endParaRPr lang="en-GB" sz="1200" kern="1200" dirty="0"/>
          </a:p>
          <a:p>
            <a:pPr marL="0" lvl="1" algn="l" defTabSz="800100">
              <a:lnSpc>
                <a:spcPct val="90000"/>
              </a:lnSpc>
              <a:spcBef>
                <a:spcPct val="0"/>
              </a:spcBef>
              <a:spcAft>
                <a:spcPct val="15000"/>
              </a:spcAft>
            </a:pPr>
            <a:r>
              <a:rPr lang="en-US" sz="1200" kern="1200" dirty="0" smtClean="0"/>
              <a:t>People who receive a direct payment (or who have a personal budget) from the council to pay for care</a:t>
            </a:r>
            <a:endParaRPr lang="en-GB" sz="1200" kern="1200" dirty="0"/>
          </a:p>
        </p:txBody>
      </p:sp>
    </p:spTree>
    <p:extLst>
      <p:ext uri="{BB962C8B-B14F-4D97-AF65-F5344CB8AC3E}">
        <p14:creationId xmlns:p14="http://schemas.microsoft.com/office/powerpoint/2010/main" val="2201263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182</TotalTime>
  <Words>745</Words>
  <Application>Microsoft Office PowerPoint</Application>
  <PresentationFormat>Custom</PresentationFormat>
  <Paragraphs>67</Paragraphs>
  <Slides>13</Slides>
  <Notes>0</Notes>
  <HiddenSlides>0</HiddenSlides>
  <MMClips>0</MMClips>
  <ScaleCrop>false</ScaleCrop>
  <HeadingPairs>
    <vt:vector size="4" baseType="variant">
      <vt:variant>
        <vt:lpstr>Theme</vt:lpstr>
      </vt:variant>
      <vt:variant>
        <vt:i4>7</vt:i4>
      </vt:variant>
      <vt:variant>
        <vt:lpstr>Slide Titles</vt:lpstr>
      </vt:variant>
      <vt:variant>
        <vt:i4>13</vt:i4>
      </vt:variant>
    </vt:vector>
  </HeadingPairs>
  <TitlesOfParts>
    <vt:vector size="20" baseType="lpstr">
      <vt:lpstr>Default Design</vt:lpstr>
      <vt:lpstr>1_Default Design</vt:lpstr>
      <vt:lpstr>2_Default Design</vt:lpstr>
      <vt:lpstr>3_Default Design</vt:lpstr>
      <vt:lpstr>4_Default Design</vt:lpstr>
      <vt:lpstr>5_Default Design</vt:lpstr>
      <vt:lpstr>6_Default Design</vt:lpstr>
      <vt:lpstr>PowerPoint Presentation</vt:lpstr>
      <vt:lpstr>Context for Adult Social Care</vt:lpstr>
      <vt:lpstr>Context - Care Act </vt:lpstr>
      <vt:lpstr>PowerPoint Presentation</vt:lpstr>
      <vt:lpstr>There is increasing need for care and support</vt:lpstr>
      <vt:lpstr>PowerPoint Presentation</vt:lpstr>
      <vt:lpstr>PowerPoint Presentation</vt:lpstr>
      <vt:lpstr>ADASS Priorities for 2016/17</vt:lpstr>
      <vt:lpstr>PowerPoint Presentation</vt:lpstr>
      <vt:lpstr>PowerPoint Presentation</vt:lpstr>
      <vt:lpstr>Presidential priority 4 - integration and devolution</vt:lpstr>
      <vt:lpstr>Presidential priority 5 - Carers Strategy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Varrow</dc:creator>
  <cp:lastModifiedBy>Rainbird, Robbie</cp:lastModifiedBy>
  <cp:revision>16</cp:revision>
  <dcterms:created xsi:type="dcterms:W3CDTF">2016-05-16T07:32:39Z</dcterms:created>
  <dcterms:modified xsi:type="dcterms:W3CDTF">2016-05-17T13:24:47Z</dcterms:modified>
</cp:coreProperties>
</file>